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7"/>
  </p:notesMasterIdLst>
  <p:handoutMasterIdLst>
    <p:handoutMasterId r:id="rId38"/>
  </p:handoutMasterIdLst>
  <p:sldIdLst>
    <p:sldId id="794" r:id="rId4"/>
    <p:sldId id="804" r:id="rId5"/>
    <p:sldId id="416" r:id="rId6"/>
    <p:sldId id="287" r:id="rId7"/>
    <p:sldId id="622" r:id="rId8"/>
    <p:sldId id="1090" r:id="rId9"/>
    <p:sldId id="1179" r:id="rId10"/>
    <p:sldId id="1180" r:id="rId11"/>
    <p:sldId id="1181" r:id="rId12"/>
    <p:sldId id="1184" r:id="rId13"/>
    <p:sldId id="1175" r:id="rId14"/>
    <p:sldId id="1185" r:id="rId15"/>
    <p:sldId id="1186" r:id="rId16"/>
    <p:sldId id="652" r:id="rId17"/>
    <p:sldId id="1084" r:id="rId18"/>
    <p:sldId id="1182" r:id="rId19"/>
    <p:sldId id="1176" r:id="rId20"/>
    <p:sldId id="1187" r:id="rId21"/>
    <p:sldId id="1188" r:id="rId22"/>
    <p:sldId id="1189" r:id="rId23"/>
    <p:sldId id="1190" r:id="rId24"/>
    <p:sldId id="1191" r:id="rId25"/>
    <p:sldId id="1192" r:id="rId26"/>
    <p:sldId id="1193" r:id="rId27"/>
    <p:sldId id="655" r:id="rId28"/>
    <p:sldId id="922" r:id="rId29"/>
    <p:sldId id="1183" r:id="rId30"/>
    <p:sldId id="1178" r:id="rId31"/>
    <p:sldId id="1194" r:id="rId32"/>
    <p:sldId id="1155" r:id="rId33"/>
    <p:sldId id="561" r:id="rId34"/>
    <p:sldId id="1133" r:id="rId35"/>
    <p:sldId id="908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25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711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25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777309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91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6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20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84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26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dvelazquezc.files.wordpress.com/2011/11/163825_10150090917153674_59574358673_6092615_2581760_n.jpg?w=550&amp;h=36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685800"/>
            <a:ext cx="7924800" cy="2057400"/>
          </a:xfrm>
          <a:prstGeom prst="rect">
            <a:avLst/>
          </a:prstGeom>
          <a:solidFill>
            <a:schemeClr val="accent6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3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 La persona que Dios usa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accent6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“Venza el desaliento”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Jeremías 20:1-13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534400" cy="3657600"/>
          </a:xfrm>
        </p:spPr>
        <p:txBody>
          <a:bodyPr/>
          <a:lstStyle/>
          <a:p>
            <a:r>
              <a:rPr lang="es-ES" dirty="0" smtClean="0"/>
              <a:t>Jeremías hablaba en el atrio del templo, y el sacerdote </a:t>
            </a:r>
            <a:r>
              <a:rPr lang="es-ES" dirty="0" err="1" smtClean="0"/>
              <a:t>Pasjur</a:t>
            </a:r>
            <a:r>
              <a:rPr lang="es-ES" dirty="0" smtClean="0"/>
              <a:t> le oyó. </a:t>
            </a:r>
          </a:p>
          <a:p>
            <a:pPr lvl="1"/>
            <a:r>
              <a:rPr lang="es-ES" dirty="0" smtClean="0"/>
              <a:t>Como funcionario del templo, pensaba que tenía que defenderlo. </a:t>
            </a:r>
          </a:p>
          <a:p>
            <a:pPr lvl="1"/>
            <a:r>
              <a:rPr lang="es-ES" dirty="0" smtClean="0"/>
              <a:t>Su trabajo era proteger la institución, el sitio de residencia del Señor. </a:t>
            </a:r>
          </a:p>
          <a:p>
            <a:pPr lvl="1"/>
            <a:r>
              <a:rPr lang="es-ES" dirty="0" smtClean="0"/>
              <a:t>No podría permitir que nadie lo atacara en forma tan abierta, hablando de su destrucción, como lo había hecho Jeremías.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534400" cy="3657600"/>
          </a:xfrm>
        </p:spPr>
        <p:txBody>
          <a:bodyPr/>
          <a:lstStyle/>
          <a:p>
            <a:r>
              <a:rPr lang="es-ES" dirty="0" smtClean="0"/>
              <a:t>Jeremías hablaba en el atrio del templo, y el sacerdote </a:t>
            </a:r>
            <a:r>
              <a:rPr lang="es-ES" dirty="0" err="1" smtClean="0"/>
              <a:t>Pasjur</a:t>
            </a:r>
            <a:r>
              <a:rPr lang="es-ES" dirty="0" smtClean="0"/>
              <a:t> le oyó. </a:t>
            </a:r>
          </a:p>
          <a:p>
            <a:pPr lvl="1"/>
            <a:r>
              <a:rPr lang="es-ES" dirty="0" smtClean="0"/>
              <a:t>Al golpear a Jeremías y ponerle en el cepo, seguramente pensaba que iba a convencer al profeta de dejar de hablar contra la institución.</a:t>
            </a:r>
          </a:p>
          <a:p>
            <a:r>
              <a:rPr lang="es-ES" dirty="0" smtClean="0"/>
              <a:t>Al día siguiente </a:t>
            </a:r>
            <a:r>
              <a:rPr lang="es-ES" dirty="0" err="1" smtClean="0"/>
              <a:t>Pasjur</a:t>
            </a:r>
            <a:r>
              <a:rPr lang="es-ES" dirty="0" smtClean="0"/>
              <a:t> le sacó del cepo y el profeta, humillado pero valiente, le entrega un mensaje aún más fuerte y más acertado.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534400" cy="3657600"/>
          </a:xfrm>
        </p:spPr>
        <p:txBody>
          <a:bodyPr/>
          <a:lstStyle/>
          <a:p>
            <a:r>
              <a:rPr lang="es-ES" dirty="0" err="1" smtClean="0"/>
              <a:t>Magor-misabib</a:t>
            </a:r>
            <a:r>
              <a:rPr lang="es-ES" dirty="0" smtClean="0"/>
              <a:t> – “el terror está por todas partes” </a:t>
            </a:r>
          </a:p>
          <a:p>
            <a:pPr lvl="1"/>
            <a:r>
              <a:rPr lang="es-ES" dirty="0" smtClean="0"/>
              <a:t>Todos van a experimentar el terror. </a:t>
            </a:r>
          </a:p>
          <a:p>
            <a:pPr lvl="1"/>
            <a:r>
              <a:rPr lang="es-ES" dirty="0" smtClean="0"/>
              <a:t>La institución ha predicado “paz”, pero ¡van a experimentar el terror! Van a caer frente a la espada de los babilonios. </a:t>
            </a:r>
          </a:p>
          <a:p>
            <a:pPr lvl="1"/>
            <a:r>
              <a:rPr lang="es-ES" dirty="0" smtClean="0"/>
              <a:t>Todas las riquezas de la ciudad, incluyendo las del templo, van a ser llevadas por ellos. Y </a:t>
            </a:r>
            <a:r>
              <a:rPr lang="es-ES" dirty="0" err="1" smtClean="0"/>
              <a:t>Pasjur</a:t>
            </a:r>
            <a:r>
              <a:rPr lang="es-ES" dirty="0" smtClean="0"/>
              <a:t>, juntamente con su familia, van a ser llevados cautivos a Babilonia donde morirán.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534400" cy="3657600"/>
          </a:xfrm>
        </p:spPr>
        <p:txBody>
          <a:bodyPr/>
          <a:lstStyle/>
          <a:p>
            <a:r>
              <a:rPr lang="es-ES" dirty="0" err="1" smtClean="0"/>
              <a:t>Magor-misabib</a:t>
            </a:r>
            <a:r>
              <a:rPr lang="es-ES" dirty="0" smtClean="0"/>
              <a:t> – “el terror está por todas partes” </a:t>
            </a:r>
          </a:p>
          <a:p>
            <a:pPr lvl="1"/>
            <a:r>
              <a:rPr lang="es-ES" dirty="0" smtClean="0"/>
              <a:t>El pecado mencionado por Jeremías es que </a:t>
            </a:r>
            <a:r>
              <a:rPr lang="es-ES" dirty="0" err="1" smtClean="0"/>
              <a:t>Pasjur</a:t>
            </a:r>
            <a:r>
              <a:rPr lang="es-ES" dirty="0" smtClean="0"/>
              <a:t> había profetizado con engaño, seguramente dando el mensaje de paz y de la seguridad de que nada podría pasar a la ciudad puesto que Dios tenía un compromiso con el pueblo, y que él tenía su residencia en el templo.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  <p:pic>
        <p:nvPicPr>
          <p:cNvPr id="2" name="Picture 2" descr="Image: Bible Slides jeremiah 147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49752" y="2286000"/>
            <a:ext cx="6222648" cy="4191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"Me sedujiste, oh Jehová, y fui seducido; más fuerte fuiste que yo, y me venciste; cada día he sido escarnecido, cada cual se burla de mí. Porque cuantas veces hablo, doy voces, grito: Violencia y destrucción; porque la palabra de Jehová me ha sido para afrenta y escarnio cada día. Y dije: No me acordaré más de él, ni hablaré más en su nombre..."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"...no obstante, había en mi corazón como un fuego ardiente metido en mis huesos; traté de sufrirlo, y no pude. Porque oí la murmuración de muchos, temor de todas partes: Denunciad, denunciémosle. Todos mis amigos miraban si claudicaría. Quizá se engañará, decían, y prevaleceremos contra él, y tomaremos de él nuestra venganza."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Su frustración (</a:t>
            </a:r>
            <a:r>
              <a:rPr lang="es-ES" dirty="0" smtClean="0">
                <a:solidFill>
                  <a:schemeClr val="tx2"/>
                </a:solidFill>
              </a:rPr>
              <a:t>20:7–9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El pueblo lo había desechado y se burlaban de él cruelmente cuando proclamaba lo dicho por el Señor. </a:t>
            </a:r>
          </a:p>
          <a:p>
            <a:pPr lvl="1"/>
            <a:r>
              <a:rPr lang="es-ES" dirty="0" smtClean="0"/>
              <a:t>El apóstol Pedro nos advierte en su epístola que en los últimos días la gente se mofará del juicio de Dios, diciendo que no intervendrá en la historia (</a:t>
            </a:r>
            <a:r>
              <a:rPr lang="es-ES" dirty="0" smtClean="0">
                <a:solidFill>
                  <a:schemeClr val="tx2"/>
                </a:solidFill>
              </a:rPr>
              <a:t>2 Pedro 3:3–10</a:t>
            </a:r>
            <a:r>
              <a:rPr lang="es-ES" dirty="0" smtClean="0"/>
              <a:t>), pero a pesar de lo que digan, el juicio vendrá por cierto.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Su frustración (</a:t>
            </a:r>
            <a:r>
              <a:rPr lang="es-ES" dirty="0" smtClean="0">
                <a:solidFill>
                  <a:schemeClr val="tx2"/>
                </a:solidFill>
              </a:rPr>
              <a:t>20:7–9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Frente a ese abierto rechazo, Jeremías quería callar para siempre, pero sentía en su interior como si un fuego ardiente lo consumiera.</a:t>
            </a:r>
          </a:p>
          <a:p>
            <a:pPr lvl="1"/>
            <a:r>
              <a:rPr lang="es-ES" dirty="0" smtClean="0"/>
              <a:t>Aunque quisiera, no podía estar en silencio; tenía que proclamar el mensaje que Dios le había dado. </a:t>
            </a:r>
          </a:p>
          <a:p>
            <a:pPr lvl="1"/>
            <a:r>
              <a:rPr lang="es-ES" dirty="0" smtClean="0"/>
              <a:t>Es probable que este impulso proviniera del amor que sentía por sus compatriotas.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Su acusación (</a:t>
            </a:r>
            <a:r>
              <a:rPr lang="es-ES" dirty="0" smtClean="0">
                <a:solidFill>
                  <a:schemeClr val="tx2"/>
                </a:solidFill>
              </a:rPr>
              <a:t>20:10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Se sentía abandonado aun por sus amigos.</a:t>
            </a:r>
          </a:p>
          <a:p>
            <a:pPr lvl="1"/>
            <a:r>
              <a:rPr lang="es-ES" dirty="0" smtClean="0"/>
              <a:t>Todos buscaban y encontraban fallas que podían usar en su contra para vengarse de él.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smtClean="0"/>
              <a:t>A veces hasta los siervos fieles del Señor se desalientan, tienen dudas sobre su eficiencia y se cansan en la tarea de servir al Señor.</a:t>
            </a:r>
            <a:endParaRPr lang="es-PR" sz="36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El último de los pasajes llamados “Los lamentos de Jeremías”. </a:t>
            </a:r>
          </a:p>
          <a:p>
            <a:pPr lvl="1"/>
            <a:r>
              <a:rPr lang="es-ES" dirty="0" smtClean="0"/>
              <a:t>Es uno de los lamentos más patéticos de la Biblia. Se ve el dolor tan intenso del profeta que lamenta y maldice el día de su nacimiento. </a:t>
            </a:r>
          </a:p>
          <a:p>
            <a:pPr lvl="1"/>
            <a:r>
              <a:rPr lang="es-ES" dirty="0" smtClean="0"/>
              <a:t>El profeta había dado confiadamente el mensaje de juicio contra el pueblo apóstata (</a:t>
            </a:r>
            <a:r>
              <a:rPr lang="es-ES" dirty="0" smtClean="0">
                <a:solidFill>
                  <a:schemeClr val="tx2"/>
                </a:solidFill>
              </a:rPr>
              <a:t>18:1–20:6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Después de su humillación en el cepo ha hablado con confianza y dureza a </a:t>
            </a:r>
            <a:r>
              <a:rPr lang="es-ES" dirty="0" err="1" smtClean="0"/>
              <a:t>Pasjur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Ahora ve el precio personal de su ministerio.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El lamento de Jeremías (vv. </a:t>
            </a:r>
            <a:r>
              <a:rPr lang="es-ES" dirty="0" smtClean="0">
                <a:solidFill>
                  <a:schemeClr val="tx2"/>
                </a:solidFill>
              </a:rPr>
              <a:t>7-13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Formato del lamento en los Salmos: Jeremías empieza con una queja contra el Señor y su llamamiento. </a:t>
            </a:r>
          </a:p>
          <a:p>
            <a:pPr lvl="1"/>
            <a:r>
              <a:rPr lang="es-ES" dirty="0" smtClean="0"/>
              <a:t>Reconoce el poder de Dios en su llamamiento y en la misión que le ha dado a su profeta. </a:t>
            </a:r>
          </a:p>
          <a:p>
            <a:pPr lvl="1"/>
            <a:r>
              <a:rPr lang="es-ES" dirty="0" smtClean="0"/>
              <a:t>El verbo traducido aquí </a:t>
            </a:r>
            <a:r>
              <a:rPr lang="es-ES" i="1" dirty="0" smtClean="0"/>
              <a:t>persuadido</a:t>
            </a:r>
            <a:r>
              <a:rPr lang="es-ES" dirty="0" smtClean="0"/>
              <a:t> es mejor traducido “seducido”, “decepcionado” o “acosado”. Jeremías no pudo resistirlo. Dios era el más fuerte de los dos.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El lamento de Jeremías (</a:t>
            </a:r>
            <a:r>
              <a:rPr lang="es-ES" dirty="0" smtClean="0">
                <a:solidFill>
                  <a:schemeClr val="tx2"/>
                </a:solidFill>
              </a:rPr>
              <a:t>vv. 7-13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Pero ahora Jeremías es el objeto de risa y burla. </a:t>
            </a:r>
          </a:p>
          <a:p>
            <a:pPr lvl="1"/>
            <a:r>
              <a:rPr lang="es-ES" dirty="0" smtClean="0"/>
              <a:t>Cada vez que proclama el mensaje de juicio que el Señor le ha dado es aún más aislado. </a:t>
            </a:r>
          </a:p>
          <a:p>
            <a:pPr lvl="1"/>
            <a:r>
              <a:rPr lang="es-ES" dirty="0" smtClean="0"/>
              <a:t>Cuando proclama: </a:t>
            </a:r>
            <a:r>
              <a:rPr lang="es-ES" i="1" dirty="0" smtClean="0"/>
              <a:t>“¡Violencia y destrucción!”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v. 8a</a:t>
            </a:r>
            <a:r>
              <a:rPr lang="es-ES" dirty="0" smtClean="0"/>
              <a:t>) la gente se burla de él. </a:t>
            </a:r>
          </a:p>
          <a:p>
            <a:pPr lvl="1"/>
            <a:r>
              <a:rPr lang="es-ES" dirty="0" smtClean="0"/>
              <a:t>Su lealtad a su misión le es causa de afrenta y escarnio del pueblo.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El lamento de Jeremías (</a:t>
            </a:r>
            <a:r>
              <a:rPr lang="es-ES" dirty="0" smtClean="0">
                <a:solidFill>
                  <a:schemeClr val="tx2"/>
                </a:solidFill>
              </a:rPr>
              <a:t>vv. 7-13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9</a:t>
            </a:r>
            <a:r>
              <a:rPr lang="es-ES" dirty="0" smtClean="0"/>
              <a:t>) el profeta contempla una solución: no hablará más de este mensaje tan impopular. </a:t>
            </a:r>
          </a:p>
          <a:p>
            <a:pPr lvl="1"/>
            <a:r>
              <a:rPr lang="es-ES" dirty="0" smtClean="0"/>
              <a:t>Pero, encuentra que esta no es tampoco la solución. No puede hacerlo. […] Ha procurado contenerlo, pero es imposible (</a:t>
            </a:r>
            <a:r>
              <a:rPr lang="es-ES" dirty="0" err="1" smtClean="0"/>
              <a:t>comp</a:t>
            </a:r>
            <a:r>
              <a:rPr lang="es-ES" dirty="0" smtClean="0"/>
              <a:t>. </a:t>
            </a:r>
            <a:r>
              <a:rPr lang="es-ES" dirty="0" smtClean="0">
                <a:solidFill>
                  <a:schemeClr val="tx2"/>
                </a:solidFill>
              </a:rPr>
              <a:t>Amós 3:8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La situación de Jeremías es un tormento continuo. Está siendo dividido, rasgado dentro de sí.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El lamento de Jeremías (</a:t>
            </a:r>
            <a:r>
              <a:rPr lang="es-ES" dirty="0" smtClean="0">
                <a:solidFill>
                  <a:schemeClr val="tx2"/>
                </a:solidFill>
              </a:rPr>
              <a:t>vv. 7-13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El </a:t>
            </a:r>
            <a:r>
              <a:rPr lang="es-ES" dirty="0" smtClean="0">
                <a:solidFill>
                  <a:schemeClr val="tx2"/>
                </a:solidFill>
              </a:rPr>
              <a:t>v. 10 </a:t>
            </a:r>
            <a:r>
              <a:rPr lang="es-ES" dirty="0" smtClean="0"/>
              <a:t>contiene una lista de las dificultades personales que está sufriendo el profeta. </a:t>
            </a:r>
          </a:p>
          <a:p>
            <a:pPr lvl="1"/>
            <a:r>
              <a:rPr lang="es-ES" dirty="0" smtClean="0"/>
              <a:t>Este hombre sensible es atormentado por su situación, por las calumnias que escucha todo el tiempo. </a:t>
            </a:r>
          </a:p>
          <a:p>
            <a:pPr lvl="1"/>
            <a:r>
              <a:rPr lang="es-ES" dirty="0" smtClean="0"/>
              <a:t>Su misión le ha hecho persona no grata. </a:t>
            </a:r>
          </a:p>
          <a:p>
            <a:pPr lvl="1"/>
            <a:r>
              <a:rPr lang="es-ES" dirty="0" smtClean="0"/>
              <a:t>Aun sus amigos esperan su tropiezo, y que puedan vengarse de él.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Confiese las frustraciones                             (Jeremías 20:7-10)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Recuerde quién tiene el control (Jeremías 20:11-13)</a:t>
            </a:r>
            <a:endParaRPr lang="es-PR" sz="4000" b="1" dirty="0"/>
          </a:p>
        </p:txBody>
      </p:sp>
      <p:pic>
        <p:nvPicPr>
          <p:cNvPr id="15362" name="Picture 2" descr="Image: Bible Slides jeremiah 148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47800" y="2209800"/>
            <a:ext cx="6268203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868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"Mas Jehová está conmigo como poderoso gigante; por tanto, los que me persiguen tropezarán, y no prevalecerán; serán avergonzados en gran manera, porque no prosperarán; tendrán perpetua confusión que jamás será olvidada. Oh Jehová de los ejércitos, que pruebas a los justos, que ves los pensamientos y el corazón, vea yo tu venganza de ellos..."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Recuerde quién tiene el control (Jeremías 20:11-13)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868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"...porque a ti he encomendado mi causa. Cantad a Jehová, load a Jehová; porque ha librado el alma del pobre de mano de los malignos."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Recuerde quién tiene el control (Jeremías 20:11-13)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De lamento a confianza </a:t>
            </a:r>
          </a:p>
          <a:p>
            <a:pPr lvl="1"/>
            <a:r>
              <a:rPr lang="es-ES" dirty="0" smtClean="0"/>
              <a:t>Se alaba la confiabilidad del Señor: su presencia y su poderoso guía. Frente a él, los perseguidores del profeta no van a prevalecer, sino van a ser avergonzados, y son ellos, no él, que tendrán afrenta perpetua.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12</a:t>
            </a:r>
            <a:r>
              <a:rPr lang="es-ES" dirty="0" smtClean="0"/>
              <a:t>) pide que Dios tome venganza sobre sus perseguidores (</a:t>
            </a:r>
            <a:r>
              <a:rPr lang="es-ES" dirty="0" err="1" smtClean="0"/>
              <a:t>comp</a:t>
            </a:r>
            <a:r>
              <a:rPr lang="es-ES" dirty="0" smtClean="0"/>
              <a:t>. 11:20). </a:t>
            </a:r>
          </a:p>
          <a:p>
            <a:pPr lvl="1"/>
            <a:r>
              <a:rPr lang="es-ES" dirty="0" smtClean="0"/>
              <a:t>Su oración es una expresión de su debilidad y del poder y justicia del Dios omnipotente.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Recuerde quién tiene el control (Jeremías 20:11-13)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De lamento a confianza 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13</a:t>
            </a:r>
            <a:r>
              <a:rPr lang="es-ES" dirty="0" smtClean="0"/>
              <a:t>) alabanza que brota del corazón del profeta y demuestra la confianza en la justicia del Señor. </a:t>
            </a:r>
          </a:p>
          <a:p>
            <a:pPr lvl="1"/>
            <a:r>
              <a:rPr lang="es-ES" dirty="0" smtClean="0"/>
              <a:t>Dios es justo y está al lado de los que han sido tratados injustamente, los pobres o los necesitados. </a:t>
            </a:r>
          </a:p>
          <a:p>
            <a:pPr lvl="1"/>
            <a:r>
              <a:rPr lang="es-ES" dirty="0" smtClean="0"/>
              <a:t>Los malhechores no pueden prevalecer frente al Señor quien es justo y confiable. (Comp. </a:t>
            </a:r>
            <a:r>
              <a:rPr lang="es-ES" dirty="0" err="1" smtClean="0">
                <a:solidFill>
                  <a:schemeClr val="tx2"/>
                </a:solidFill>
              </a:rPr>
              <a:t>Sal.</a:t>
            </a:r>
            <a:r>
              <a:rPr lang="es-ES" dirty="0" smtClean="0">
                <a:solidFill>
                  <a:schemeClr val="tx2"/>
                </a:solidFill>
              </a:rPr>
              <a:t> 27:1–3 y 73:25–28</a:t>
            </a:r>
            <a:r>
              <a:rPr lang="es-ES" dirty="0" smtClean="0"/>
              <a:t>). (Cevallos y </a:t>
            </a:r>
            <a:r>
              <a:rPr lang="es-ES" dirty="0" err="1" smtClean="0"/>
              <a:t>Zorzoli</a:t>
            </a:r>
            <a:r>
              <a:rPr lang="es-ES" dirty="0" smtClean="0"/>
              <a:t>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Recuerde quién tiene el control (Jeremías 20:11-13)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79248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Espere sentirse desalentado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Jeremías 20:1-6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Confiese las frustraciones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Jeremías 20:7-10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Recuerde quién tiene el control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Jeremías 20:11-13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3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534400" cy="4114800"/>
          </a:xfrm>
        </p:spPr>
        <p:txBody>
          <a:bodyPr/>
          <a:lstStyle/>
          <a:p>
            <a:r>
              <a:rPr lang="es-PR" sz="2800" dirty="0" smtClean="0"/>
              <a:t>Es posible que un creyente, al ver los acontecimientos que lo rodean y las tendencias que se observan en el mundo, se sienta abrumado.</a:t>
            </a:r>
          </a:p>
          <a:p>
            <a:r>
              <a:rPr lang="en-US" sz="2800" dirty="0" err="1" smtClean="0"/>
              <a:t>Quienes</a:t>
            </a:r>
            <a:r>
              <a:rPr lang="en-US" sz="2800" dirty="0" smtClean="0"/>
              <a:t> </a:t>
            </a:r>
            <a:r>
              <a:rPr lang="en-US" sz="2800" dirty="0" err="1" smtClean="0"/>
              <a:t>sirven</a:t>
            </a:r>
            <a:r>
              <a:rPr lang="en-US" sz="2800" dirty="0" smtClean="0"/>
              <a:t> a </a:t>
            </a:r>
            <a:r>
              <a:rPr lang="es-PR" sz="2800" dirty="0" smtClean="0"/>
              <a:t>Dios con fidelidad </a:t>
            </a:r>
            <a:r>
              <a:rPr lang="en-US" sz="2800" dirty="0" err="1" smtClean="0"/>
              <a:t>pueden</a:t>
            </a:r>
            <a:r>
              <a:rPr lang="en-US" sz="2800" dirty="0" smtClean="0"/>
              <a:t> </a:t>
            </a:r>
            <a:r>
              <a:rPr lang="en-US" sz="2800" dirty="0" err="1" smtClean="0"/>
              <a:t>esperar</a:t>
            </a:r>
            <a:r>
              <a:rPr lang="en-US" sz="2800" dirty="0" smtClean="0"/>
              <a:t> </a:t>
            </a:r>
            <a:r>
              <a:rPr lang="en-US" sz="2800" dirty="0" err="1" smtClean="0"/>
              <a:t>una</a:t>
            </a:r>
            <a:r>
              <a:rPr lang="en-US" sz="2800" dirty="0" smtClean="0"/>
              <a:t> </a:t>
            </a:r>
            <a:r>
              <a:rPr lang="en-US" sz="2800" dirty="0" err="1" smtClean="0"/>
              <a:t>fuerte</a:t>
            </a:r>
            <a:r>
              <a:rPr lang="en-US" sz="2800" dirty="0" smtClean="0"/>
              <a:t> </a:t>
            </a:r>
            <a:r>
              <a:rPr lang="en-US" sz="2800" dirty="0" err="1" smtClean="0"/>
              <a:t>oposición</a:t>
            </a:r>
            <a:r>
              <a:rPr lang="en-US" sz="2800" dirty="0" smtClean="0"/>
              <a:t> de parte de los </a:t>
            </a:r>
            <a:r>
              <a:rPr lang="en-US" sz="2800" dirty="0" err="1" smtClean="0"/>
              <a:t>enemigos</a:t>
            </a:r>
            <a:r>
              <a:rPr lang="en-US" sz="2800" dirty="0" smtClean="0"/>
              <a:t> de Dios</a:t>
            </a:r>
            <a:r>
              <a:rPr lang="es-PR" sz="2800" dirty="0" smtClean="0"/>
              <a:t>.</a:t>
            </a:r>
          </a:p>
          <a:p>
            <a:r>
              <a:rPr lang="es-PR" sz="2800" dirty="0" smtClean="0"/>
              <a:t>Los hijos de Dios siempre deben confiar en Él como Soberano del universo,  que sin dudas, cumplirá Su propósito y los reivindicará en el momento preciso.</a:t>
            </a:r>
            <a:endParaRPr lang="es-P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Barclay</a:t>
            </a:r>
            <a:r>
              <a:rPr lang="es-ES" sz="1400" dirty="0" smtClean="0"/>
              <a:t>, William. </a:t>
            </a:r>
            <a:r>
              <a:rPr lang="es-ES" sz="1400" i="1" dirty="0" smtClean="0"/>
              <a:t>Comentario Al Nuevo Testamento</a:t>
            </a:r>
            <a:r>
              <a:rPr lang="es-ES" sz="1400" dirty="0" smtClean="0"/>
              <a:t>. Barcelona, </a:t>
            </a:r>
            <a:r>
              <a:rPr lang="es-ES" sz="1400" dirty="0" err="1" smtClean="0"/>
              <a:t>España</a:t>
            </a:r>
            <a:r>
              <a:rPr lang="es-ES" sz="1400" dirty="0" smtClean="0"/>
              <a:t>: Editorial CLIE, 2006.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Cevallos, Juan Carlos y </a:t>
            </a:r>
            <a:r>
              <a:rPr lang="es-ES" sz="1400" dirty="0" err="1" smtClean="0"/>
              <a:t>Rubén</a:t>
            </a:r>
            <a:r>
              <a:rPr lang="es-ES" sz="1400" dirty="0" smtClean="0"/>
              <a:t> O. </a:t>
            </a:r>
            <a:r>
              <a:rPr lang="es-ES" sz="1400" dirty="0" err="1" smtClean="0"/>
              <a:t>Zorzoli</a:t>
            </a:r>
            <a:r>
              <a:rPr lang="es-ES" sz="1400" dirty="0" smtClean="0"/>
              <a:t>,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Bíblico</a:t>
            </a:r>
            <a:r>
              <a:rPr lang="es-ES" sz="1400" i="1" dirty="0" smtClean="0"/>
              <a:t> Mundo Hispano Tomo 11: </a:t>
            </a:r>
            <a:r>
              <a:rPr lang="es-ES" sz="1400" i="1" dirty="0" err="1" smtClean="0"/>
              <a:t>Jeremías</a:t>
            </a:r>
            <a:r>
              <a:rPr lang="es-ES" sz="1400" i="1" dirty="0" smtClean="0"/>
              <a:t> Y Lamentaciones</a:t>
            </a:r>
            <a:r>
              <a:rPr lang="es-ES" sz="1400" dirty="0" smtClean="0"/>
              <a:t>.  El Paso, TX: Editorial Mundo Hispano, 2010.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Douglas, J.D. </a:t>
            </a:r>
            <a:r>
              <a:rPr lang="es-PR" sz="1400" i="1" dirty="0" smtClean="0"/>
              <a:t>Nuevo Diccionario Bíblico : Primera Edición.</a:t>
            </a:r>
            <a:r>
              <a:rPr lang="es-PR" sz="1400" dirty="0" smtClean="0"/>
              <a:t> Miami: Sociedades </a:t>
            </a:r>
            <a:r>
              <a:rPr lang="es-PR" sz="1400" dirty="0" err="1" smtClean="0"/>
              <a:t>Bı́blicas</a:t>
            </a:r>
            <a:r>
              <a:rPr lang="es-PR" sz="14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12, Núm. 4.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119-128.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Porter</a:t>
            </a:r>
            <a:r>
              <a:rPr lang="es-ES" sz="1400" dirty="0" smtClean="0"/>
              <a:t>, Rafael.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</a:t>
            </a:r>
            <a:r>
              <a:rPr lang="es-ES" sz="1400" i="1" dirty="0" err="1" smtClean="0"/>
              <a:t>Más</a:t>
            </a:r>
            <a:r>
              <a:rPr lang="es-ES" sz="1400" i="1" dirty="0" smtClean="0"/>
              <a:t> Vale Prevenir (</a:t>
            </a:r>
            <a:r>
              <a:rPr lang="es-ES" sz="1400" i="1" dirty="0" err="1" smtClean="0"/>
              <a:t>Jeremı́as</a:t>
            </a:r>
            <a:r>
              <a:rPr lang="es-ES" sz="1400" i="1" dirty="0" smtClean="0"/>
              <a:t> Y Lamentaciones).</a:t>
            </a:r>
            <a:r>
              <a:rPr lang="es-ES" sz="1400" dirty="0" smtClean="0"/>
              <a:t>  Puebla, </a:t>
            </a:r>
            <a:r>
              <a:rPr lang="es-ES" sz="1400" dirty="0" err="1" smtClean="0"/>
              <a:t>Mexico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Americas</a:t>
            </a:r>
            <a:r>
              <a:rPr lang="es-ES" sz="1400" dirty="0" smtClean="0"/>
              <a:t>, A.C., 1990.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Vine, W.E. </a:t>
            </a:r>
            <a:r>
              <a:rPr lang="es-PR" sz="1400" i="1" dirty="0" smtClean="0"/>
              <a:t>Vine Diccionario Expositivo De Palabras Del Antiguo Y Del Nuevo Testamento Exhaustivo</a:t>
            </a:r>
            <a:r>
              <a:rPr lang="es-PR" sz="1400" dirty="0" smtClean="0"/>
              <a:t>, </a:t>
            </a:r>
            <a:r>
              <a:rPr lang="es-PR" sz="1400" dirty="0" err="1" smtClean="0"/>
              <a:t>electronic</a:t>
            </a:r>
            <a:r>
              <a:rPr lang="es-PR" sz="14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hlinkClick r:id="rId2"/>
              </a:rPr>
              <a:t>http://www.dsmedia.org/resources/illustrations/sweet-publishing/</a:t>
            </a:r>
            <a:r>
              <a:rPr lang="es-ES" sz="14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3"/>
              </a:rPr>
              <a:t>http://st-takla.org/Gallery/Bible/Illustrations/Bible-Slides/OT/Jeremiah.html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Candara" pitchFamily="34" charset="0"/>
              </a:rPr>
              <a:t>(imágenes bíblicas).</a:t>
            </a: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istantshoresmedia.org/images/rg/24/24_Jer_38_02_R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382000" cy="8382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382000" cy="48768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3</a:t>
            </a:r>
            <a:r>
              <a:rPr lang="es-PR" sz="4400" baseline="30000" dirty="0" smtClean="0">
                <a:solidFill>
                  <a:schemeClr val="bg1"/>
                </a:solidFill>
              </a:rPr>
              <a:t>er</a:t>
            </a:r>
            <a:r>
              <a:rPr lang="es-PR" sz="4400" dirty="0" smtClean="0">
                <a:solidFill>
                  <a:schemeClr val="bg1"/>
                </a:solidFill>
              </a:rPr>
              <a:t> Trimestre/Tema 3:                     La persona que Dios usa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“Persevere en obediencia”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25 de agosto de 2013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(Jeremías 37:11-17; 38:4-6, 14-18)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33600"/>
            <a:ext cx="9144000" cy="3505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697018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“Y dije: No me acordaré más de él, ni hablaré más en su nombre; no obstante, había en mi corazón como un fuego ardiente metido en mis huesos; traté de sufrirlo, y no pude." (Jeremías 20.9,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  <p:pic>
        <p:nvPicPr>
          <p:cNvPr id="2" name="Picture 2" descr="Image: Bible Slides jeremiah 147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95400" y="2133600"/>
            <a:ext cx="6589363" cy="44178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"El sacerdote </a:t>
            </a:r>
            <a:r>
              <a:rPr lang="es-ES" dirty="0" err="1" smtClean="0"/>
              <a:t>Pasur</a:t>
            </a:r>
            <a:r>
              <a:rPr lang="es-ES" dirty="0" smtClean="0"/>
              <a:t> hijo de </a:t>
            </a:r>
            <a:r>
              <a:rPr lang="es-ES" dirty="0" err="1" smtClean="0"/>
              <a:t>Imer</a:t>
            </a:r>
            <a:r>
              <a:rPr lang="es-ES" dirty="0" smtClean="0"/>
              <a:t>, que presidía como príncipe en la casa de Jehová, oyó a Jeremías que profetizaba estas palabras. Y azotó </a:t>
            </a:r>
            <a:r>
              <a:rPr lang="es-ES" dirty="0" err="1" smtClean="0"/>
              <a:t>Pasur</a:t>
            </a:r>
            <a:r>
              <a:rPr lang="es-ES" dirty="0" smtClean="0"/>
              <a:t> al profeta Jeremías, y lo puso en el cepo que estaba en la puerta superior de Benjamín, la cual conducía a la casa de Jehová. Y el día siguiente </a:t>
            </a:r>
            <a:r>
              <a:rPr lang="es-ES" dirty="0" err="1" smtClean="0"/>
              <a:t>Pasur</a:t>
            </a:r>
            <a:r>
              <a:rPr lang="es-ES" dirty="0" smtClean="0"/>
              <a:t> sacó a Jeremías del cepo..."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"...Le dijo entonces Jeremías: Jehová no ha llamado tu nombre </a:t>
            </a:r>
            <a:r>
              <a:rPr lang="es-ES" dirty="0" err="1" smtClean="0"/>
              <a:t>Pasur</a:t>
            </a:r>
            <a:r>
              <a:rPr lang="es-ES" dirty="0" smtClean="0"/>
              <a:t>, sino </a:t>
            </a:r>
            <a:r>
              <a:rPr lang="es-ES" dirty="0" err="1" smtClean="0"/>
              <a:t>Magor-misabib</a:t>
            </a:r>
            <a:r>
              <a:rPr lang="es-ES" dirty="0" smtClean="0"/>
              <a:t>. Porque así ha dicho Jehová: He aquí, haré que seas un terror a ti mismo y a todos los que bien te quieren, y caerán por la espada de sus enemigos, y tus ojos lo verán; y a todo Judá entregaré en manos del rey de Babilonia, y los llevará cautivos a Babilonia, y los matará a espada..."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"...Entregaré asimismo toda la riqueza de esta ciudad, todo su trabajo y todas sus cosas preciosas; y daré todos los tesoros de los reyes de Judá en manos de sus enemigos, y los saquearán, y los tomarán y los llevarán a Babilonia. Y tú, </a:t>
            </a:r>
            <a:r>
              <a:rPr lang="es-ES" dirty="0" err="1" smtClean="0"/>
              <a:t>Pasur</a:t>
            </a:r>
            <a:r>
              <a:rPr lang="es-ES" dirty="0" smtClean="0"/>
              <a:t>, y todos los moradores de tu casa iréis cautivos; entrarás en Babilonia, y allí morirás, y allí serás enterrado tú..."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 todos los que bien te quieren, a los cuales has profetizado con mentira."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Espere sentirse desalentado                             (Jeremías 20:1-6)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83780</TotalTime>
  <Words>1651</Words>
  <Application>Microsoft Office PowerPoint</Application>
  <PresentationFormat>On-screen Show (4:3)</PresentationFormat>
  <Paragraphs>160</Paragraphs>
  <Slides>33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Tema General</vt:lpstr>
      <vt:lpstr>Bosquejo de Estudio</vt:lpstr>
      <vt:lpstr>Texto Clave</vt:lpstr>
      <vt:lpstr>Espere sentirse desalentado                             (Jeremías 20:1-6)</vt:lpstr>
      <vt:lpstr>Espere sentirse desalentado                             (Jeremías 20:1-6)</vt:lpstr>
      <vt:lpstr>Espere sentirse desalentado                             (Jeremías 20:1-6)</vt:lpstr>
      <vt:lpstr>Espere sentirse desalentado                             (Jeremías 20:1-6)</vt:lpstr>
      <vt:lpstr>Espere sentirse desalentado                             (Jeremías 20:1-6)</vt:lpstr>
      <vt:lpstr>Espere sentirse desalentado                             (Jeremías 20:1-6)</vt:lpstr>
      <vt:lpstr>Espere sentirse desalentado                             (Jeremías 20:1-6)</vt:lpstr>
      <vt:lpstr>Espere sentirse desalentado                             (Jeremías 20:1-6)</vt:lpstr>
      <vt:lpstr>Espere sentirse desalentado                             (Jeremías 20:1-6)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Confiese las frustraciones                             (Jeremías 20:7-10)</vt:lpstr>
      <vt:lpstr>Recuerde quién tiene el control (Jeremías 20:11-13)</vt:lpstr>
      <vt:lpstr>Recuerde quién tiene el control (Jeremías 20:11-13)</vt:lpstr>
      <vt:lpstr>Recuerde quién tiene el control (Jeremías 20:11-13)</vt:lpstr>
      <vt:lpstr>Recuerde quién tiene el control (Jeremías 20:11-13)</vt:lpstr>
      <vt:lpstr>Recuerde quién tiene el control (Jeremías 20:11-13)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venza_el_desaliento_081813</dc:title>
  <dc:creator>JRIVERA</dc:creator>
  <cp:lastModifiedBy>Tito Ortega</cp:lastModifiedBy>
  <cp:revision>3677</cp:revision>
  <dcterms:created xsi:type="dcterms:W3CDTF">2007-01-24T21:53:34Z</dcterms:created>
  <dcterms:modified xsi:type="dcterms:W3CDTF">2013-08-19T21:48:03Z</dcterms:modified>
</cp:coreProperties>
</file>