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8" r:id="rId2"/>
    <p:sldMasterId id="2147483700" r:id="rId3"/>
  </p:sldMasterIdLst>
  <p:notesMasterIdLst>
    <p:notesMasterId r:id="rId38"/>
  </p:notesMasterIdLst>
  <p:handoutMasterIdLst>
    <p:handoutMasterId r:id="rId39"/>
  </p:handoutMasterIdLst>
  <p:sldIdLst>
    <p:sldId id="794" r:id="rId4"/>
    <p:sldId id="804" r:id="rId5"/>
    <p:sldId id="416" r:id="rId6"/>
    <p:sldId id="287" r:id="rId7"/>
    <p:sldId id="622" r:id="rId8"/>
    <p:sldId id="1090" r:id="rId9"/>
    <p:sldId id="1156" r:id="rId10"/>
    <p:sldId id="1141" r:id="rId11"/>
    <p:sldId id="1159" r:id="rId12"/>
    <p:sldId id="1160" r:id="rId13"/>
    <p:sldId id="1161" r:id="rId14"/>
    <p:sldId id="1162" r:id="rId15"/>
    <p:sldId id="1163" r:id="rId16"/>
    <p:sldId id="1164" r:id="rId17"/>
    <p:sldId id="1165" r:id="rId18"/>
    <p:sldId id="652" r:id="rId19"/>
    <p:sldId id="1084" r:id="rId20"/>
    <p:sldId id="1157" r:id="rId21"/>
    <p:sldId id="1146" r:id="rId22"/>
    <p:sldId id="1166" r:id="rId23"/>
    <p:sldId id="1167" r:id="rId24"/>
    <p:sldId id="1168" r:id="rId25"/>
    <p:sldId id="1169" r:id="rId26"/>
    <p:sldId id="1170" r:id="rId27"/>
    <p:sldId id="655" r:id="rId28"/>
    <p:sldId id="922" r:id="rId29"/>
    <p:sldId id="1158" r:id="rId30"/>
    <p:sldId id="1152" r:id="rId31"/>
    <p:sldId id="1171" r:id="rId32"/>
    <p:sldId id="1172" r:id="rId33"/>
    <p:sldId id="1155" r:id="rId34"/>
    <p:sldId id="561" r:id="rId35"/>
    <p:sldId id="1133" r:id="rId36"/>
    <p:sldId id="908"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6709" autoAdjust="0"/>
  </p:normalViewPr>
  <p:slideViewPr>
    <p:cSldViewPr>
      <p:cViewPr varScale="1">
        <p:scale>
          <a:sx n="72" d="100"/>
          <a:sy n="72" d="100"/>
        </p:scale>
        <p:origin x="1236" y="6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7/9/2013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12937044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50331144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3682799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322073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3957405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1695746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25</a:t>
            </a:fld>
            <a:endParaRPr lang="en-US"/>
          </a:p>
        </p:txBody>
      </p:sp>
    </p:spTree>
    <p:extLst>
      <p:ext uri="{BB962C8B-B14F-4D97-AF65-F5344CB8AC3E}">
        <p14:creationId xmlns:p14="http://schemas.microsoft.com/office/powerpoint/2010/main" val="954057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33</a:t>
            </a:fld>
            <a:endParaRPr lang="en-US"/>
          </a:p>
        </p:txBody>
      </p:sp>
    </p:spTree>
    <p:extLst>
      <p:ext uri="{BB962C8B-B14F-4D97-AF65-F5344CB8AC3E}">
        <p14:creationId xmlns:p14="http://schemas.microsoft.com/office/powerpoint/2010/main" val="2758809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34</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53688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2.bp.blogspot.com/_nuP4Pp0fV8U/TJFPythQHWI/AAAAAAAAB6Q/omx4WoKEZm8/s1600/Victorios+en+Cristo.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0" y="0"/>
            <a:ext cx="9144000" cy="6858000"/>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762000" y="685800"/>
            <a:ext cx="7696200" cy="2057400"/>
          </a:xfrm>
          <a:prstGeom prst="rect">
            <a:avLst/>
          </a:prstGeom>
          <a:solidFill>
            <a:schemeClr val="bg2">
              <a:lumMod val="50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3</a:t>
            </a:r>
            <a:r>
              <a:rPr kumimoji="0" lang="es-PR" sz="4400" b="0" i="0" u="none" strike="noStrike" kern="1200" cap="none" spc="0" normalizeH="0" baseline="30000" noProof="0" dirty="0" smtClean="0">
                <a:ln>
                  <a:noFill/>
                </a:ln>
                <a:effectLst/>
                <a:uLnTx/>
                <a:uFillTx/>
                <a:latin typeface="+mj-lt"/>
                <a:ea typeface="+mj-ea"/>
                <a:cs typeface="+mj-cs"/>
              </a:rPr>
              <a:t>er</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noProof="0" dirty="0" smtClean="0">
                <a:latin typeface="+mj-lt"/>
              </a:rPr>
              <a:t>2</a:t>
            </a:r>
            <a:r>
              <a:rPr lang="es-PR" sz="4400" dirty="0" smtClean="0">
                <a:latin typeface="+mj-lt"/>
              </a:rPr>
              <a:t>:               Vivir más allá de nosotros mismos</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85800" y="2895600"/>
            <a:ext cx="7924800" cy="2971800"/>
          </a:xfrm>
          <a:prstGeom prst="rect">
            <a:avLst/>
          </a:prstGeom>
          <a:solidFill>
            <a:schemeClr val="bg2">
              <a:lumMod val="50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“Victoriosos”</a:t>
            </a:r>
          </a:p>
          <a:p>
            <a:pPr marL="401638" indent="-234950" algn="ctr">
              <a:spcAft>
                <a:spcPts val="600"/>
              </a:spcAft>
              <a:buNone/>
            </a:pPr>
            <a:r>
              <a:rPr lang="es-PR" sz="3600" dirty="0" smtClean="0">
                <a:latin typeface="+mn-lt"/>
                <a:cs typeface="+mn-cs"/>
              </a:rPr>
              <a:t>7</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julio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latin typeface="+mn-lt"/>
                <a:cs typeface="+mn-cs"/>
              </a:rPr>
              <a:t>Romanos 7:20-8:9</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b="1" dirty="0" smtClean="0"/>
              <a:t>La dualidad del hombre</a:t>
            </a:r>
          </a:p>
          <a:p>
            <a:pPr lvl="1"/>
            <a:r>
              <a:rPr lang="es-ES" dirty="0" smtClean="0"/>
              <a:t>Ben Sira escribió:</a:t>
            </a:r>
          </a:p>
          <a:p>
            <a:pPr lvl="2">
              <a:buNone/>
            </a:pPr>
            <a:r>
              <a:rPr lang="es-ES" sz="1800" i="1" dirty="0" smtClean="0"/>
              <a:t>«Dios mismo creó al hombre al principio,</a:t>
            </a:r>
            <a:endParaRPr lang="es-ES" sz="1800" dirty="0" smtClean="0"/>
          </a:p>
          <a:p>
            <a:pPr lvl="2">
              <a:buNone/>
            </a:pPr>
            <a:r>
              <a:rPr lang="es-ES" sz="1800" i="1" dirty="0" smtClean="0"/>
              <a:t>y le dejó en la mano de su propio consejo.</a:t>
            </a:r>
            <a:endParaRPr lang="es-ES" sz="1800" dirty="0" smtClean="0"/>
          </a:p>
          <a:p>
            <a:pPr lvl="2">
              <a:buNone/>
            </a:pPr>
            <a:r>
              <a:rPr lang="es-ES" sz="1800" i="1" dirty="0" smtClean="0"/>
              <a:t>Si así lo quieres, guardarás los mandamientos,</a:t>
            </a:r>
            <a:endParaRPr lang="es-ES" sz="1800" dirty="0" smtClean="0"/>
          </a:p>
          <a:p>
            <a:pPr lvl="2">
              <a:buNone/>
            </a:pPr>
            <a:r>
              <a:rPr lang="es-ES" sz="1800" i="1" dirty="0" smtClean="0"/>
              <a:t>y de tu voluntad depende el obrar con fidelidad.</a:t>
            </a:r>
            <a:endParaRPr lang="es-ES" sz="1800" dirty="0" smtClean="0"/>
          </a:p>
          <a:p>
            <a:pPr lvl="2">
              <a:buNone/>
            </a:pPr>
            <a:r>
              <a:rPr lang="es-ES" sz="1800" i="1" dirty="0" smtClean="0"/>
              <a:t>Él te ha puesto delante agua y fuego:</a:t>
            </a:r>
            <a:endParaRPr lang="es-ES" sz="1800" dirty="0" smtClean="0"/>
          </a:p>
          <a:p>
            <a:pPr lvl="2">
              <a:buNone/>
            </a:pPr>
            <a:r>
              <a:rPr lang="es-ES" sz="1800" i="1" dirty="0" smtClean="0"/>
              <a:t>extiende la mano a lo que prefieras.</a:t>
            </a:r>
            <a:endParaRPr lang="es-ES" sz="1800" dirty="0" smtClean="0"/>
          </a:p>
          <a:p>
            <a:pPr lvl="2">
              <a:buNone/>
            </a:pPr>
            <a:r>
              <a:rPr lang="es-ES" sz="1800" i="1" dirty="0" smtClean="0"/>
              <a:t>Delante del hombre están la vida y la muerte,</a:t>
            </a:r>
            <a:endParaRPr lang="es-ES" sz="1800" dirty="0" smtClean="0"/>
          </a:p>
          <a:p>
            <a:pPr lvl="2">
              <a:buNone/>
            </a:pPr>
            <a:r>
              <a:rPr lang="es-ES" sz="1800" i="1" dirty="0" smtClean="0"/>
              <a:t>y se le dará la que escoja…</a:t>
            </a:r>
            <a:endParaRPr lang="es-ES" sz="1800" dirty="0" smtClean="0"/>
          </a:p>
          <a:p>
            <a:pPr lvl="2">
              <a:buNone/>
            </a:pPr>
            <a:r>
              <a:rPr lang="es-ES" sz="1800" i="1" dirty="0" smtClean="0"/>
              <a:t>Él o le ha mandado a nadie que obre maldad,</a:t>
            </a:r>
            <a:endParaRPr lang="es-ES" sz="1800" dirty="0" smtClean="0"/>
          </a:p>
          <a:p>
            <a:pPr lvl="2">
              <a:buNone/>
            </a:pPr>
            <a:r>
              <a:rPr lang="es-ES" sz="1800" i="1" dirty="0" smtClean="0"/>
              <a:t>ni a ningún hombre ha dado licencia para pecar»</a:t>
            </a:r>
            <a:endParaRPr lang="es-ES" sz="1800" dirty="0" smtClean="0"/>
          </a:p>
          <a:p>
            <a:pPr lvl="2">
              <a:buNone/>
            </a:pPr>
            <a:r>
              <a:rPr lang="es-ES" sz="1800" dirty="0" smtClean="0"/>
              <a:t>					(Eclesiástico 15:14–17, 20)</a:t>
            </a:r>
            <a:endParaRPr lang="es-ES" dirty="0"/>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27682">
                                            <p:txEl>
                                              <p:pRg st="4" end="4"/>
                                            </p:txEl>
                                          </p:spTgt>
                                        </p:tgtEl>
                                        <p:attrNameLst>
                                          <p:attrName>style.visibility</p:attrName>
                                        </p:attrNameLst>
                                      </p:cBhvr>
                                      <p:to>
                                        <p:strVal val="visible"/>
                                      </p:to>
                                    </p:set>
                                    <p:animEffect transition="in" filter="fade">
                                      <p:cBhvr>
                                        <p:cTn id="19" dur="2000"/>
                                        <p:tgtEl>
                                          <p:spTgt spid="32768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27682">
                                            <p:txEl>
                                              <p:pRg st="5" end="5"/>
                                            </p:txEl>
                                          </p:spTgt>
                                        </p:tgtEl>
                                        <p:attrNameLst>
                                          <p:attrName>style.visibility</p:attrName>
                                        </p:attrNameLst>
                                      </p:cBhvr>
                                      <p:to>
                                        <p:strVal val="visible"/>
                                      </p:to>
                                    </p:set>
                                    <p:animEffect transition="in" filter="fade">
                                      <p:cBhvr>
                                        <p:cTn id="22" dur="2000"/>
                                        <p:tgtEl>
                                          <p:spTgt spid="32768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27682">
                                            <p:txEl>
                                              <p:pRg st="6" end="6"/>
                                            </p:txEl>
                                          </p:spTgt>
                                        </p:tgtEl>
                                        <p:attrNameLst>
                                          <p:attrName>style.visibility</p:attrName>
                                        </p:attrNameLst>
                                      </p:cBhvr>
                                      <p:to>
                                        <p:strVal val="visible"/>
                                      </p:to>
                                    </p:set>
                                    <p:animEffect transition="in" filter="fade">
                                      <p:cBhvr>
                                        <p:cTn id="25" dur="2000"/>
                                        <p:tgtEl>
                                          <p:spTgt spid="32768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27682">
                                            <p:txEl>
                                              <p:pRg st="7" end="7"/>
                                            </p:txEl>
                                          </p:spTgt>
                                        </p:tgtEl>
                                        <p:attrNameLst>
                                          <p:attrName>style.visibility</p:attrName>
                                        </p:attrNameLst>
                                      </p:cBhvr>
                                      <p:to>
                                        <p:strVal val="visible"/>
                                      </p:to>
                                    </p:set>
                                    <p:animEffect transition="in" filter="fade">
                                      <p:cBhvr>
                                        <p:cTn id="28" dur="2000"/>
                                        <p:tgtEl>
                                          <p:spTgt spid="32768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27682">
                                            <p:txEl>
                                              <p:pRg st="8" end="8"/>
                                            </p:txEl>
                                          </p:spTgt>
                                        </p:tgtEl>
                                        <p:attrNameLst>
                                          <p:attrName>style.visibility</p:attrName>
                                        </p:attrNameLst>
                                      </p:cBhvr>
                                      <p:to>
                                        <p:strVal val="visible"/>
                                      </p:to>
                                    </p:set>
                                    <p:animEffect transition="in" filter="fade">
                                      <p:cBhvr>
                                        <p:cTn id="31" dur="2000"/>
                                        <p:tgtEl>
                                          <p:spTgt spid="327682">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27682">
                                            <p:txEl>
                                              <p:pRg st="9" end="9"/>
                                            </p:txEl>
                                          </p:spTgt>
                                        </p:tgtEl>
                                        <p:attrNameLst>
                                          <p:attrName>style.visibility</p:attrName>
                                        </p:attrNameLst>
                                      </p:cBhvr>
                                      <p:to>
                                        <p:strVal val="visible"/>
                                      </p:to>
                                    </p:set>
                                    <p:animEffect transition="in" filter="fade">
                                      <p:cBhvr>
                                        <p:cTn id="34" dur="2000"/>
                                        <p:tgtEl>
                                          <p:spTgt spid="327682">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27682">
                                            <p:txEl>
                                              <p:pRg st="10" end="10"/>
                                            </p:txEl>
                                          </p:spTgt>
                                        </p:tgtEl>
                                        <p:attrNameLst>
                                          <p:attrName>style.visibility</p:attrName>
                                        </p:attrNameLst>
                                      </p:cBhvr>
                                      <p:to>
                                        <p:strVal val="visible"/>
                                      </p:to>
                                    </p:set>
                                    <p:animEffect transition="in" filter="fade">
                                      <p:cBhvr>
                                        <p:cTn id="37" dur="2000"/>
                                        <p:tgtEl>
                                          <p:spTgt spid="327682">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27682">
                                            <p:txEl>
                                              <p:pRg st="11" end="11"/>
                                            </p:txEl>
                                          </p:spTgt>
                                        </p:tgtEl>
                                        <p:attrNameLst>
                                          <p:attrName>style.visibility</p:attrName>
                                        </p:attrNameLst>
                                      </p:cBhvr>
                                      <p:to>
                                        <p:strVal val="visible"/>
                                      </p:to>
                                    </p:set>
                                    <p:animEffect transition="in" filter="fade">
                                      <p:cBhvr>
                                        <p:cTn id="40" dur="2000"/>
                                        <p:tgtEl>
                                          <p:spTgt spid="327682">
                                            <p:txEl>
                                              <p:pRg st="11" end="11"/>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27682">
                                            <p:txEl>
                                              <p:pRg st="12" end="12"/>
                                            </p:txEl>
                                          </p:spTgt>
                                        </p:tgtEl>
                                        <p:attrNameLst>
                                          <p:attrName>style.visibility</p:attrName>
                                        </p:attrNameLst>
                                      </p:cBhvr>
                                      <p:to>
                                        <p:strVal val="visible"/>
                                      </p:to>
                                    </p:set>
                                    <p:animEffect transition="in" filter="fade">
                                      <p:cBhvr>
                                        <p:cTn id="43" dur="2000"/>
                                        <p:tgtEl>
                                          <p:spTgt spid="32768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b="1" dirty="0" smtClean="0"/>
              <a:t>La Ley</a:t>
            </a:r>
          </a:p>
          <a:p>
            <a:pPr lvl="1"/>
            <a:r>
              <a:rPr lang="es-ES" dirty="0" smtClean="0"/>
              <a:t>Había ciertas cosas que guardarían al hombre de caer en el impulso malo, y una de ellas era la </a:t>
            </a:r>
            <a:r>
              <a:rPr lang="es-ES" i="1" dirty="0" smtClean="0"/>
              <a:t>Ley.</a:t>
            </a:r>
            <a:r>
              <a:rPr lang="es-ES" dirty="0" smtClean="0"/>
              <a:t> </a:t>
            </a:r>
          </a:p>
          <a:p>
            <a:pPr lvl="1"/>
            <a:r>
              <a:rPr lang="es-ES" dirty="0" smtClean="0"/>
              <a:t>Cuando atacaba el mal impulso, los judíos creían que la sabiduría y la razón lo podían derrotar; el estar ocupado en el estudio de la Palabra de Dios era su seguridad; la Ley era un [antiséptico]; en tales momentos se podía pedir la ayuda del buen impulso. (</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b="1" dirty="0" smtClean="0"/>
              <a:t>La </a:t>
            </a:r>
            <a:r>
              <a:rPr lang="es-ES" b="1" dirty="0" err="1" smtClean="0"/>
              <a:t>teor</a:t>
            </a:r>
            <a:r>
              <a:rPr lang="en-US" b="1" dirty="0" err="1" smtClean="0"/>
              <a:t>ía</a:t>
            </a:r>
            <a:r>
              <a:rPr lang="en-US" b="1" dirty="0" smtClean="0"/>
              <a:t> y la </a:t>
            </a:r>
            <a:r>
              <a:rPr lang="en-US" b="1" dirty="0" err="1" smtClean="0"/>
              <a:t>práctica</a:t>
            </a:r>
            <a:endParaRPr lang="es-ES" b="1" dirty="0" smtClean="0"/>
          </a:p>
          <a:p>
            <a:pPr lvl="1"/>
            <a:r>
              <a:rPr lang="es-ES" dirty="0" smtClean="0"/>
              <a:t>Pablo sabía que había cosas en la naturaleza humana —eso era lo que él quería decir con </a:t>
            </a:r>
            <a:r>
              <a:rPr lang="es-ES" i="1" dirty="0" smtClean="0"/>
              <a:t>este cuerpo fatal</a:t>
            </a:r>
            <a:r>
              <a:rPr lang="es-ES" dirty="0" smtClean="0"/>
              <a:t>—que respondían a la seducción del pecado. </a:t>
            </a:r>
          </a:p>
          <a:p>
            <a:pPr lvl="1"/>
            <a:r>
              <a:rPr lang="es-ES" dirty="0" smtClean="0"/>
              <a:t>Es parte de la situación humana que conocemos el bien pero hacemos el mal, que nunca somos tan buenos como sabemos que debemos ser. </a:t>
            </a:r>
          </a:p>
          <a:p>
            <a:pPr lvl="1"/>
            <a:r>
              <a:rPr lang="es-ES" dirty="0" smtClean="0"/>
              <a:t>Al mismo tiempo y a la vez nos atraen la bondad y la maldad. (</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Este pasaje demuestra </a:t>
            </a:r>
            <a:r>
              <a:rPr lang="es-ES" i="1" dirty="0" smtClean="0"/>
              <a:t>la </a:t>
            </a:r>
            <a:r>
              <a:rPr lang="es-ES" b="1" i="1" dirty="0" smtClean="0"/>
              <a:t>incapacidad del conocimiento humano</a:t>
            </a:r>
            <a:r>
              <a:rPr lang="es-ES" i="1" dirty="0" smtClean="0"/>
              <a:t>.</a:t>
            </a:r>
            <a:r>
              <a:rPr lang="es-ES" dirty="0" smtClean="0"/>
              <a:t> </a:t>
            </a:r>
          </a:p>
          <a:p>
            <a:pPr lvl="1"/>
            <a:r>
              <a:rPr lang="es-ES" dirty="0" smtClean="0"/>
              <a:t>Si el saber que una cosa es buena fuera el hacerla, la vida sería fácil. Pero el conocimiento solo no hace bueno a nadie. </a:t>
            </a:r>
          </a:p>
          <a:p>
            <a:pPr lvl="1"/>
            <a:r>
              <a:rPr lang="es-ES" dirty="0" smtClean="0"/>
              <a:t>Religión y moral – la moral es el conocimiento de un código; la religión es el conocimiento de una Persona; y es solo cuando conocemos a Cristo cuando podemos hacer lo que sabemos que debemos hacer. (</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Este pasaje se demuestra </a:t>
            </a:r>
            <a:r>
              <a:rPr lang="es-ES" i="1" dirty="0" smtClean="0"/>
              <a:t>la </a:t>
            </a:r>
            <a:r>
              <a:rPr lang="es-ES" b="1" i="1" dirty="0" smtClean="0"/>
              <a:t>incapacidad de las resoluciones humanas</a:t>
            </a:r>
            <a:r>
              <a:rPr lang="es-ES" i="1" dirty="0" smtClean="0"/>
              <a:t>.</a:t>
            </a:r>
            <a:r>
              <a:rPr lang="es-ES" dirty="0" smtClean="0"/>
              <a:t> </a:t>
            </a:r>
          </a:p>
          <a:p>
            <a:pPr lvl="1"/>
            <a:r>
              <a:rPr lang="es-ES" dirty="0" smtClean="0"/>
              <a:t>El decidir hacer una cosa está muy lejos del hacerla. Tiene la naturaleza humana una debilidad radical en la voluntad. Se enfrenta con los problemas, con las dificultades y con la oposición… y falla. </a:t>
            </a:r>
          </a:p>
          <a:p>
            <a:pPr lvl="1"/>
            <a:r>
              <a:rPr lang="es-ES" dirty="0" smtClean="0"/>
              <a:t>Cuando no recibe la fuerza de Cristo, la voluntad humana está abocada al fracaso. (</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dirty="0" smtClean="0"/>
              <a:t>Este pasaje demuestra </a:t>
            </a:r>
            <a:r>
              <a:rPr lang="es-ES" i="1" dirty="0" smtClean="0"/>
              <a:t>las </a:t>
            </a:r>
            <a:r>
              <a:rPr lang="es-ES" b="1" i="1" dirty="0" smtClean="0"/>
              <a:t>limitaciones del diagnóstico</a:t>
            </a:r>
            <a:r>
              <a:rPr lang="es-ES" i="1" dirty="0" smtClean="0"/>
              <a:t>.</a:t>
            </a:r>
            <a:endParaRPr lang="es-ES" dirty="0" smtClean="0"/>
          </a:p>
          <a:p>
            <a:pPr lvl="1"/>
            <a:r>
              <a:rPr lang="es-ES" dirty="0" smtClean="0"/>
              <a:t>Pablo sabía muy bien lo que estaba mal, pero era incapaz de corregirlo. Era como un médico que sabe diagnosticar con toda seguridad una enfermedad, pero no puede prescribir la cura. </a:t>
            </a:r>
          </a:p>
          <a:p>
            <a:pPr lvl="1"/>
            <a:r>
              <a:rPr lang="es-ES" dirty="0" smtClean="0"/>
              <a:t>Jesús es el único que no solo diagnostica el mal sino que puede curarlo, y hacer que lo que está malo se ponga bueno. (</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3"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pic>
        <p:nvPicPr>
          <p:cNvPr id="32770" name="Picture 2" descr="http://1.bp.blogspot.com/_EHBaJuGqypE/TIpsbWbrKnI/AAAAAAAADe8/4Ab3mZf1DV4/s400/LIBERTADOS+DEL+PECADO.JPG"/>
          <p:cNvPicPr>
            <a:picLocks noChangeAspect="1" noChangeArrowheads="1"/>
          </p:cNvPicPr>
          <p:nvPr/>
        </p:nvPicPr>
        <p:blipFill>
          <a:blip r:embed="rId3" cstate="screen"/>
          <a:srcRect/>
          <a:stretch>
            <a:fillRect/>
          </a:stretch>
        </p:blipFill>
        <p:spPr bwMode="auto">
          <a:xfrm>
            <a:off x="2895600" y="1905000"/>
            <a:ext cx="3352800" cy="4772669"/>
          </a:xfrm>
          <a:prstGeom prst="rect">
            <a:avLst/>
          </a:prstGeom>
          <a:noFill/>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152400" y="1905000"/>
            <a:ext cx="8610600" cy="4419600"/>
          </a:xfrm>
        </p:spPr>
        <p:txBody>
          <a:bodyPr/>
          <a:lstStyle/>
          <a:p>
            <a:pPr>
              <a:buNone/>
            </a:pPr>
            <a:r>
              <a:rPr lang="es-ES" dirty="0" smtClean="0"/>
              <a:t>	"Ahora, pues, ninguna condenación hay para los que están en Cristo Jesús, los que no andan conforme a la carne, sino conforme al Espíritu. Porque la ley del Espíritu de vida en Cristo Jesús me ha librado de la ley del pecado y de la muerte. Porque lo que era imposible para la ley, por cuanto era débil por la carne, Dios, enviando a su Hijo en semejanza de carne de pecado y a causa del pecado, condenó al pecado en la carne..."</a:t>
            </a:r>
          </a:p>
        </p:txBody>
      </p:sp>
      <p:sp>
        <p:nvSpPr>
          <p:cNvPr id="6"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152400" y="1905000"/>
            <a:ext cx="8610600" cy="4419600"/>
          </a:xfrm>
        </p:spPr>
        <p:txBody>
          <a:bodyPr/>
          <a:lstStyle/>
          <a:p>
            <a:pPr>
              <a:buNone/>
            </a:pPr>
            <a:r>
              <a:rPr lang="es-ES" dirty="0" smtClean="0"/>
              <a:t>	"...para que la justicia de la ley se cumpliese en nosotros, que no andamos conforme a la carne, sino conforme al Espíritu."</a:t>
            </a:r>
          </a:p>
        </p:txBody>
      </p:sp>
      <p:sp>
        <p:nvSpPr>
          <p:cNvPr id="6"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Dos Clases de Vida</a:t>
            </a:r>
          </a:p>
          <a:p>
            <a:pPr lvl="1"/>
            <a:r>
              <a:rPr lang="es-ES" dirty="0" smtClean="0"/>
              <a:t>El poder para llevar una vida santa viene del Espíritu Santo que reside en todos los que hemos confiado en Cristo. </a:t>
            </a:r>
          </a:p>
          <a:p>
            <a:pPr lvl="1"/>
            <a:r>
              <a:rPr lang="es-ES" dirty="0" smtClean="0"/>
              <a:t>El valor de esta provisión de Dios se aprecia al compararla con el vivir “conforme a la carne”.</a:t>
            </a:r>
          </a:p>
          <a:p>
            <a:pPr lvl="1"/>
            <a:r>
              <a:rPr lang="es-ES" dirty="0" smtClean="0"/>
              <a:t>El uso literal de la palabra “carne” se presta para expresar un contraste entre el aspecto físico y espiritual del hombre, señalado por las palabras “carne y espíritu. (</a:t>
            </a:r>
            <a:r>
              <a:rPr lang="es-ES" dirty="0" err="1" smtClean="0"/>
              <a:t>Porter</a:t>
            </a:r>
            <a:r>
              <a:rPr lang="es-ES" dirty="0" smtClean="0"/>
              <a:t>)</a:t>
            </a:r>
          </a:p>
        </p:txBody>
      </p:sp>
      <p:sp>
        <p:nvSpPr>
          <p:cNvPr id="6"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Podemos vivir victoriosos sobre el pecado gracias a la presencia y el poder del Espíritu Santo.</a:t>
            </a:r>
            <a:endParaRPr lang="es-PR" sz="3600" dirty="0"/>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Dos Clases de Vida</a:t>
            </a:r>
          </a:p>
          <a:p>
            <a:pPr lvl="1"/>
            <a:r>
              <a:rPr lang="es-ES" dirty="0" smtClean="0"/>
              <a:t>La “carne” se utiliza para describir lo que es visible, lo que es físico y material, en contraste con lo que no se ve, o lo que es espiritual o inmaterial. </a:t>
            </a:r>
          </a:p>
          <a:p>
            <a:pPr lvl="1"/>
            <a:r>
              <a:rPr lang="es-ES" dirty="0" smtClean="0"/>
              <a:t>Esta idea se contempla muchas veces en el adjetivo “carnal”. </a:t>
            </a:r>
          </a:p>
          <a:p>
            <a:pPr lvl="1"/>
            <a:r>
              <a:rPr lang="es-ES" dirty="0" smtClean="0"/>
              <a:t>Una persona carnal vive por lo que ve. No considera su vida desde la perspectiva de Dios. (</a:t>
            </a:r>
            <a:r>
              <a:rPr lang="es-ES" dirty="0" err="1" smtClean="0"/>
              <a:t>Porter</a:t>
            </a:r>
            <a:r>
              <a:rPr lang="es-ES" dirty="0" smtClean="0"/>
              <a:t>)</a:t>
            </a:r>
          </a:p>
        </p:txBody>
      </p:sp>
      <p:sp>
        <p:nvSpPr>
          <p:cNvPr id="6"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Dos Clases de Vida</a:t>
            </a:r>
          </a:p>
          <a:p>
            <a:pPr lvl="1"/>
            <a:r>
              <a:rPr lang="es-ES" dirty="0" smtClean="0"/>
              <a:t>¿Quiere saber lo que nuestros esfuerzos acarrean? Lea </a:t>
            </a:r>
            <a:r>
              <a:rPr lang="es-ES" dirty="0" smtClean="0">
                <a:solidFill>
                  <a:schemeClr val="tx2"/>
                </a:solidFill>
              </a:rPr>
              <a:t>Gálatas 5:19–21</a:t>
            </a:r>
            <a:r>
              <a:rPr lang="es-ES" dirty="0" smtClean="0"/>
              <a:t>. </a:t>
            </a:r>
          </a:p>
          <a:p>
            <a:pPr lvl="1"/>
            <a:r>
              <a:rPr lang="es-ES" dirty="0" smtClean="0"/>
              <a:t>Pablo describe nuestras obras, lo que no es un cuadro atractivo. </a:t>
            </a:r>
          </a:p>
          <a:p>
            <a:pPr lvl="1"/>
            <a:r>
              <a:rPr lang="es-ES" dirty="0" smtClean="0"/>
              <a:t>En contraste, al describir lo que el Espíritu produce en nosotros en </a:t>
            </a:r>
            <a:r>
              <a:rPr lang="es-ES" dirty="0" smtClean="0">
                <a:solidFill>
                  <a:schemeClr val="tx2"/>
                </a:solidFill>
              </a:rPr>
              <a:t>5:22–23</a:t>
            </a:r>
            <a:r>
              <a:rPr lang="es-ES" dirty="0" smtClean="0"/>
              <a:t>, el resultado es totalmente distinto. Por eso, Pablo nota que el Espíritu y la carne están en conflicto continuo (</a:t>
            </a:r>
            <a:r>
              <a:rPr lang="es-ES" dirty="0" err="1" smtClean="0"/>
              <a:t>Porter</a:t>
            </a:r>
            <a:r>
              <a:rPr lang="es-ES" dirty="0" smtClean="0"/>
              <a:t>)</a:t>
            </a:r>
          </a:p>
        </p:txBody>
      </p:sp>
      <p:sp>
        <p:nvSpPr>
          <p:cNvPr id="6"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Dos Clases de Vida</a:t>
            </a:r>
          </a:p>
          <a:p>
            <a:pPr lvl="1"/>
            <a:r>
              <a:rPr lang="es-ES" dirty="0" smtClean="0"/>
              <a:t>Los que están en Cristo, quienes confían en El y no en sí mismos para la salvación, ya no están bajo la condenación de Dios (</a:t>
            </a:r>
            <a:r>
              <a:rPr lang="es-ES" dirty="0" smtClean="0">
                <a:solidFill>
                  <a:schemeClr val="tx2"/>
                </a:solidFill>
              </a:rPr>
              <a:t>8:1</a:t>
            </a:r>
            <a:r>
              <a:rPr lang="es-ES" dirty="0" smtClean="0"/>
              <a:t>).</a:t>
            </a:r>
          </a:p>
          <a:p>
            <a:pPr lvl="1"/>
            <a:r>
              <a:rPr lang="es-ES" dirty="0" smtClean="0"/>
              <a:t>El poder para esta vida viene del Espíritu Santo que reside en nosotros. Este Espíritu nos ha librado del dominio de la ley (</a:t>
            </a:r>
            <a:r>
              <a:rPr lang="es-ES" dirty="0" smtClean="0">
                <a:solidFill>
                  <a:schemeClr val="tx2"/>
                </a:solidFill>
              </a:rPr>
              <a:t>8:2</a:t>
            </a:r>
            <a:r>
              <a:rPr lang="es-ES" dirty="0" smtClean="0"/>
              <a:t>). (</a:t>
            </a:r>
            <a:r>
              <a:rPr lang="es-ES" dirty="0" err="1" smtClean="0"/>
              <a:t>Porter</a:t>
            </a:r>
            <a:r>
              <a:rPr lang="es-ES" dirty="0" smtClean="0"/>
              <a:t>)</a:t>
            </a:r>
          </a:p>
        </p:txBody>
      </p:sp>
      <p:sp>
        <p:nvSpPr>
          <p:cNvPr id="6"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Dos Clases de Vida</a:t>
            </a:r>
          </a:p>
          <a:p>
            <a:pPr lvl="1"/>
            <a:r>
              <a:rPr lang="es-ES" dirty="0" smtClean="0"/>
              <a:t>La ley que Dios dio para revelar el pecado del hombre se define ahora como “la ley del pecado y de la muerte.” </a:t>
            </a:r>
          </a:p>
          <a:p>
            <a:pPr lvl="1"/>
            <a:r>
              <a:rPr lang="es-ES" dirty="0" smtClean="0"/>
              <a:t>Se llama así porque el pecado y la muerte resultan del conocimiento de las normas de Dios. </a:t>
            </a:r>
          </a:p>
          <a:p>
            <a:pPr lvl="1"/>
            <a:r>
              <a:rPr lang="es-ES" dirty="0" smtClean="0"/>
              <a:t>¿Por qué es así? Porque aun con nuestras mejores obras no podemos cumplir las exigencias de la ley. ¡Somos demasiado débiles!</a:t>
            </a:r>
          </a:p>
        </p:txBody>
      </p:sp>
      <p:sp>
        <p:nvSpPr>
          <p:cNvPr id="6"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r>
              <a:rPr lang="es-ES" dirty="0" smtClean="0"/>
              <a:t>Dos Clases de Vida</a:t>
            </a:r>
          </a:p>
          <a:p>
            <a:pPr lvl="1"/>
            <a:r>
              <a:rPr lang="es-ES" dirty="0" smtClean="0"/>
              <a:t>Cristo – al morir por causa de nuestro pecado, condenó la naturaleza humana porque los esfuerzos de la misma resultan en obras pecaminosas.</a:t>
            </a:r>
          </a:p>
          <a:p>
            <a:pPr lvl="1"/>
            <a:r>
              <a:rPr lang="es-ES" dirty="0" smtClean="0"/>
              <a:t>La capacidad para cumplir con [la Ley] no se obtiene por nuestro esfuerzo; </a:t>
            </a:r>
            <a:r>
              <a:rPr lang="es-ES" dirty="0" err="1" smtClean="0"/>
              <a:t>ésto</a:t>
            </a:r>
            <a:r>
              <a:rPr lang="es-ES" dirty="0" smtClean="0"/>
              <a:t> solo es posible por el poder del Espíritu Santo (</a:t>
            </a:r>
            <a:r>
              <a:rPr lang="es-ES" dirty="0" smtClean="0">
                <a:solidFill>
                  <a:schemeClr val="tx2"/>
                </a:solidFill>
              </a:rPr>
              <a:t>8:3b–4</a:t>
            </a:r>
            <a:r>
              <a:rPr lang="es-ES" dirty="0" smtClean="0"/>
              <a:t>). (</a:t>
            </a:r>
            <a:r>
              <a:rPr lang="es-ES" dirty="0" err="1" smtClean="0"/>
              <a:t>Porter</a:t>
            </a:r>
            <a:r>
              <a:rPr lang="es-ES" dirty="0" smtClean="0"/>
              <a:t>)</a:t>
            </a:r>
          </a:p>
        </p:txBody>
      </p:sp>
      <p:sp>
        <p:nvSpPr>
          <p:cNvPr id="6" name="Rectangle 3"/>
          <p:cNvSpPr>
            <a:spLocks noGrp="1" noChangeArrowheads="1"/>
          </p:cNvSpPr>
          <p:nvPr>
            <p:ph type="title"/>
          </p:nvPr>
        </p:nvSpPr>
        <p:spPr>
          <a:xfrm>
            <a:off x="685800" y="762000"/>
            <a:ext cx="8534400" cy="914400"/>
          </a:xfrm>
        </p:spPr>
        <p:txBody>
          <a:bodyPr/>
          <a:lstStyle/>
          <a:p>
            <a:pPr marL="742950" indent="-742950">
              <a:spcAft>
                <a:spcPts val="600"/>
              </a:spcAft>
              <a:buFont typeface="+mj-lt"/>
              <a:buAutoNum type="arabicPeriod" startAt="2"/>
            </a:pPr>
            <a:r>
              <a:rPr lang="es-PR" sz="4000" dirty="0" smtClean="0"/>
              <a:t>El Espíritu Santo nos ayuda a lograr la victoria (Romanos 8:1-4)</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a:p>
        </p:txBody>
      </p:sp>
      <p:sp>
        <p:nvSpPr>
          <p:cNvPr id="9"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El Espíritu Santo vive dentro de nosotros (Romanos 8:5-9)</a:t>
            </a:r>
            <a:endParaRPr lang="es-PR" sz="4000" b="1" dirty="0"/>
          </a:p>
        </p:txBody>
      </p:sp>
      <p:pic>
        <p:nvPicPr>
          <p:cNvPr id="7" name="Picture 6" descr="espritusantozw6.jpg"/>
          <p:cNvPicPr>
            <a:picLocks noChangeAspect="1"/>
          </p:cNvPicPr>
          <p:nvPr/>
        </p:nvPicPr>
        <p:blipFill>
          <a:blip r:embed="rId3" cstate="screen"/>
          <a:stretch>
            <a:fillRect/>
          </a:stretch>
        </p:blipFill>
        <p:spPr>
          <a:xfrm>
            <a:off x="1981200" y="1828800"/>
            <a:ext cx="4953000" cy="4953000"/>
          </a:xfrm>
          <a:prstGeom prst="rect">
            <a:avLst/>
          </a:prstGeom>
        </p:spPr>
      </p:pic>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a:p>
        </p:txBody>
      </p:sp>
      <p:sp>
        <p:nvSpPr>
          <p:cNvPr id="327682" name="Rectangle 2"/>
          <p:cNvSpPr>
            <a:spLocks noGrp="1" noChangeArrowheads="1"/>
          </p:cNvSpPr>
          <p:nvPr>
            <p:ph type="body" idx="1"/>
          </p:nvPr>
        </p:nvSpPr>
        <p:spPr>
          <a:xfrm>
            <a:off x="304800" y="1905000"/>
            <a:ext cx="8534400" cy="3925886"/>
          </a:xfrm>
        </p:spPr>
        <p:txBody>
          <a:bodyPr/>
          <a:lstStyle/>
          <a:p>
            <a:pPr>
              <a:buNone/>
            </a:pPr>
            <a:r>
              <a:rPr lang="es-ES" dirty="0" smtClean="0"/>
              <a:t>	"Porque los que son de la carne piensan en las cosas de la carne; pero los que son del Espíritu, en las cosas del Espíritu. Porque el ocuparse de la carne es muerte, pero el ocuparse del Espíritu es vida y paz. Por cuanto los designios de la carne son enemistad contra Dios; porque no se sujetan a la ley de Dios, ni tampoco pueden; y los que viven según la carne no pueden agradar a Dios..."</a:t>
            </a:r>
            <a:endParaRPr lang="es-ES" sz="3000" dirty="0" smtClean="0"/>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El Espíritu Santo vive dentro de nosotros (Romanos 8:5-9)</a:t>
            </a:r>
            <a:endParaRPr lang="es-PR" sz="4000" b="1" dirty="0"/>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a:p>
        </p:txBody>
      </p:sp>
      <p:sp>
        <p:nvSpPr>
          <p:cNvPr id="327682" name="Rectangle 2"/>
          <p:cNvSpPr>
            <a:spLocks noGrp="1" noChangeArrowheads="1"/>
          </p:cNvSpPr>
          <p:nvPr>
            <p:ph type="body" idx="1"/>
          </p:nvPr>
        </p:nvSpPr>
        <p:spPr>
          <a:xfrm>
            <a:off x="304800" y="1905000"/>
            <a:ext cx="8534400" cy="3925886"/>
          </a:xfrm>
        </p:spPr>
        <p:txBody>
          <a:bodyPr/>
          <a:lstStyle/>
          <a:p>
            <a:pPr>
              <a:buNone/>
            </a:pPr>
            <a:r>
              <a:rPr lang="es-ES" dirty="0" smtClean="0"/>
              <a:t>	"...Mas vosotros no vivís según la carne, sino según el Espíritu, si es que el Espíritu de Dios mora en vosotros. Y si alguno no tiene el Espíritu de Cristo, no es de él."</a:t>
            </a:r>
            <a:endParaRPr lang="es-ES" sz="3000" dirty="0" smtClean="0"/>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El Espíritu Santo vive dentro de nosotros (Romanos 8:5-9)</a:t>
            </a:r>
            <a:endParaRPr lang="es-PR" sz="4000" b="1" dirty="0"/>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El Andar en la Carne</a:t>
            </a:r>
            <a:endParaRPr lang="es-ES" dirty="0" smtClean="0"/>
          </a:p>
          <a:p>
            <a:pPr lvl="1"/>
            <a:r>
              <a:rPr lang="es-ES" dirty="0" smtClean="0"/>
              <a:t>Aquellos que tratan de andar por sus propios esfuerzos no pueden agradar a Dios.</a:t>
            </a:r>
          </a:p>
          <a:p>
            <a:pPr lvl="1"/>
            <a:r>
              <a:rPr lang="es-ES" dirty="0" smtClean="0"/>
              <a:t>Los que tratan de vivir una vida buena de esa manera, piensan sólo en sí mismos y en lo que pueden lograr en la vida.</a:t>
            </a:r>
          </a:p>
          <a:p>
            <a:pPr lvl="1"/>
            <a:r>
              <a:rPr lang="es-ES" dirty="0" smtClean="0"/>
              <a:t>Los que viven por el poder del Espíritu Santo, dependen de El y piensan en lo que Dios quiere hacer en ellos (</a:t>
            </a:r>
            <a:r>
              <a:rPr lang="es-ES" dirty="0" smtClean="0">
                <a:solidFill>
                  <a:schemeClr val="tx2"/>
                </a:solidFill>
              </a:rPr>
              <a:t>8:5</a:t>
            </a:r>
            <a:r>
              <a:rPr lang="es-ES" dirty="0" smtClean="0"/>
              <a:t>). (</a:t>
            </a:r>
            <a:r>
              <a:rPr lang="es-ES" dirty="0" err="1" smtClean="0"/>
              <a:t>Porter</a:t>
            </a:r>
            <a:r>
              <a:rPr lang="es-ES" dirty="0" smtClean="0"/>
              <a:t>)</a:t>
            </a:r>
            <a:endParaRPr lang="es-ES" dirty="0"/>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El Espíritu Santo vive dentro de nosotros (Romanos 8:5-9)</a:t>
            </a:r>
            <a:endParaRPr lang="es-PR" sz="4000" b="1" dirty="0"/>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El Andar en la Carne</a:t>
            </a:r>
            <a:endParaRPr lang="es-ES" dirty="0" smtClean="0"/>
          </a:p>
          <a:p>
            <a:pPr lvl="1"/>
            <a:r>
              <a:rPr lang="es-ES" dirty="0" smtClean="0"/>
              <a:t>El fruto que las obras del hombre produce es muerte, pues no pueden producir la justicia que Dios exige para obtener la vida eterna. </a:t>
            </a:r>
          </a:p>
          <a:p>
            <a:pPr lvl="1"/>
            <a:r>
              <a:rPr lang="es-ES" dirty="0" smtClean="0"/>
              <a:t>Por el contrario, una vida controlada por el Espíritu resulta en vida y paz (</a:t>
            </a:r>
            <a:r>
              <a:rPr lang="es-ES" dirty="0" smtClean="0">
                <a:solidFill>
                  <a:schemeClr val="tx2"/>
                </a:solidFill>
              </a:rPr>
              <a:t>8:6</a:t>
            </a:r>
            <a:r>
              <a:rPr lang="es-ES" dirty="0" smtClean="0"/>
              <a:t>). (</a:t>
            </a:r>
            <a:r>
              <a:rPr lang="es-ES" dirty="0" err="1" smtClean="0"/>
              <a:t>Porter</a:t>
            </a:r>
            <a:r>
              <a:rPr lang="es-ES" dirty="0" smtClean="0"/>
              <a:t>)</a:t>
            </a:r>
            <a:endParaRPr lang="es-ES" dirty="0"/>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El Espíritu Santo vive dentro de nosotros (Romanos 8:5-9)</a:t>
            </a:r>
            <a:endParaRPr lang="es-PR" sz="4000" b="1" dirty="0"/>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400" y="2209800"/>
            <a:ext cx="86106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Una batalla en nuestro interior (</a:t>
            </a:r>
            <a:r>
              <a:rPr lang="es-PR" sz="3600" dirty="0" smtClean="0">
                <a:solidFill>
                  <a:schemeClr val="tx2"/>
                </a:solidFill>
              </a:rPr>
              <a:t>Romanos 7:20-25</a:t>
            </a:r>
            <a:r>
              <a:rPr lang="es-PR" sz="3600" dirty="0" smtClean="0"/>
              <a:t>)</a:t>
            </a:r>
          </a:p>
          <a:p>
            <a:pPr marL="346075" indent="-346075">
              <a:spcAft>
                <a:spcPts val="600"/>
              </a:spcAft>
              <a:buFont typeface="Wingdings" pitchFamily="2" charset="2"/>
              <a:buAutoNum type="arabicPeriod"/>
            </a:pPr>
            <a:r>
              <a:rPr lang="es-PR" sz="3600" dirty="0" smtClean="0"/>
              <a:t>El Espíritu Santo nos ayuda a lograr la victoria (</a:t>
            </a:r>
            <a:r>
              <a:rPr lang="es-PR" sz="3600" dirty="0" smtClean="0">
                <a:solidFill>
                  <a:schemeClr val="tx2"/>
                </a:solidFill>
              </a:rPr>
              <a:t>Romanos 8:1-4</a:t>
            </a:r>
            <a:r>
              <a:rPr lang="es-PR" sz="3600" dirty="0" smtClean="0"/>
              <a:t>)</a:t>
            </a:r>
          </a:p>
          <a:p>
            <a:pPr marL="346075" indent="-346075">
              <a:spcAft>
                <a:spcPts val="600"/>
              </a:spcAft>
              <a:buFont typeface="Wingdings" pitchFamily="2" charset="2"/>
              <a:buAutoNum type="arabicPeriod"/>
            </a:pPr>
            <a:r>
              <a:rPr lang="es-PR" sz="3600" dirty="0" smtClean="0"/>
              <a:t>El Espíritu Santo vive dentro de nosotros (</a:t>
            </a:r>
            <a:r>
              <a:rPr lang="es-PR" sz="3600" dirty="0" smtClean="0">
                <a:solidFill>
                  <a:schemeClr val="tx2"/>
                </a:solidFill>
              </a:rPr>
              <a:t>Romanos 8:5-9</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30</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b="1" dirty="0" smtClean="0"/>
              <a:t>El Andar en el Espíritu</a:t>
            </a:r>
            <a:endParaRPr lang="es-ES" dirty="0" smtClean="0"/>
          </a:p>
          <a:p>
            <a:pPr lvl="1"/>
            <a:r>
              <a:rPr lang="es-ES" dirty="0" smtClean="0"/>
              <a:t>Los que están en Cristo viven de una manera distinta por el poder del Espíritu.</a:t>
            </a:r>
          </a:p>
          <a:p>
            <a:pPr lvl="1"/>
            <a:r>
              <a:rPr lang="es-ES" dirty="0" smtClean="0"/>
              <a:t>Al venir a morar en nosotros, el Espíritu Santo nos enseña a vivir un nuevo estilo de vida. El se entristece cuando gobernamos nuestras vidas porque el fruto de ellas no le agrada. Por eso, obra en nosotros para que vivamos de una manera diferente (</a:t>
            </a:r>
            <a:r>
              <a:rPr lang="es-ES" dirty="0" smtClean="0">
                <a:solidFill>
                  <a:schemeClr val="tx2"/>
                </a:solidFill>
              </a:rPr>
              <a:t>8:9</a:t>
            </a:r>
            <a:r>
              <a:rPr lang="es-ES" dirty="0" smtClean="0"/>
              <a:t>). (</a:t>
            </a:r>
            <a:r>
              <a:rPr lang="es-ES" dirty="0" err="1" smtClean="0"/>
              <a:t>Porter</a:t>
            </a:r>
            <a:r>
              <a:rPr lang="es-ES" dirty="0" smtClean="0"/>
              <a:t>)</a:t>
            </a:r>
            <a:endParaRPr lang="es-ES" dirty="0"/>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El Espíritu Santo vive dentro de nosotros (Romanos 8:5-9)</a:t>
            </a:r>
            <a:endParaRPr lang="es-PR" sz="4000" b="1" dirty="0"/>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2057400"/>
            <a:ext cx="8534400" cy="4114800"/>
          </a:xfrm>
        </p:spPr>
        <p:txBody>
          <a:bodyPr/>
          <a:lstStyle/>
          <a:p>
            <a:r>
              <a:rPr lang="es-PR" sz="2800" dirty="0" smtClean="0"/>
              <a:t>Como cristianos, continuaremos batallando internamente contra el pecado durante toda nuestra vida.</a:t>
            </a:r>
          </a:p>
          <a:p>
            <a:r>
              <a:rPr lang="es-PR" sz="2800" dirty="0" smtClean="0"/>
              <a:t>No estamos solos en esta batalla, tenemos ayuda por medio de Jesucristo – tenemos el Espíritu Santo.</a:t>
            </a:r>
          </a:p>
          <a:p>
            <a:r>
              <a:rPr lang="es-PR" sz="2800" dirty="0" smtClean="0"/>
              <a:t>Como cristianos, ya hemos conocido el poder del Espíritu en la salvación.</a:t>
            </a:r>
          </a:p>
          <a:p>
            <a:r>
              <a:rPr lang="es-PR" sz="2800" dirty="0" smtClean="0"/>
              <a:t>El Espíritu que mora en nosotros nos da la victoria sobre el pecado.</a:t>
            </a:r>
            <a:endParaRPr lang="es-PR"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31</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32</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093913"/>
            <a:ext cx="8305800" cy="4230687"/>
          </a:xfrm>
        </p:spPr>
        <p:txBody>
          <a:bodyPr/>
          <a:lstStyle/>
          <a:p>
            <a:pPr marL="342900" lvl="1" indent="-342900">
              <a:lnSpc>
                <a:spcPct val="90000"/>
              </a:lnSpc>
              <a:spcAft>
                <a:spcPts val="1200"/>
              </a:spcAft>
              <a:buClr>
                <a:schemeClr val="folHlink"/>
              </a:buClr>
              <a:buSzPct val="60000"/>
              <a:buNone/>
            </a:pPr>
            <a:r>
              <a:rPr lang="es-ES" sz="1400" dirty="0" err="1" smtClean="0"/>
              <a:t>Barclay</a:t>
            </a:r>
            <a:r>
              <a:rPr lang="es-ES" sz="1400" dirty="0" smtClean="0"/>
              <a:t>, William. </a:t>
            </a:r>
            <a:r>
              <a:rPr lang="es-ES" sz="1400" i="1" dirty="0" smtClean="0"/>
              <a:t>Comentario Al Nuevo Testamento</a:t>
            </a:r>
            <a:r>
              <a:rPr lang="es-ES" sz="1400" dirty="0" smtClean="0"/>
              <a:t>. Barcelona, </a:t>
            </a:r>
            <a:r>
              <a:rPr lang="es-ES" sz="1400" dirty="0" err="1" smtClean="0"/>
              <a:t>España</a:t>
            </a:r>
            <a:r>
              <a:rPr lang="es-ES" sz="1400" dirty="0" smtClean="0"/>
              <a:t>: Editorial CLIE, 2006.</a:t>
            </a:r>
          </a:p>
          <a:p>
            <a:pPr marL="342900" lvl="1" indent="-342900">
              <a:lnSpc>
                <a:spcPct val="90000"/>
              </a:lnSpc>
              <a:spcAft>
                <a:spcPts val="1200"/>
              </a:spcAft>
              <a:buClr>
                <a:schemeClr val="folHlink"/>
              </a:buClr>
              <a:buSzPct val="60000"/>
              <a:buNone/>
            </a:pPr>
            <a:r>
              <a:rPr lang="es-PR" sz="1400" dirty="0" smtClean="0"/>
              <a:t>Douglas, J.D. </a:t>
            </a:r>
            <a:r>
              <a:rPr lang="es-PR" sz="1400" i="1" dirty="0" smtClean="0"/>
              <a:t>Nuevo Diccionario Bíblico : Primera Edición.</a:t>
            </a:r>
            <a:r>
              <a:rPr lang="es-PR" sz="1400" dirty="0" smtClean="0"/>
              <a:t> Miami: Sociedades </a:t>
            </a:r>
            <a:r>
              <a:rPr lang="es-PR" sz="1400" dirty="0" err="1" smtClean="0"/>
              <a:t>Bı́blicas</a:t>
            </a:r>
            <a:r>
              <a:rPr lang="es-PR" sz="1400" dirty="0" smtClean="0"/>
              <a:t> Unidas, 2000.</a:t>
            </a:r>
          </a:p>
          <a:p>
            <a:pPr marL="342900" lvl="1" indent="-342900">
              <a:lnSpc>
                <a:spcPct val="90000"/>
              </a:lnSpc>
              <a:spcAft>
                <a:spcPts val="1200"/>
              </a:spcAft>
              <a:buClr>
                <a:schemeClr val="folHlink"/>
              </a:buClr>
              <a:buSzPct val="60000"/>
              <a:buNone/>
            </a:pPr>
            <a:r>
              <a:rPr lang="es-PR" sz="1400" dirty="0" smtClean="0"/>
              <a:t>Fernández, Óscar J. et al. Eds. </a:t>
            </a:r>
            <a:r>
              <a:rPr lang="es-PR" sz="1400" i="1" dirty="0" smtClean="0"/>
              <a:t>Estudios Bíblicos </a:t>
            </a:r>
            <a:r>
              <a:rPr lang="es-PR" sz="1400" i="1" dirty="0" err="1" smtClean="0"/>
              <a:t>Lifeway</a:t>
            </a:r>
            <a:r>
              <a:rPr lang="es-PR" sz="1400" i="1" dirty="0" smtClean="0"/>
              <a:t> para Adultos. </a:t>
            </a:r>
            <a:r>
              <a:rPr lang="es-PR" sz="1400" dirty="0" smtClean="0"/>
              <a:t>Vol. 12, Núm. 4.</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2013. 58-67.</a:t>
            </a:r>
          </a:p>
          <a:p>
            <a:pPr marL="342900" lvl="1" indent="-342900">
              <a:lnSpc>
                <a:spcPct val="90000"/>
              </a:lnSpc>
              <a:spcAft>
                <a:spcPts val="1200"/>
              </a:spcAft>
              <a:buClr>
                <a:schemeClr val="folHlink"/>
              </a:buClr>
              <a:buSzPct val="60000"/>
              <a:buNone/>
            </a:pPr>
            <a:r>
              <a:rPr lang="es-PR" sz="1400" dirty="0" err="1" smtClean="0"/>
              <a:t>Lockward</a:t>
            </a:r>
            <a:r>
              <a:rPr lang="es-PR" sz="1400" dirty="0" smtClean="0"/>
              <a:t>, Alfonso. </a:t>
            </a:r>
            <a:r>
              <a:rPr lang="es-PR" sz="1400" i="1" dirty="0" smtClean="0"/>
              <a:t>Nuevo Diccionario De La Biblia.</a:t>
            </a:r>
            <a:r>
              <a:rPr lang="es-PR" sz="1400" dirty="0" smtClean="0"/>
              <a:t> Miami: Editorial </a:t>
            </a:r>
            <a:r>
              <a:rPr lang="es-PR" sz="1400" dirty="0" err="1" smtClean="0"/>
              <a:t>Unilit</a:t>
            </a:r>
            <a:r>
              <a:rPr lang="es-PR" sz="1400" dirty="0" smtClean="0"/>
              <a:t>, 2003.</a:t>
            </a:r>
          </a:p>
          <a:p>
            <a:pPr marL="342900" lvl="1" indent="-342900">
              <a:lnSpc>
                <a:spcPct val="90000"/>
              </a:lnSpc>
              <a:spcAft>
                <a:spcPts val="1200"/>
              </a:spcAft>
              <a:buClr>
                <a:schemeClr val="folHlink"/>
              </a:buClr>
              <a:buSzPct val="60000"/>
              <a:buNone/>
            </a:pPr>
            <a:r>
              <a:rPr lang="es-ES" sz="1400" dirty="0" err="1" smtClean="0"/>
              <a:t>Porter</a:t>
            </a:r>
            <a:r>
              <a:rPr lang="es-ES" sz="1400" dirty="0" smtClean="0"/>
              <a:t>, Rafael. </a:t>
            </a:r>
            <a:r>
              <a:rPr lang="es-ES" sz="1400" i="1" dirty="0" smtClean="0"/>
              <a:t>Estudios </a:t>
            </a:r>
            <a:r>
              <a:rPr lang="es-ES" sz="1400" i="1" dirty="0" err="1" smtClean="0"/>
              <a:t>Bı́blicos</a:t>
            </a:r>
            <a:r>
              <a:rPr lang="es-ES" sz="1400" i="1" dirty="0" smtClean="0"/>
              <a:t> ELA: Salvos Por La Fe (Romanos Parte I)</a:t>
            </a:r>
            <a:r>
              <a:rPr lang="es-ES" sz="1400" dirty="0" smtClean="0"/>
              <a:t>. Puebla, </a:t>
            </a:r>
            <a:r>
              <a:rPr lang="es-ES" sz="1400" dirty="0" err="1" smtClean="0"/>
              <a:t>México</a:t>
            </a:r>
            <a:r>
              <a:rPr lang="es-ES" sz="1400" dirty="0" smtClean="0"/>
              <a:t>: Ediciones Las </a:t>
            </a:r>
            <a:r>
              <a:rPr lang="es-ES" sz="1400" dirty="0" err="1" smtClean="0"/>
              <a:t>Américas</a:t>
            </a:r>
            <a:r>
              <a:rPr lang="es-ES" sz="1400" dirty="0" smtClean="0"/>
              <a:t>, A. C., 1987.</a:t>
            </a:r>
            <a:endParaRPr lang="es-PR" sz="1400" dirty="0" smtClean="0"/>
          </a:p>
          <a:p>
            <a:pPr>
              <a:lnSpc>
                <a:spcPct val="90000"/>
              </a:lnSpc>
              <a:spcAft>
                <a:spcPts val="600"/>
              </a:spcAft>
              <a:buNone/>
            </a:pPr>
            <a:r>
              <a:rPr lang="es-PR" sz="1400" dirty="0" smtClean="0"/>
              <a:t>Reina Valera Revisada (1960). Miami: Sociedades Bíblicas Unidas, 1998.</a:t>
            </a:r>
          </a:p>
          <a:p>
            <a:pPr>
              <a:lnSpc>
                <a:spcPct val="90000"/>
              </a:lnSpc>
              <a:spcAft>
                <a:spcPts val="600"/>
              </a:spcAft>
              <a:buNone/>
            </a:pPr>
            <a:r>
              <a:rPr lang="es-PR" sz="1400" dirty="0" smtClean="0"/>
              <a:t>Vine, W.E. </a:t>
            </a:r>
            <a:r>
              <a:rPr lang="es-PR" sz="1400" i="1" dirty="0" smtClean="0"/>
              <a:t>Vine Diccionario Expositivo De Palabras Del Antiguo Y Del Nuevo Testamento Exhaustivo</a:t>
            </a:r>
            <a:r>
              <a:rPr lang="es-PR" sz="1400" dirty="0" smtClean="0"/>
              <a:t>, </a:t>
            </a:r>
            <a:r>
              <a:rPr lang="es-PR" sz="1400" dirty="0" err="1" smtClean="0"/>
              <a:t>electronic</a:t>
            </a:r>
            <a:r>
              <a:rPr lang="es-PR" sz="1400" dirty="0" smtClean="0"/>
              <a:t> ed. Nashville: Editorial Caribe, 2000, c1999.</a:t>
            </a:r>
          </a:p>
          <a:p>
            <a:pPr>
              <a:lnSpc>
                <a:spcPct val="90000"/>
              </a:lnSpc>
              <a:spcAft>
                <a:spcPts val="600"/>
              </a:spcAft>
              <a:buNone/>
            </a:pPr>
            <a:r>
              <a:rPr lang="es-ES" sz="1400" dirty="0" smtClean="0">
                <a:latin typeface="Candara" pitchFamily="34" charset="0"/>
                <a:hlinkClick r:id="rId2"/>
              </a:rPr>
              <a:t>http://www.dsmedia.org/resources/illustrations/sweet-publishing/</a:t>
            </a:r>
            <a:r>
              <a:rPr lang="es-ES" sz="1400" dirty="0" smtClean="0">
                <a:latin typeface="Candara" pitchFamily="34" charset="0"/>
              </a:rPr>
              <a:t>  (imágenes bíblicas).</a:t>
            </a:r>
            <a:endParaRPr lang="en-US" sz="1400" dirty="0" smtClean="0"/>
          </a:p>
          <a:p>
            <a:pPr>
              <a:lnSpc>
                <a:spcPct val="90000"/>
              </a:lnSpc>
              <a:spcAft>
                <a:spcPts val="600"/>
              </a:spcAft>
              <a:buNone/>
            </a:pPr>
            <a:endParaRPr lang="es-PR" sz="1400" dirty="0" smtClean="0"/>
          </a:p>
          <a:p>
            <a:pPr>
              <a:lnSpc>
                <a:spcPct val="90000"/>
              </a:lnSpc>
              <a:spcAft>
                <a:spcPts val="600"/>
              </a:spcAft>
              <a:buNone/>
            </a:pPr>
            <a:endParaRPr lang="es-PR" sz="1400" dirty="0" smtClean="0"/>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2530" name="Picture 2" descr="http://2.bp.blogspot.com/-Yb_mH0NFWT0/TzEycGs_gqI/AAAAAAAAACk/4qjMjW_dEiE/s320/broken-chains-1.jpg"/>
          <p:cNvPicPr>
            <a:picLocks noChangeAspect="1" noChangeArrowheads="1"/>
          </p:cNvPicPr>
          <p:nvPr/>
        </p:nvPicPr>
        <p:blipFill>
          <a:blip r:embed="rId3" cstate="screen"/>
          <a:srcRect/>
          <a:stretch>
            <a:fillRect/>
          </a:stretch>
        </p:blipFill>
        <p:spPr bwMode="auto">
          <a:xfrm>
            <a:off x="0" y="0"/>
            <a:ext cx="9144000" cy="6858000"/>
          </a:xfrm>
          <a:prstGeom prst="rect">
            <a:avLst/>
          </a:prstGeom>
          <a:noFill/>
        </p:spPr>
      </p:pic>
      <p:sp>
        <p:nvSpPr>
          <p:cNvPr id="16386" name="Rectangle 2"/>
          <p:cNvSpPr>
            <a:spLocks noGrp="1" noChangeArrowheads="1"/>
          </p:cNvSpPr>
          <p:nvPr>
            <p:ph type="title"/>
          </p:nvPr>
        </p:nvSpPr>
        <p:spPr>
          <a:xfrm>
            <a:off x="914400" y="533400"/>
            <a:ext cx="7239000" cy="838200"/>
          </a:xfrm>
          <a:solidFill>
            <a:schemeClr val="bg1">
              <a:lumMod val="95000"/>
              <a:lumOff val="5000"/>
              <a:alpha val="65000"/>
            </a:schemeClr>
          </a:solidFill>
          <a:ln/>
        </p:spPr>
        <p:txBody>
          <a:bodyPr anchor="ctr">
            <a:noAutofit/>
          </a:bodyPr>
          <a:lstStyle/>
          <a:p>
            <a:r>
              <a:rPr lang="es-PR" dirty="0" smtClean="0"/>
              <a:t>Próximo Estudio Dominical</a:t>
            </a:r>
            <a:endParaRPr lang="es-PR" dirty="0"/>
          </a:p>
        </p:txBody>
      </p:sp>
      <p:sp>
        <p:nvSpPr>
          <p:cNvPr id="16387" name="Rectangle 3"/>
          <p:cNvSpPr>
            <a:spLocks noGrp="1" noChangeArrowheads="1"/>
          </p:cNvSpPr>
          <p:nvPr>
            <p:ph idx="1"/>
          </p:nvPr>
        </p:nvSpPr>
        <p:spPr>
          <a:xfrm>
            <a:off x="914400" y="1371600"/>
            <a:ext cx="7239000" cy="4876800"/>
          </a:xfrm>
          <a:solidFill>
            <a:schemeClr val="bg1">
              <a:lumMod val="95000"/>
              <a:lumOff val="5000"/>
              <a:alpha val="65000"/>
            </a:schemeClr>
          </a:solidFill>
          <a:ln/>
        </p:spPr>
        <p:txBody>
          <a:bodyPr anchor="ctr">
            <a:noAutofit/>
          </a:bodyPr>
          <a:lstStyle/>
          <a:p>
            <a:pPr marL="401638" indent="-234950" algn="ctr">
              <a:spcAft>
                <a:spcPts val="1200"/>
              </a:spcAft>
              <a:buNone/>
            </a:pPr>
            <a:r>
              <a:rPr lang="es-PR" sz="4400" dirty="0" smtClean="0"/>
              <a:t>	3</a:t>
            </a:r>
            <a:r>
              <a:rPr lang="es-PR" sz="4400" baseline="30000" dirty="0" smtClean="0"/>
              <a:t>er</a:t>
            </a:r>
            <a:r>
              <a:rPr lang="es-PR" sz="4400" dirty="0" smtClean="0"/>
              <a:t> Trimestre/Tema 2:              Vivir más allá de nosotros mismos</a:t>
            </a:r>
          </a:p>
          <a:p>
            <a:pPr marL="401638" indent="-234950" algn="ctr">
              <a:spcAft>
                <a:spcPts val="600"/>
              </a:spcAft>
              <a:buNone/>
            </a:pPr>
            <a:r>
              <a:rPr lang="es-PR" sz="4000" smtClean="0"/>
              <a:t>“Llenos</a:t>
            </a:r>
            <a:r>
              <a:rPr lang="es-PR" sz="4000" dirty="0" smtClean="0"/>
              <a:t>”</a:t>
            </a:r>
          </a:p>
          <a:p>
            <a:pPr marL="401638" indent="-234950" algn="ctr">
              <a:spcAft>
                <a:spcPts val="600"/>
              </a:spcAft>
              <a:buNone/>
            </a:pPr>
            <a:r>
              <a:rPr lang="es-PR" dirty="0" smtClean="0"/>
              <a:t>14 de julio de 2013</a:t>
            </a:r>
            <a:endParaRPr lang="es-PR" sz="2800" dirty="0" smtClean="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(Romanos 8:26-27; Efesios 5:17-21; 6:18)</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34</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133600"/>
            <a:ext cx="9144000" cy="4038600"/>
          </a:xfrm>
          <a:prstGeom prst="rect">
            <a:avLst/>
          </a:prstGeom>
        </p:spPr>
      </p:pic>
      <p:sp>
        <p:nvSpPr>
          <p:cNvPr id="65539" name="Rectangle 3"/>
          <p:cNvSpPr>
            <a:spLocks noGrp="1" noChangeArrowheads="1"/>
          </p:cNvSpPr>
          <p:nvPr>
            <p:ph type="body" idx="1"/>
          </p:nvPr>
        </p:nvSpPr>
        <p:spPr>
          <a:xfrm>
            <a:off x="304800" y="2925618"/>
            <a:ext cx="8382000" cy="1570182"/>
          </a:xfrm>
          <a:noFill/>
          <a:ln/>
        </p:spPr>
        <p:txBody>
          <a:bodyPr/>
          <a:lstStyle/>
          <a:p>
            <a:pPr>
              <a:buNone/>
            </a:pPr>
            <a:r>
              <a:rPr lang="es-ES" dirty="0" smtClean="0">
                <a:latin typeface="Papyrus" pitchFamily="66" charset="0"/>
              </a:rPr>
              <a:t>	“Mas vosotros no vivís según la carne, sino según el Espíritu, si es que el Espíritu de Dios mora en vosotros. Y si alguno no tiene el Espíritu de Cristo, no es de él." (Romanos 8.9, RVR60)</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a:p>
        </p:txBody>
      </p:sp>
      <p:sp>
        <p:nvSpPr>
          <p:cNvPr id="9"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pic>
        <p:nvPicPr>
          <p:cNvPr id="35842" name="Picture 2" descr="http://calvinayre.com/wp-content/uploads/2011/06/macau-good-and-bad-news.jpg"/>
          <p:cNvPicPr>
            <a:picLocks noChangeAspect="1" noChangeArrowheads="1"/>
          </p:cNvPicPr>
          <p:nvPr/>
        </p:nvPicPr>
        <p:blipFill>
          <a:blip r:embed="rId2" cstate="screen"/>
          <a:srcRect/>
          <a:stretch>
            <a:fillRect/>
          </a:stretch>
        </p:blipFill>
        <p:spPr bwMode="auto">
          <a:xfrm>
            <a:off x="1619250" y="2057400"/>
            <a:ext cx="5695950" cy="4480814"/>
          </a:xfrm>
          <a:prstGeom prst="rect">
            <a:avLst/>
          </a:prstGeom>
          <a:noFill/>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"Y si hago lo que no quiero, ya no lo hago yo, sino el pecado que mora en mí. Así que, queriendo yo hacer el bien, hallo esta ley: que el mal está en mí. Porque según el hombre interior, me deleito en la ley de Dios; pero veo otra ley en mis miembros, que se rebela contra la ley de mi mente, y que me lleva cautivo a la ley del pecado que está en mis miembros. ¡Miserable de mí!..."</a:t>
            </a:r>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"...¿quién me librará de este cuerpo de muerte? Gracias doy a Dios, por Jesucristo Señor nuestro. Así que, yo mismo con la mente sirvo a la ley de Dios, mas con la carne a la ley del pecado."</a:t>
            </a:r>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b="1" dirty="0" smtClean="0"/>
              <a:t>La dualidad del hombre</a:t>
            </a:r>
          </a:p>
          <a:p>
            <a:pPr lvl="1"/>
            <a:r>
              <a:rPr lang="es-ES" dirty="0" smtClean="0"/>
              <a:t>Los contemporáneos de Pablo: </a:t>
            </a:r>
          </a:p>
          <a:p>
            <a:pPr lvl="1"/>
            <a:r>
              <a:rPr lang="es-ES" dirty="0" smtClean="0"/>
              <a:t>Séneca decía que los hombres odian sus pecados y los aman al mismo tiempo. </a:t>
            </a:r>
          </a:p>
          <a:p>
            <a:pPr lvl="1"/>
            <a:r>
              <a:rPr lang="es-ES" dirty="0" smtClean="0"/>
              <a:t>Ovidio, el gran poeta latino, había escrito la famosa sentencia: «Veo las cosas mejores y las apruebo; pero sigo las peores». (</a:t>
            </a:r>
            <a:r>
              <a:rPr lang="es-ES" dirty="0" err="1" smtClean="0"/>
              <a:t>Barclay</a:t>
            </a:r>
            <a:r>
              <a:rPr lang="es-ES" dirty="0" smtClean="0"/>
              <a:t>)</a:t>
            </a:r>
            <a:endParaRPr lang="es-ES" dirty="0"/>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1" end="1"/>
                                            </p:txEl>
                                          </p:spTgt>
                                        </p:tgtEl>
                                        <p:attrNameLst>
                                          <p:attrName>style.visibility</p:attrName>
                                        </p:attrNameLst>
                                      </p:cBhvr>
                                      <p:to>
                                        <p:strVal val="visible"/>
                                      </p:to>
                                    </p:set>
                                    <p:animEffect transition="in" filter="fade">
                                      <p:cBhvr>
                                        <p:cTn id="7" dur="2000"/>
                                        <p:tgtEl>
                                          <p:spTgt spid="32768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2" end="2"/>
                                            </p:txEl>
                                          </p:spTgt>
                                        </p:tgtEl>
                                        <p:attrNameLst>
                                          <p:attrName>style.visibility</p:attrName>
                                        </p:attrNameLst>
                                      </p:cBhvr>
                                      <p:to>
                                        <p:strVal val="visible"/>
                                      </p:to>
                                    </p:set>
                                    <p:animEffect transition="in" filter="fade">
                                      <p:cBhvr>
                                        <p:cTn id="10" dur="2000"/>
                                        <p:tgtEl>
                                          <p:spTgt spid="32768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3" end="3"/>
                                            </p:txEl>
                                          </p:spTgt>
                                        </p:tgtEl>
                                        <p:attrNameLst>
                                          <p:attrName>style.visibility</p:attrName>
                                        </p:attrNameLst>
                                      </p:cBhvr>
                                      <p:to>
                                        <p:strVal val="visible"/>
                                      </p:to>
                                    </p:set>
                                    <p:animEffect transition="in" filter="fade">
                                      <p:cBhvr>
                                        <p:cTn id="13" dur="2000"/>
                                        <p:tgtEl>
                                          <p:spTgt spid="327682">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0" end="0"/>
                                            </p:txEl>
                                          </p:spTgt>
                                        </p:tgtEl>
                                        <p:attrNameLst>
                                          <p:attrName>style.visibility</p:attrName>
                                        </p:attrNameLst>
                                      </p:cBhvr>
                                      <p:to>
                                        <p:strVal val="visible"/>
                                      </p:to>
                                    </p:set>
                                    <p:animEffect transition="in" filter="fade">
                                      <p:cBhvr>
                                        <p:cTn id="16"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228600" y="1981200"/>
            <a:ext cx="8534400" cy="3657600"/>
          </a:xfrm>
        </p:spPr>
        <p:txBody>
          <a:bodyPr/>
          <a:lstStyle/>
          <a:p>
            <a:r>
              <a:rPr lang="es-ES" b="1" dirty="0" smtClean="0"/>
              <a:t>La dualidad del hombre</a:t>
            </a:r>
          </a:p>
          <a:p>
            <a:pPr lvl="1"/>
            <a:r>
              <a:rPr lang="es-ES" dirty="0" smtClean="0"/>
              <a:t>Los judíos decían que, en toda persona, hay dos naturalezas – </a:t>
            </a:r>
            <a:r>
              <a:rPr lang="es-ES" i="1" dirty="0" err="1" smtClean="0"/>
              <a:t>yétser</a:t>
            </a:r>
            <a:r>
              <a:rPr lang="es-ES" i="1" dirty="0" smtClean="0"/>
              <a:t> </a:t>
            </a:r>
            <a:r>
              <a:rPr lang="es-ES" i="1" dirty="0" err="1" smtClean="0"/>
              <a:t>hatob</a:t>
            </a:r>
            <a:r>
              <a:rPr lang="es-ES" dirty="0" smtClean="0"/>
              <a:t> y </a:t>
            </a:r>
            <a:r>
              <a:rPr lang="es-ES" i="1" dirty="0" err="1" smtClean="0"/>
              <a:t>yétser</a:t>
            </a:r>
            <a:r>
              <a:rPr lang="es-ES" i="1" dirty="0" smtClean="0"/>
              <a:t> hará</a:t>
            </a:r>
            <a:r>
              <a:rPr lang="es-ES" dirty="0" smtClean="0"/>
              <a:t> —tendencia al bien y tendencia al mal. </a:t>
            </a:r>
          </a:p>
          <a:p>
            <a:pPr lvl="1"/>
            <a:r>
              <a:rPr lang="es-ES" dirty="0" smtClean="0"/>
              <a:t>Estaban convencidos de que Dios había hecho al hombre con un buen impulso y con un mal impulso.</a:t>
            </a:r>
          </a:p>
          <a:p>
            <a:pPr lvl="1"/>
            <a:r>
              <a:rPr lang="es-ES" dirty="0" smtClean="0"/>
              <a:t>Había rabinos que creían que el mal impulso estaba en el embrión antes del nacimiento. Era una «segunda personalidad malévola».</a:t>
            </a:r>
            <a:endParaRPr lang="es-ES" dirty="0"/>
          </a:p>
        </p:txBody>
      </p:sp>
      <p:sp>
        <p:nvSpPr>
          <p:cNvPr id="7"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Una batalla en nuestro interior (Romanos 7:20-25)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82399</TotalTime>
  <Words>1882</Words>
  <Application>Microsoft Office PowerPoint</Application>
  <PresentationFormat>On-screen Show (4:3)</PresentationFormat>
  <Paragraphs>173</Paragraphs>
  <Slides>34</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34</vt:i4>
      </vt:variant>
    </vt:vector>
  </HeadingPairs>
  <TitlesOfParts>
    <vt:vector size="43" baseType="lpstr">
      <vt:lpstr>Arial</vt:lpstr>
      <vt:lpstr>Calibri</vt:lpstr>
      <vt:lpstr>Candara</vt:lpstr>
      <vt:lpstr>Papyrus</vt:lpstr>
      <vt:lpstr>Tahoma</vt:lpstr>
      <vt:lpstr>Wingdings</vt:lpstr>
      <vt:lpstr>Blends</vt:lpstr>
      <vt:lpstr>Office Theme</vt:lpstr>
      <vt:lpstr>1_Office Theme</vt:lpstr>
      <vt:lpstr>PowerPoint Presentation</vt:lpstr>
      <vt:lpstr>Tema General</vt:lpstr>
      <vt:lpstr>Bosquejo de Estudio</vt:lpstr>
      <vt:lpstr>Texto Clave</vt:lpstr>
      <vt:lpstr>Una batalla en nuestro interior (Romanos 7:20-25)</vt:lpstr>
      <vt:lpstr>Una batalla en nuestro interior (Romanos 7:20-25)</vt:lpstr>
      <vt:lpstr>Una batalla en nuestro interior (Romanos 7:20-25)</vt:lpstr>
      <vt:lpstr>Una batalla en nuestro interior (Romanos 7:20-25)</vt:lpstr>
      <vt:lpstr>Una batalla en nuestro interior (Romanos 7:20-25)</vt:lpstr>
      <vt:lpstr>Una batalla en nuestro interior (Romanos 7:20-25)</vt:lpstr>
      <vt:lpstr>Una batalla en nuestro interior (Romanos 7:20-25)</vt:lpstr>
      <vt:lpstr>Una batalla en nuestro interior (Romanos 7:20-25)</vt:lpstr>
      <vt:lpstr>Una batalla en nuestro interior (Romanos 7:20-25)</vt:lpstr>
      <vt:lpstr>Una batalla en nuestro interior (Romanos 7:20-25)</vt:lpstr>
      <vt:lpstr>Una batalla en nuestro interior (Romanos 7:20-25)</vt:lpstr>
      <vt:lpstr>El Espíritu Santo nos ayuda a lograr la victoria (Romanos 8:1-4)</vt:lpstr>
      <vt:lpstr>El Espíritu Santo nos ayuda a lograr la victoria (Romanos 8:1-4)</vt:lpstr>
      <vt:lpstr>El Espíritu Santo nos ayuda a lograr la victoria (Romanos 8:1-4)</vt:lpstr>
      <vt:lpstr>El Espíritu Santo nos ayuda a lograr la victoria (Romanos 8:1-4)</vt:lpstr>
      <vt:lpstr>El Espíritu Santo nos ayuda a lograr la victoria (Romanos 8:1-4)</vt:lpstr>
      <vt:lpstr>El Espíritu Santo nos ayuda a lograr la victoria (Romanos 8:1-4)</vt:lpstr>
      <vt:lpstr>El Espíritu Santo nos ayuda a lograr la victoria (Romanos 8:1-4)</vt:lpstr>
      <vt:lpstr>El Espíritu Santo nos ayuda a lograr la victoria (Romanos 8:1-4)</vt:lpstr>
      <vt:lpstr>El Espíritu Santo nos ayuda a lograr la victoria (Romanos 8:1-4)</vt:lpstr>
      <vt:lpstr>El Espíritu Santo vive dentro de nosotros (Romanos 8:5-9)</vt:lpstr>
      <vt:lpstr>El Espíritu Santo vive dentro de nosotros (Romanos 8:5-9)</vt:lpstr>
      <vt:lpstr>El Espíritu Santo vive dentro de nosotros (Romanos 8:5-9)</vt:lpstr>
      <vt:lpstr>El Espíritu Santo vive dentro de nosotros (Romanos 8:5-9)</vt:lpstr>
      <vt:lpstr>El Espíritu Santo vive dentro de nosotros (Romanos 8:5-9)</vt:lpstr>
      <vt:lpstr>El Espíritu Santo vive dentro de nosotros (Romanos 8:5-9)</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victoriosos_070713</dc:title>
  <dc:creator>JRIVERA</dc:creator>
  <cp:lastModifiedBy>Tito Ortega</cp:lastModifiedBy>
  <cp:revision>3636</cp:revision>
  <dcterms:created xsi:type="dcterms:W3CDTF">2007-01-24T21:53:34Z</dcterms:created>
  <dcterms:modified xsi:type="dcterms:W3CDTF">2013-07-10T00:31:11Z</dcterms:modified>
</cp:coreProperties>
</file>