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8" r:id="rId2"/>
    <p:sldMasterId id="2147483700" r:id="rId3"/>
  </p:sldMasterIdLst>
  <p:notesMasterIdLst>
    <p:notesMasterId r:id="rId36"/>
  </p:notesMasterIdLst>
  <p:handoutMasterIdLst>
    <p:handoutMasterId r:id="rId37"/>
  </p:handoutMasterIdLst>
  <p:sldIdLst>
    <p:sldId id="794" r:id="rId4"/>
    <p:sldId id="1085" r:id="rId5"/>
    <p:sldId id="804" r:id="rId6"/>
    <p:sldId id="416" r:id="rId7"/>
    <p:sldId id="287" r:id="rId8"/>
    <p:sldId id="622" r:id="rId9"/>
    <p:sldId id="1090" r:id="rId10"/>
    <p:sldId id="1105" r:id="rId11"/>
    <p:sldId id="1094" r:id="rId12"/>
    <p:sldId id="1107" r:id="rId13"/>
    <p:sldId id="1108" r:id="rId14"/>
    <p:sldId id="1109" r:id="rId15"/>
    <p:sldId id="1110" r:id="rId16"/>
    <p:sldId id="1111" r:id="rId17"/>
    <p:sldId id="1067" r:id="rId18"/>
    <p:sldId id="652" r:id="rId19"/>
    <p:sldId id="1084" r:id="rId20"/>
    <p:sldId id="1106" r:id="rId21"/>
    <p:sldId id="1098" r:id="rId22"/>
    <p:sldId id="1112" r:id="rId23"/>
    <p:sldId id="1113" r:id="rId24"/>
    <p:sldId id="1114" r:id="rId25"/>
    <p:sldId id="1073" r:id="rId26"/>
    <p:sldId id="655" r:id="rId27"/>
    <p:sldId id="922" r:id="rId28"/>
    <p:sldId id="1104" r:id="rId29"/>
    <p:sldId id="1115" r:id="rId30"/>
    <p:sldId id="1089" r:id="rId31"/>
    <p:sldId id="749" r:id="rId32"/>
    <p:sldId id="561" r:id="rId33"/>
    <p:sldId id="924" r:id="rId34"/>
    <p:sldId id="908" r:id="rId3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993B07"/>
    <a:srgbClr val="303030"/>
    <a:srgbClr val="996633"/>
    <a:srgbClr val="285633"/>
    <a:srgbClr val="FFFFD1"/>
    <a:srgbClr val="CB7935"/>
    <a:srgbClr val="A6925A"/>
    <a:srgbClr val="CC99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6709" autoAdjust="0"/>
  </p:normalViewPr>
  <p:slideViewPr>
    <p:cSldViewPr>
      <p:cViewPr>
        <p:scale>
          <a:sx n="65" d="100"/>
          <a:sy n="65" d="100"/>
        </p:scale>
        <p:origin x="-660" y="-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3/10/2013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3243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8286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32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dsmedia.org/resources/illustrations/sweet-publishing/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2.bp.blogspot.com/-6rRgvl7A4kM/TpzS9NLsTnI/AAAAAAAAB9s/7Vsq8OT4ruc/s1600/pobreza1976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rgbClr val="663300">
              <a:alpha val="5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62000" y="685800"/>
            <a:ext cx="7696200" cy="2057400"/>
          </a:xfrm>
          <a:prstGeom prst="rect">
            <a:avLst/>
          </a:prstGeom>
          <a:solidFill>
            <a:srgbClr val="663300">
              <a:alpha val="55000"/>
            </a:srgb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2</a:t>
            </a:r>
            <a:r>
              <a:rPr kumimoji="0" lang="es-PR" sz="4400" b="0" i="0" u="none" strike="noStrike" kern="120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do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Trimestre/Tema </a:t>
            </a:r>
            <a:r>
              <a:rPr lang="es-PR" sz="4400" dirty="0" smtClean="0">
                <a:latin typeface="+mj-lt"/>
              </a:rPr>
              <a:t>1:               Adoremos de corazón</a:t>
            </a:r>
            <a:endParaRPr kumimoji="0" lang="es-PR" sz="4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762000" y="2895600"/>
            <a:ext cx="7696200" cy="2971800"/>
          </a:xfrm>
          <a:prstGeom prst="rect">
            <a:avLst/>
          </a:prstGeom>
          <a:solidFill>
            <a:srgbClr val="663300">
              <a:alpha val="55000"/>
            </a:srgb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“Clamo a Ti”</a:t>
            </a:r>
          </a:p>
          <a:p>
            <a:pPr marL="401638" marR="0" lvl="0" indent="-2349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PR" sz="3600" dirty="0" smtClean="0">
                <a:latin typeface="+mn-lt"/>
                <a:cs typeface="+mn-cs"/>
              </a:rPr>
              <a:t>10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marzo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2013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dirty="0" smtClean="0">
                <a:latin typeface="+mn-lt"/>
                <a:cs typeface="+mn-cs"/>
              </a:rPr>
              <a:t>Salmos 86:1-13, 15-16</a:t>
            </a: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rgbClr val="663300">
              <a:alpha val="5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305800" cy="3657600"/>
          </a:xfrm>
        </p:spPr>
        <p:txBody>
          <a:bodyPr/>
          <a:lstStyle/>
          <a:p>
            <a:r>
              <a:rPr lang="es-ES" dirty="0" smtClean="0"/>
              <a:t>El salmista empieza con un clamor: </a:t>
            </a:r>
          </a:p>
          <a:p>
            <a:pPr lvl="1"/>
            <a:r>
              <a:rPr lang="es-ES" i="1" dirty="0" smtClean="0"/>
              <a:t>Guarda mi alma</a:t>
            </a:r>
            <a:r>
              <a:rPr lang="es-ES" dirty="0" smtClean="0"/>
              <a:t> (vida, </a:t>
            </a:r>
            <a:r>
              <a:rPr lang="es-ES" dirty="0" smtClean="0">
                <a:solidFill>
                  <a:schemeClr val="tx2"/>
                </a:solidFill>
              </a:rPr>
              <a:t>v. 2</a:t>
            </a:r>
            <a:r>
              <a:rPr lang="es-ES" dirty="0" smtClean="0"/>
              <a:t>) indica una petición importante. Hemos de pedir protección siempre, pues se nos oponen fuerzas malignas. </a:t>
            </a:r>
          </a:p>
          <a:p>
            <a:pPr lvl="1"/>
            <a:r>
              <a:rPr lang="es-ES" dirty="0" smtClean="0"/>
              <a:t>El salmista habla de su triple relación con Dios: 1) es piadoso (ligado a Dios por el pacto); 2) </a:t>
            </a:r>
            <a:r>
              <a:rPr lang="es-ES" i="1" dirty="0" smtClean="0"/>
              <a:t>Dios mío</a:t>
            </a:r>
            <a:r>
              <a:rPr lang="es-ES" dirty="0" smtClean="0"/>
              <a:t> enfatiza su relación personal con Dios; y. 3) </a:t>
            </a:r>
            <a:r>
              <a:rPr lang="es-ES" i="1" dirty="0" smtClean="0"/>
              <a:t>tu siervo</a:t>
            </a:r>
            <a:r>
              <a:rPr lang="es-ES" dirty="0" smtClean="0"/>
              <a:t> y </a:t>
            </a:r>
            <a:r>
              <a:rPr lang="es-ES" i="1" dirty="0" smtClean="0"/>
              <a:t>en ti confía</a:t>
            </a:r>
            <a:r>
              <a:rPr lang="es-ES" dirty="0" smtClean="0"/>
              <a:t> destaca su sumisión y fe en Dios. (Carro)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09600"/>
            <a:ext cx="70104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dirty="0" smtClean="0"/>
              <a:t>Escúchame                           (Salmos 86:1-7)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229600" cy="3657600"/>
          </a:xfrm>
        </p:spPr>
        <p:txBody>
          <a:bodyPr/>
          <a:lstStyle/>
          <a:p>
            <a:r>
              <a:rPr lang="es-ES" dirty="0" smtClean="0"/>
              <a:t>El salmista empieza con un clamor: </a:t>
            </a:r>
          </a:p>
          <a:p>
            <a:pPr lvl="1"/>
            <a:r>
              <a:rPr lang="es-ES" i="1" dirty="0" smtClean="0"/>
              <a:t>Ten misericordia</a:t>
            </a:r>
            <a:r>
              <a:rPr lang="es-ES" dirty="0" smtClean="0"/>
              <a:t> se repite muchas veces en los Salmos. </a:t>
            </a:r>
          </a:p>
          <a:p>
            <a:pPr lvl="1"/>
            <a:r>
              <a:rPr lang="es-ES" dirty="0" smtClean="0"/>
              <a:t>El salmista da por sentado su misericordia. Aun así clama </a:t>
            </a:r>
            <a:r>
              <a:rPr lang="es-ES" i="1" dirty="0" smtClean="0"/>
              <a:t>todo el día.</a:t>
            </a:r>
            <a:r>
              <a:rPr lang="es-ES" dirty="0" smtClean="0"/>
              <a:t> </a:t>
            </a:r>
          </a:p>
          <a:p>
            <a:pPr lvl="1"/>
            <a:r>
              <a:rPr lang="es-ES" dirty="0" smtClean="0"/>
              <a:t>Jesús habló de la perseverancia en la oración. A veces Dios espera contestar hasta que clamamos con todo nuestro ser. (Carro)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09600"/>
            <a:ext cx="70104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dirty="0" smtClean="0"/>
              <a:t>Escúchame                           (Salmos 86:1-7)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229600" cy="3657600"/>
          </a:xfrm>
        </p:spPr>
        <p:txBody>
          <a:bodyPr/>
          <a:lstStyle/>
          <a:p>
            <a:r>
              <a:rPr lang="es-ES" dirty="0" smtClean="0"/>
              <a:t>El salmista empieza con un clamor: </a:t>
            </a:r>
          </a:p>
          <a:p>
            <a:pPr lvl="1"/>
            <a:r>
              <a:rPr lang="es-ES" dirty="0" smtClean="0"/>
              <a:t>Es Dios que </a:t>
            </a:r>
            <a:r>
              <a:rPr lang="es-ES" i="1" dirty="0" smtClean="0"/>
              <a:t>Alegra el alma</a:t>
            </a:r>
            <a:r>
              <a:rPr lang="es-ES" dirty="0" smtClean="0"/>
              <a:t> (</a:t>
            </a:r>
            <a:r>
              <a:rPr lang="es-ES" dirty="0" smtClean="0">
                <a:solidFill>
                  <a:schemeClr val="tx2"/>
                </a:solidFill>
              </a:rPr>
              <a:t>v. 4</a:t>
            </a:r>
            <a:r>
              <a:rPr lang="es-ES" dirty="0" smtClean="0"/>
              <a:t>). y el salmista pide un cambio en su propio estado de ánimo. </a:t>
            </a:r>
          </a:p>
          <a:p>
            <a:pPr lvl="1"/>
            <a:r>
              <a:rPr lang="es-ES" dirty="0" smtClean="0"/>
              <a:t>La frase </a:t>
            </a:r>
            <a:r>
              <a:rPr lang="es-ES" i="1" dirty="0" smtClean="0"/>
              <a:t>levanto mi alma</a:t>
            </a:r>
            <a:r>
              <a:rPr lang="es-ES" dirty="0" smtClean="0"/>
              <a:t> indica sus anhelos de la comunión y socorro de Dios. (Carro)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09600"/>
            <a:ext cx="70104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dirty="0" smtClean="0"/>
              <a:t>Escúchame                           (Salmos 86:1-7)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229600" cy="3657600"/>
          </a:xfrm>
        </p:spPr>
        <p:txBody>
          <a:bodyPr/>
          <a:lstStyle/>
          <a:p>
            <a:r>
              <a:rPr lang="es-ES" dirty="0" smtClean="0"/>
              <a:t>El salmista empieza con un clamor: </a:t>
            </a:r>
          </a:p>
          <a:p>
            <a:pPr lvl="1"/>
            <a:r>
              <a:rPr lang="es-ES" i="1" dirty="0" smtClean="0"/>
              <a:t>Bueno y perdonador…</a:t>
            </a:r>
            <a:r>
              <a:rPr lang="es-ES" dirty="0" smtClean="0"/>
              <a:t> (</a:t>
            </a:r>
            <a:r>
              <a:rPr lang="es-ES" dirty="0" smtClean="0">
                <a:solidFill>
                  <a:schemeClr val="tx2"/>
                </a:solidFill>
              </a:rPr>
              <a:t>v. 5</a:t>
            </a:r>
            <a:r>
              <a:rPr lang="es-ES" dirty="0" smtClean="0"/>
              <a:t>). </a:t>
            </a:r>
          </a:p>
          <a:p>
            <a:pPr lvl="1"/>
            <a:r>
              <a:rPr lang="es-ES" dirty="0" smtClean="0"/>
              <a:t>Lo que creemos acerca de Dios es de suma importancia en la oración. </a:t>
            </a:r>
          </a:p>
          <a:p>
            <a:pPr lvl="1"/>
            <a:r>
              <a:rPr lang="es-ES" dirty="0" smtClean="0"/>
              <a:t>El salmista sabe que existen muy buenas razones para confiar en Dios. (Carro)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09600"/>
            <a:ext cx="70104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dirty="0" smtClean="0"/>
              <a:t>Escúchame                           (Salmos 86:1-7)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229600" cy="3657600"/>
          </a:xfrm>
        </p:spPr>
        <p:txBody>
          <a:bodyPr/>
          <a:lstStyle/>
          <a:p>
            <a:r>
              <a:rPr lang="es-ES" dirty="0" smtClean="0"/>
              <a:t>El salmista empieza con un clamor: </a:t>
            </a:r>
          </a:p>
          <a:p>
            <a:pPr lvl="1"/>
            <a:r>
              <a:rPr lang="es-ES" dirty="0" smtClean="0"/>
              <a:t>Los </a:t>
            </a:r>
            <a:r>
              <a:rPr lang="es-ES" dirty="0" smtClean="0">
                <a:solidFill>
                  <a:schemeClr val="tx2"/>
                </a:solidFill>
              </a:rPr>
              <a:t>vv. 6 y 7 </a:t>
            </a:r>
            <a:r>
              <a:rPr lang="es-ES" dirty="0" smtClean="0"/>
              <a:t>repiten el clamor angustiado. </a:t>
            </a:r>
          </a:p>
          <a:p>
            <a:pPr lvl="1"/>
            <a:r>
              <a:rPr lang="es-ES" dirty="0" smtClean="0"/>
              <a:t>Los creyentes pueden sufrir angustias, pero saben a quién acudir</a:t>
            </a:r>
          </a:p>
          <a:p>
            <a:pPr lvl="1"/>
            <a:r>
              <a:rPr lang="es-ES" i="1" dirty="0" smtClean="0"/>
              <a:t>Porque tú me respondes</a:t>
            </a:r>
            <a:r>
              <a:rPr lang="es-ES" dirty="0" smtClean="0"/>
              <a:t> nos hace recordar </a:t>
            </a:r>
            <a:r>
              <a:rPr lang="es-ES" dirty="0" smtClean="0">
                <a:solidFill>
                  <a:schemeClr val="tx2"/>
                </a:solidFill>
              </a:rPr>
              <a:t>Filipenses 4:6, 7</a:t>
            </a:r>
            <a:r>
              <a:rPr lang="es-ES" dirty="0" smtClean="0"/>
              <a:t>. (Carro)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09600"/>
            <a:ext cx="70104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dirty="0" smtClean="0"/>
              <a:t>Escúchame                           (Salmos 86:1-7)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33400" y="2209800"/>
            <a:ext cx="8153400" cy="3200400"/>
          </a:xfrm>
        </p:spPr>
        <p:txBody>
          <a:bodyPr/>
          <a:lstStyle/>
          <a:p>
            <a:r>
              <a:rPr lang="es-PR" smtClean="0"/>
              <a:t>¿Qué dice David acerca de Dios en el </a:t>
            </a:r>
            <a:r>
              <a:rPr lang="es-PR" i="1" smtClean="0">
                <a:solidFill>
                  <a:schemeClr val="tx2"/>
                </a:solidFill>
              </a:rPr>
              <a:t>versículo 5</a:t>
            </a:r>
            <a:r>
              <a:rPr lang="es-PR" i="1" smtClean="0"/>
              <a:t>?</a:t>
            </a:r>
            <a:r>
              <a:rPr lang="es-PR" smtClean="0"/>
              <a:t> Estar conscientes de estas verdades, ¿cómo nos ayuda cuando al parecer Dios no nos responde?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09600"/>
            <a:ext cx="70104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dirty="0" smtClean="0"/>
              <a:t>Escúchame                           (Salmos 86:1-7)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women praying painting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286000" y="1891998"/>
            <a:ext cx="4567237" cy="4889802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/>
          </a:p>
        </p:txBody>
      </p:sp>
      <p:sp>
        <p:nvSpPr>
          <p:cNvPr id="327683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7315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/>
              <a:t>Enséñame                             (Salmos 86:8-13)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"Oh Señor, ninguno hay como tú entre los dioses, Ni obras que igualen tus obras. Todas las naciones que hiciste vendrán y adorarán delante de ti, Señor, Y glorificarán tu nombre. Porque tú eres grande, y hacedor de maravillas; Sólo tú eres Dios. Enséñame, oh Jehová, tu camino; caminaré yo en tu verdad; Afirma mi corazón para que tema tu nombre..."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7315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/>
              <a:t>Enséñame                             (Salmos 86:8-13)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"...Te alabaré, oh Jehová Dios mío, con todo mi corazón, Y glorificaré tu nombre para siempre. Porque tu misericordia es grande para conmigo, Y has librado mi alma de las profundidades del </a:t>
            </a:r>
            <a:r>
              <a:rPr lang="es-ES" dirty="0" err="1" smtClean="0"/>
              <a:t>Seol</a:t>
            </a:r>
            <a:r>
              <a:rPr lang="es-ES" dirty="0" smtClean="0"/>
              <a:t>."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7315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/>
              <a:t>Enséñame                             (Salmos 86:8-13)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8686800" cy="44196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vv. 8–10</a:t>
            </a:r>
            <a:r>
              <a:rPr lang="es-ES" dirty="0" smtClean="0"/>
              <a:t>) alabanzas</a:t>
            </a:r>
          </a:p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v. 11</a:t>
            </a:r>
            <a:r>
              <a:rPr lang="es-ES" dirty="0" smtClean="0"/>
              <a:t>) súplicas </a:t>
            </a:r>
          </a:p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vv. 12–13</a:t>
            </a:r>
            <a:r>
              <a:rPr lang="es-ES" dirty="0" smtClean="0"/>
              <a:t>) gratitud</a:t>
            </a:r>
          </a:p>
          <a:p>
            <a:r>
              <a:rPr lang="es-ES" dirty="0" smtClean="0"/>
              <a:t>La primera gran afirmación es que el Señor es superior a todas las divinidades locales y nacionales. </a:t>
            </a:r>
          </a:p>
          <a:p>
            <a:r>
              <a:rPr lang="es-ES" dirty="0" smtClean="0"/>
              <a:t>Y esa particularidad y característica de Dios hace que las naciones paganas se alleguen al Señor para reconocerle y adorarle. (Pagán)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7315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/>
              <a:t>Enséñame                             (Salmos 86:8-13)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27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31746" name="Picture 2" descr="http://sphotos-b.ak.fbcdn.net/hphotos-ak-prn1/541449_390007051096988_592015721_n.jpg"/>
          <p:cNvPicPr>
            <a:picLocks noChangeAspect="1" noChangeArrowheads="1"/>
          </p:cNvPicPr>
          <p:nvPr/>
        </p:nvPicPr>
        <p:blipFill>
          <a:blip r:embed="rId2" cstate="screen"/>
          <a:srcRect t="-135" b="4843"/>
          <a:stretch>
            <a:fillRect/>
          </a:stretch>
        </p:blipFill>
        <p:spPr bwMode="auto">
          <a:xfrm>
            <a:off x="398642" y="0"/>
            <a:ext cx="836435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20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419600"/>
          </a:xfrm>
        </p:spPr>
        <p:txBody>
          <a:bodyPr/>
          <a:lstStyle/>
          <a:p>
            <a:r>
              <a:rPr lang="es-ES" dirty="0" smtClean="0"/>
              <a:t>Glorificar el nombre divino es una manera de reconocerlo, adorarlo, afirmarlo y celebrarlo. </a:t>
            </a:r>
          </a:p>
          <a:p>
            <a:r>
              <a:rPr lang="es-ES" dirty="0" smtClean="0"/>
              <a:t>La esperanza del poeta es que su reconocimiento del poder restaurador del Señor incentive el reconocimiento universal del verdadero Dios. (Pagán)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7315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/>
              <a:t>Enséñame                             (Salmos 86:8-13)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21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419600"/>
          </a:xfrm>
        </p:spPr>
        <p:txBody>
          <a:bodyPr/>
          <a:lstStyle/>
          <a:p>
            <a:r>
              <a:rPr lang="es-ES" dirty="0" smtClean="0"/>
              <a:t>El nombre divino, más que un distintivo lingüístico superficial, es símbolo de su esencia justa y representación de su naturaleza santa, pues transmite sus valores y revela que su ser está comprometido con la misericordia y la justicia. </a:t>
            </a:r>
          </a:p>
          <a:p>
            <a:r>
              <a:rPr lang="es-ES" dirty="0" smtClean="0"/>
              <a:t>En efecto, Dios es grande y hacedor de maravillas – credenciales de fuente de seguridad y esperanza. (Pagán)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7315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/>
              <a:t>Enséñame                             (Salmos 86:8-13)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22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419600"/>
          </a:xfrm>
        </p:spPr>
        <p:txBody>
          <a:bodyPr/>
          <a:lstStyle/>
          <a:p>
            <a:r>
              <a:rPr lang="es-ES" dirty="0" smtClean="0"/>
              <a:t>La referencia a los actos maravillosos de Dios – intervenciones históricas del Señor en la liberación de Egipto. </a:t>
            </a:r>
          </a:p>
          <a:p>
            <a:r>
              <a:rPr lang="es-ES" dirty="0" smtClean="0"/>
              <a:t>El salmista alaba y glorifica al Señor; Su misericordia es tan grande y poderosa que libró su vida de la garras de la muerte, – el </a:t>
            </a:r>
            <a:r>
              <a:rPr lang="es-ES" dirty="0" err="1" smtClean="0"/>
              <a:t>Seol</a:t>
            </a:r>
            <a:r>
              <a:rPr lang="es-ES" dirty="0" smtClean="0"/>
              <a:t> (</a:t>
            </a:r>
            <a:r>
              <a:rPr lang="es-ES" dirty="0" smtClean="0">
                <a:solidFill>
                  <a:schemeClr val="tx2"/>
                </a:solidFill>
              </a:rPr>
              <a:t>v. 13</a:t>
            </a:r>
            <a:r>
              <a:rPr lang="es-ES" dirty="0" smtClean="0"/>
              <a:t>). (Pagán)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7315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/>
              <a:t>Enséñame                             (Salmos 86:8-13)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23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0"/>
            <a:ext cx="8610600" cy="4419600"/>
          </a:xfrm>
        </p:spPr>
        <p:txBody>
          <a:bodyPr/>
          <a:lstStyle/>
          <a:p>
            <a:r>
              <a:rPr lang="es-PR" smtClean="0"/>
              <a:t>Tener una mente o un corazón íntegros, ¿significa que no podemos concentrarnos ni lidiar con cosas que habitualmente no se consideran espirituales? Explique.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7315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/>
              <a:t>Enséñame                             (Salmos 86:8-13)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24</a:t>
            </a:fld>
            <a:endParaRPr lang="en-US"/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1371600" y="152400"/>
            <a:ext cx="7162800" cy="1462087"/>
          </a:xfrm>
        </p:spPr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s-PR" dirty="0" smtClean="0"/>
              <a:t>Ayúdame                                (Salmos 86:15-16)</a:t>
            </a:r>
            <a:endParaRPr lang="en-US" b="1" dirty="0"/>
          </a:p>
        </p:txBody>
      </p:sp>
      <p:pic>
        <p:nvPicPr>
          <p:cNvPr id="5" name="Picture 4" descr="BoyPrayingWeb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524000" y="2082800"/>
            <a:ext cx="6096000" cy="44704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25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70114"/>
            <a:ext cx="8534400" cy="3925886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"Mas tú, Señor, Dios misericordioso y clemente, Lento para la ira, y grande en misericordia y verdad, Mírame, y ten misericordia de mí; Da tu poder a tu siervo, Y guarda al hijo de tu sierva."	</a:t>
            </a:r>
            <a:endParaRPr lang="es-ES" sz="3000" dirty="0" smtClean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371600" y="152400"/>
            <a:ext cx="7162800" cy="1462087"/>
          </a:xfrm>
        </p:spPr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s-PR" dirty="0" smtClean="0"/>
              <a:t>Ayúdame                                (Salmos 86:15-16)</a:t>
            </a:r>
            <a:endParaRPr lang="en-US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26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3925886"/>
          </a:xfrm>
        </p:spPr>
        <p:txBody>
          <a:bodyPr/>
          <a:lstStyle/>
          <a:p>
            <a:r>
              <a:rPr lang="es-ES" dirty="0" smtClean="0"/>
              <a:t>A pesar de más problemas – afrenta de arrogantes y violentos (</a:t>
            </a:r>
            <a:r>
              <a:rPr lang="es-ES" dirty="0" smtClean="0">
                <a:solidFill>
                  <a:schemeClr val="tx2"/>
                </a:solidFill>
              </a:rPr>
              <a:t>v.14</a:t>
            </a:r>
            <a:r>
              <a:rPr lang="es-ES" dirty="0" smtClean="0"/>
              <a:t>) – el salmista expresa su fe. </a:t>
            </a:r>
          </a:p>
          <a:p>
            <a:r>
              <a:rPr lang="es-ES" i="1" dirty="0" smtClean="0"/>
              <a:t>Dios compasivo…</a:t>
            </a:r>
            <a:r>
              <a:rPr lang="es-ES" dirty="0" smtClean="0"/>
              <a:t> (</a:t>
            </a:r>
            <a:r>
              <a:rPr lang="es-ES" dirty="0" smtClean="0">
                <a:solidFill>
                  <a:schemeClr val="tx2"/>
                </a:solidFill>
              </a:rPr>
              <a:t>v. 15</a:t>
            </a:r>
            <a:r>
              <a:rPr lang="es-ES" dirty="0" smtClean="0"/>
              <a:t>). Usa las palabras exactas de </a:t>
            </a:r>
            <a:r>
              <a:rPr lang="es-ES" dirty="0" err="1" smtClean="0">
                <a:solidFill>
                  <a:schemeClr val="tx2"/>
                </a:solidFill>
              </a:rPr>
              <a:t>Exodo</a:t>
            </a:r>
            <a:r>
              <a:rPr lang="es-ES" dirty="0" smtClean="0">
                <a:solidFill>
                  <a:schemeClr val="tx2"/>
                </a:solidFill>
              </a:rPr>
              <a:t> 34:6b</a:t>
            </a:r>
            <a:r>
              <a:rPr lang="es-ES" dirty="0" smtClean="0"/>
              <a:t>:</a:t>
            </a:r>
          </a:p>
          <a:p>
            <a:pPr lvl="1"/>
            <a:r>
              <a:rPr lang="es-ES" dirty="0" smtClean="0"/>
              <a:t>"¡Jehová! ¡Jehová! fuerte, misericordioso y piadoso; tardo para la ira, y grande en misericordia y verdad;"</a:t>
            </a:r>
            <a:endParaRPr lang="es-ES" sz="2600" dirty="0" smtClean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371600" y="152400"/>
            <a:ext cx="7162800" cy="1462087"/>
          </a:xfrm>
        </p:spPr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s-PR" dirty="0" smtClean="0"/>
              <a:t>Ayúdame                                (Salmos 86:15-16)</a:t>
            </a:r>
            <a:endParaRPr lang="en-US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27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3925886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v. 16</a:t>
            </a:r>
            <a:r>
              <a:rPr lang="es-ES" dirty="0" smtClean="0"/>
              <a:t>) cuatro peticiones: </a:t>
            </a:r>
          </a:p>
          <a:p>
            <a:pPr marL="796925" lvl="1" indent="-339725">
              <a:buFont typeface="+mj-lt"/>
              <a:buAutoNum type="arabicPeriod"/>
            </a:pPr>
            <a:r>
              <a:rPr lang="es-ES" i="1" dirty="0" smtClean="0"/>
              <a:t>Mírame</a:t>
            </a:r>
            <a:r>
              <a:rPr lang="es-ES" dirty="0" smtClean="0"/>
              <a:t> (poner atención) </a:t>
            </a:r>
          </a:p>
          <a:p>
            <a:pPr marL="796925" lvl="1" indent="-339725">
              <a:buFont typeface="+mj-lt"/>
              <a:buAutoNum type="arabicPeriod"/>
            </a:pPr>
            <a:r>
              <a:rPr lang="es-ES" i="1" dirty="0" smtClean="0"/>
              <a:t>Ten misericordia</a:t>
            </a:r>
            <a:r>
              <a:rPr lang="es-ES" dirty="0" smtClean="0"/>
              <a:t> (que sienta la necesidad del salmista) </a:t>
            </a:r>
          </a:p>
          <a:p>
            <a:pPr marL="796925" lvl="1" indent="-339725">
              <a:buFont typeface="+mj-lt"/>
              <a:buAutoNum type="arabicPeriod"/>
            </a:pPr>
            <a:r>
              <a:rPr lang="es-ES" i="1" dirty="0" smtClean="0"/>
              <a:t>Da… fuerzas</a:t>
            </a:r>
            <a:r>
              <a:rPr lang="es-ES" dirty="0" smtClean="0"/>
              <a:t> (que supla esta necesidad) </a:t>
            </a:r>
          </a:p>
          <a:p>
            <a:pPr marL="796925" lvl="1" indent="-339725">
              <a:buFont typeface="+mj-lt"/>
              <a:buAutoNum type="arabicPeriod"/>
            </a:pPr>
            <a:r>
              <a:rPr lang="es-ES" dirty="0" smtClean="0"/>
              <a:t>G</a:t>
            </a:r>
            <a:r>
              <a:rPr lang="es-ES" i="1" dirty="0" smtClean="0"/>
              <a:t>uarda</a:t>
            </a:r>
            <a:r>
              <a:rPr lang="es-ES" dirty="0" smtClean="0"/>
              <a:t> (que lo proteja de peligros)</a:t>
            </a:r>
          </a:p>
          <a:p>
            <a:r>
              <a:rPr lang="es-ES" dirty="0" smtClean="0"/>
              <a:t>Los salmos nos enseñan cómo orar. (Carro)	</a:t>
            </a:r>
            <a:endParaRPr lang="es-ES" sz="2600" dirty="0" smtClean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371600" y="152400"/>
            <a:ext cx="7162800" cy="1462087"/>
          </a:xfrm>
        </p:spPr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s-PR" dirty="0" smtClean="0"/>
              <a:t>Ayúdame                                (Salmos 86:15-16)</a:t>
            </a:r>
            <a:endParaRPr lang="en-US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28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70114"/>
            <a:ext cx="8458200" cy="3925886"/>
          </a:xfrm>
        </p:spPr>
        <p:txBody>
          <a:bodyPr/>
          <a:lstStyle/>
          <a:p>
            <a:r>
              <a:rPr lang="es-PR" sz="3000" dirty="0" smtClean="0"/>
              <a:t>¿Cómo puede responder Dios una oración en la que pedimos Su poder? ¿Cómo recibimos ese poder?</a:t>
            </a:r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371600" y="152400"/>
            <a:ext cx="7162800" cy="1462087"/>
          </a:xfrm>
        </p:spPr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s-PR" dirty="0" smtClean="0"/>
              <a:t>Ayúdame                                (Salmos 86:15-16)</a:t>
            </a:r>
            <a:endParaRPr lang="en-US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BFE90-5635-4207-AE16-0DA8D39B530F}" type="slidenum">
              <a:rPr lang="en-US"/>
              <a:pPr/>
              <a:t>29</a:t>
            </a:fld>
            <a:endParaRPr lang="en-US" dirty="0"/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Aplicación a la Vida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0"/>
            <a:ext cx="8305800" cy="25146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2800" dirty="0" smtClean="0"/>
              <a:t>Podemos clamar al Señor y esperar que responda nuestras oraciones, basándonos en Su carácter y en Su gracia.</a:t>
            </a:r>
          </a:p>
          <a:p>
            <a:pPr>
              <a:spcAft>
                <a:spcPts val="600"/>
              </a:spcAft>
            </a:pPr>
            <a:r>
              <a:rPr lang="es-PR" sz="2800" dirty="0" smtClean="0"/>
              <a:t>Los hijos de Dios pueden confiar en Su ayuda porque El es misericordioso y confiable.</a:t>
            </a:r>
          </a:p>
          <a:p>
            <a:pPr>
              <a:spcAft>
                <a:spcPts val="600"/>
              </a:spcAft>
            </a:pPr>
            <a:r>
              <a:rPr lang="es-PR" sz="2800" dirty="0" smtClean="0"/>
              <a:t>El poder de Dios es nuestra única esperanza para sobrevivir y avanzar en medio de las pruebas de la vida.</a:t>
            </a:r>
          </a:p>
        </p:txBody>
      </p:sp>
      <p:pic>
        <p:nvPicPr>
          <p:cNvPr id="107524" name="Picture 4" descr="dov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620000" y="5334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2000"/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91200" y="2212848"/>
            <a:ext cx="2615481" cy="3921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5105400" cy="4495800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dirty="0" smtClean="0"/>
              <a:t>A medida que los cristianos crecen en su relación con Dios, la dan más prioridad a la oración en sus experiencias de adoración privada.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30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701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Carro, Daniel, </a:t>
            </a:r>
            <a:r>
              <a:rPr lang="es-ES" sz="1600" dirty="0" err="1" smtClean="0"/>
              <a:t>Jose</a:t>
            </a:r>
            <a:r>
              <a:rPr lang="es-ES" sz="1600" dirty="0" smtClean="0"/>
              <a:t>́ </a:t>
            </a:r>
            <a:r>
              <a:rPr lang="es-ES" sz="1600" dirty="0" err="1" smtClean="0"/>
              <a:t>Tomás</a:t>
            </a:r>
            <a:r>
              <a:rPr lang="es-ES" sz="1600" dirty="0" smtClean="0"/>
              <a:t> Poe y </a:t>
            </a:r>
            <a:r>
              <a:rPr lang="es-ES" sz="1600" dirty="0" err="1" smtClean="0"/>
              <a:t>Rubén</a:t>
            </a:r>
            <a:r>
              <a:rPr lang="es-ES" sz="1600" dirty="0" smtClean="0"/>
              <a:t> O. </a:t>
            </a:r>
            <a:r>
              <a:rPr lang="es-ES" sz="1600" dirty="0" err="1" smtClean="0"/>
              <a:t>Zorzoli</a:t>
            </a:r>
            <a:r>
              <a:rPr lang="es-ES" sz="1600" dirty="0" smtClean="0"/>
              <a:t>. </a:t>
            </a:r>
            <a:r>
              <a:rPr lang="es-ES" sz="1600" i="1" dirty="0" smtClean="0"/>
              <a:t>Comentario </a:t>
            </a:r>
            <a:r>
              <a:rPr lang="es-ES" sz="1600" i="1" dirty="0" err="1" smtClean="0"/>
              <a:t>Bı́blico</a:t>
            </a:r>
            <a:r>
              <a:rPr lang="es-ES" sz="1600" i="1" dirty="0" smtClean="0"/>
              <a:t> Mundo Hispano Salmos</a:t>
            </a:r>
            <a:r>
              <a:rPr lang="es-ES" sz="1600" dirty="0" smtClean="0"/>
              <a:t>, 1. ed. El Paso, TX: Editorial Mundo Hispano, 1997, c1993.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Douglas, J.D. </a:t>
            </a:r>
            <a:r>
              <a:rPr lang="es-PR" sz="1600" i="1" dirty="0" smtClean="0"/>
              <a:t>Nuevo Diccionario Bíblico : Primera Edición.</a:t>
            </a:r>
            <a:r>
              <a:rPr lang="es-PR" sz="1600" dirty="0" smtClean="0"/>
              <a:t> Miami: Sociedades </a:t>
            </a:r>
            <a:r>
              <a:rPr lang="es-PR" sz="1600" dirty="0" err="1" smtClean="0"/>
              <a:t>Bı́blicas</a:t>
            </a:r>
            <a:r>
              <a:rPr lang="es-PR" sz="1600" dirty="0" smtClean="0"/>
              <a:t> Unidas, 2000.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Fernández, Óscar J. et al. Eds. </a:t>
            </a:r>
            <a:r>
              <a:rPr lang="es-PR" sz="1600" i="1" dirty="0" smtClean="0"/>
              <a:t>Estudios Bíblicos </a:t>
            </a:r>
            <a:r>
              <a:rPr lang="es-PR" sz="1600" i="1" dirty="0" err="1" smtClean="0"/>
              <a:t>Lifeway</a:t>
            </a:r>
            <a:r>
              <a:rPr lang="es-PR" sz="1600" i="1" dirty="0" smtClean="0"/>
              <a:t> para Adultos. </a:t>
            </a:r>
            <a:r>
              <a:rPr lang="es-PR" sz="1600" dirty="0" smtClean="0"/>
              <a:t>Vol. 12, Núm. 3.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2013. 17-26.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err="1" smtClean="0"/>
              <a:t>Lockward</a:t>
            </a:r>
            <a:r>
              <a:rPr lang="es-PR" sz="1600" dirty="0" smtClean="0"/>
              <a:t>, Alfonso. </a:t>
            </a:r>
            <a:r>
              <a:rPr lang="es-PR" sz="1600" i="1" dirty="0" smtClean="0"/>
              <a:t>Nuevo Diccionario De La Biblia.</a:t>
            </a:r>
            <a:r>
              <a:rPr lang="es-PR" sz="1600" dirty="0" smtClean="0"/>
              <a:t> Miami: Editorial </a:t>
            </a:r>
            <a:r>
              <a:rPr lang="es-PR" sz="1600" dirty="0" err="1" smtClean="0"/>
              <a:t>Unilit</a:t>
            </a:r>
            <a:r>
              <a:rPr lang="es-PR" sz="1600" dirty="0" smtClean="0"/>
              <a:t>, 2003.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err="1" smtClean="0"/>
              <a:t>Pagán</a:t>
            </a:r>
            <a:r>
              <a:rPr lang="es-ES" sz="1600" dirty="0" smtClean="0"/>
              <a:t>, Samuel. </a:t>
            </a:r>
            <a:r>
              <a:rPr lang="es-ES" sz="1600" i="1" dirty="0" smtClean="0"/>
              <a:t>De Lo Profundo, </a:t>
            </a:r>
            <a:r>
              <a:rPr lang="es-ES" sz="1600" i="1" dirty="0" err="1" smtClean="0"/>
              <a:t>Señor</a:t>
            </a:r>
            <a:r>
              <a:rPr lang="es-ES" sz="1600" i="1" dirty="0" smtClean="0"/>
              <a:t>, a Ti Clamo: </a:t>
            </a:r>
            <a:r>
              <a:rPr lang="es-ES" sz="1600" i="1" dirty="0" err="1" smtClean="0"/>
              <a:t>Introducción</a:t>
            </a:r>
            <a:r>
              <a:rPr lang="es-ES" sz="1600" i="1" dirty="0" smtClean="0"/>
              <a:t> Y Comentario al Libro de los Salmos. </a:t>
            </a:r>
            <a:r>
              <a:rPr lang="es-ES" sz="1600" dirty="0" smtClean="0"/>
              <a:t> Miami, FL: Editorial </a:t>
            </a:r>
            <a:r>
              <a:rPr lang="es-ES" sz="1600" dirty="0" err="1" smtClean="0"/>
              <a:t>Patmos</a:t>
            </a:r>
            <a:r>
              <a:rPr lang="es-ES" sz="1600" dirty="0" smtClean="0"/>
              <a:t>, 2007.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Vine, W.E. </a:t>
            </a:r>
            <a:r>
              <a:rPr lang="es-PR" sz="1600" i="1" dirty="0" smtClean="0"/>
              <a:t>Vine Diccionario Expositivo De Palabras Del Antiguo Y Del Nuevo Testamento Exhaustivo</a:t>
            </a:r>
            <a:r>
              <a:rPr lang="es-PR" sz="1600" dirty="0" smtClean="0"/>
              <a:t>, </a:t>
            </a:r>
            <a:r>
              <a:rPr lang="es-PR" sz="1600" dirty="0" err="1" smtClean="0"/>
              <a:t>electronic</a:t>
            </a:r>
            <a:r>
              <a:rPr lang="es-PR" sz="1600" dirty="0" smtClean="0"/>
              <a:t> ed. Nashville: Editorial Caribe, 2000, c1999.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latin typeface="Candara" pitchFamily="34" charset="0"/>
                <a:hlinkClick r:id="rId2"/>
              </a:rPr>
              <a:t>http://www.dsmedia.org/resources/illustrations/sweet-publishing/</a:t>
            </a:r>
            <a:r>
              <a:rPr lang="es-ES" sz="1600" dirty="0" smtClean="0">
                <a:latin typeface="Candara" pitchFamily="34" charset="0"/>
              </a:rPr>
              <a:t>  (imágenes bíblicas).</a:t>
            </a:r>
            <a:endParaRPr lang="en-US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labanza.bmp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0"/>
            <a:ext cx="9144000" cy="6902131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696200" cy="838200"/>
          </a:xfrm>
          <a:solidFill>
            <a:schemeClr val="bg2">
              <a:lumMod val="40000"/>
              <a:lumOff val="60000"/>
              <a:alpha val="70000"/>
            </a:schemeClr>
          </a:solidFill>
          <a:ln/>
        </p:spPr>
        <p:txBody>
          <a:bodyPr anchor="ctr">
            <a:noAutofit/>
          </a:bodyPr>
          <a:lstStyle/>
          <a:p>
            <a:r>
              <a:rPr lang="es-PR" dirty="0" smtClean="0"/>
              <a:t>Próximo Estudio Dominical</a:t>
            </a:r>
            <a:endParaRPr lang="es-PR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143000"/>
            <a:ext cx="7696200" cy="5410200"/>
          </a:xfrm>
          <a:solidFill>
            <a:schemeClr val="bg2">
              <a:lumMod val="40000"/>
              <a:lumOff val="60000"/>
              <a:alpha val="70000"/>
            </a:schemeClr>
          </a:solidFill>
          <a:ln/>
        </p:spPr>
        <p:txBody>
          <a:bodyPr anchor="ctr">
            <a:noAutofit/>
          </a:bodyPr>
          <a:lstStyle/>
          <a:p>
            <a:pPr marL="401638" indent="-234950" algn="ctr">
              <a:spcAft>
                <a:spcPts val="1200"/>
              </a:spcAft>
              <a:buNone/>
            </a:pPr>
            <a:r>
              <a:rPr lang="es-PR" sz="4400" dirty="0" smtClean="0"/>
              <a:t>2</a:t>
            </a:r>
            <a:r>
              <a:rPr lang="es-PR" sz="4400" baseline="30000" dirty="0" smtClean="0"/>
              <a:t>do</a:t>
            </a:r>
            <a:r>
              <a:rPr lang="es-PR" sz="4400" dirty="0" smtClean="0"/>
              <a:t> Trimestre/Tema 1: Adoremos de corazón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/>
              <a:t>“Te celebro”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/>
              <a:t>17 de marzo de 2013</a:t>
            </a:r>
            <a:endParaRPr lang="es-PR" sz="2800" dirty="0" smtClean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(Salmos 92:1-15)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32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286000"/>
            <a:ext cx="8229600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Escúchame    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Salmos 86:1-7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Enséñame      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Salmos 86:8-13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Ayúdame         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Salmos 86:15-16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4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  <p:pic>
        <p:nvPicPr>
          <p:cNvPr id="6" name="Picture 2" descr="http://2.bp.blogspot.com/-6rRgvl7A4kM/TpzS9NLsTnI/AAAAAAAAB9s/7Vsq8OT4ruc/s1600/pobreza1976.jpg"/>
          <p:cNvPicPr>
            <a:picLocks noChangeAspect="1" noChangeArrowheads="1"/>
          </p:cNvPicPr>
          <p:nvPr/>
        </p:nvPicPr>
        <p:blipFill>
          <a:blip r:embed="rId2" cstate="screen"/>
          <a:srcRect l="20000" r="21667"/>
          <a:stretch>
            <a:fillRect/>
          </a:stretch>
        </p:blipFill>
        <p:spPr bwMode="auto">
          <a:xfrm>
            <a:off x="5410200" y="2362200"/>
            <a:ext cx="3200400" cy="41148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438400"/>
            <a:ext cx="9144000" cy="28956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895600"/>
            <a:ext cx="8305800" cy="1570182"/>
          </a:xfrm>
          <a:noFill/>
          <a:ln/>
        </p:spPr>
        <p:txBody>
          <a:bodyPr/>
          <a:lstStyle/>
          <a:p>
            <a:pPr>
              <a:buNone/>
            </a:pPr>
            <a:r>
              <a:rPr lang="es-ES" dirty="0" smtClean="0">
                <a:latin typeface="Papyrus" pitchFamily="66" charset="0"/>
              </a:rPr>
              <a:t>	“orando en todo tiempo con toda oración y súplica en el Espíritu, y velando en ello con toda perseverancia y súplica por todos los santos;" (Efesios 6.18, RVR60)</a:t>
            </a: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rayer_pew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990600" y="2057400"/>
            <a:ext cx="7128551" cy="4467225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09600"/>
            <a:ext cx="70104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dirty="0" smtClean="0"/>
              <a:t>Escúchame                           (Salmos 86:1-7)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" y="2209800"/>
            <a:ext cx="8534400" cy="3657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"Inclina, oh Jehová, tu oído, y escúchame, Porque estoy afligido y menesteroso. Guarda mi alma, porque soy piadoso; Salva tú, oh Dios mío, a tu siervo que en ti confía. Ten misericordia de mí, oh Jehová; Porque a ti clamo todo el día. Alegra el alma de tu siervo, Porque a ti, oh Señor, levanto mi alma..."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09600"/>
            <a:ext cx="70104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dirty="0" smtClean="0"/>
              <a:t>Escúchame                           (Salmos 86:1-7)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" y="2209800"/>
            <a:ext cx="8534400" cy="3657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"...Porque tú, Señor, eres bueno y perdonador, Y grande en misericordia para con todos los que te invocan. Escucha, oh Jehová, mi oración, Y está atento a la voz de mis ruegos. En el día de mi angustia te llamaré, Porque tú me respondes."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09600"/>
            <a:ext cx="70104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dirty="0" smtClean="0"/>
              <a:t>Escúchame                           (Salmos 86:1-7)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229600" cy="3657600"/>
          </a:xfrm>
        </p:spPr>
        <p:txBody>
          <a:bodyPr/>
          <a:lstStyle/>
          <a:p>
            <a:r>
              <a:rPr lang="es-ES" dirty="0" smtClean="0"/>
              <a:t>El salmista empieza con un clamor: </a:t>
            </a:r>
          </a:p>
          <a:p>
            <a:pPr lvl="1"/>
            <a:r>
              <a:rPr lang="es-ES" i="1" dirty="0" smtClean="0"/>
              <a:t>Escúchame.</a:t>
            </a:r>
            <a:r>
              <a:rPr lang="es-ES" dirty="0" smtClean="0"/>
              <a:t> Los salmistas siempre están seguros de que Dios escucha. El NT hace claro que el creyente tiene acceso directo al Padre por su identificación con Cristo.</a:t>
            </a:r>
          </a:p>
          <a:p>
            <a:pPr lvl="1"/>
            <a:r>
              <a:rPr lang="es-ES" dirty="0" smtClean="0"/>
              <a:t>El </a:t>
            </a:r>
            <a:r>
              <a:rPr lang="es-ES" i="1" dirty="0" smtClean="0"/>
              <a:t>porque</a:t>
            </a:r>
            <a:r>
              <a:rPr lang="es-ES" dirty="0" smtClean="0"/>
              <a:t> es importante, Dios escucha a todo creyente, pero a través de la Biblia el </a:t>
            </a:r>
            <a:r>
              <a:rPr lang="es-ES" i="1" dirty="0" smtClean="0"/>
              <a:t>pobre y necesitado</a:t>
            </a:r>
            <a:r>
              <a:rPr lang="es-ES" dirty="0" smtClean="0"/>
              <a:t> tiene derecho especial al oído de Dios. (Carro)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609600"/>
            <a:ext cx="70104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dirty="0" smtClean="0"/>
              <a:t>Escúchame                           (Salmos 86:1-7)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75792</TotalTime>
  <Words>1279</Words>
  <Application>Microsoft Office PowerPoint</Application>
  <PresentationFormat>On-screen Show (4:3)</PresentationFormat>
  <Paragraphs>144</Paragraphs>
  <Slides>32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Blends</vt:lpstr>
      <vt:lpstr>Office Theme</vt:lpstr>
      <vt:lpstr>1_Office Theme</vt:lpstr>
      <vt:lpstr>PowerPoint Presentation</vt:lpstr>
      <vt:lpstr>PowerPoint Presentation</vt:lpstr>
      <vt:lpstr>Tema General</vt:lpstr>
      <vt:lpstr>Bosquejo de Estudio</vt:lpstr>
      <vt:lpstr>Texto Clave</vt:lpstr>
      <vt:lpstr>Escúchame                           (Salmos 86:1-7)</vt:lpstr>
      <vt:lpstr>Escúchame                           (Salmos 86:1-7)</vt:lpstr>
      <vt:lpstr>Escúchame                           (Salmos 86:1-7)</vt:lpstr>
      <vt:lpstr>Escúchame                           (Salmos 86:1-7)</vt:lpstr>
      <vt:lpstr>Escúchame                           (Salmos 86:1-7)</vt:lpstr>
      <vt:lpstr>Escúchame                           (Salmos 86:1-7)</vt:lpstr>
      <vt:lpstr>Escúchame                           (Salmos 86:1-7)</vt:lpstr>
      <vt:lpstr>Escúchame                           (Salmos 86:1-7)</vt:lpstr>
      <vt:lpstr>Escúchame                           (Salmos 86:1-7)</vt:lpstr>
      <vt:lpstr>Escúchame                           (Salmos 86:1-7)</vt:lpstr>
      <vt:lpstr>Enséñame                             (Salmos 86:8-13)</vt:lpstr>
      <vt:lpstr>Enséñame                             (Salmos 86:8-13)</vt:lpstr>
      <vt:lpstr>Enséñame                             (Salmos 86:8-13)</vt:lpstr>
      <vt:lpstr>Enséñame                             (Salmos 86:8-13)</vt:lpstr>
      <vt:lpstr>Enséñame                             (Salmos 86:8-13)</vt:lpstr>
      <vt:lpstr>Enséñame                             (Salmos 86:8-13)</vt:lpstr>
      <vt:lpstr>Enséñame                             (Salmos 86:8-13)</vt:lpstr>
      <vt:lpstr>Enséñame                             (Salmos 86:8-13)</vt:lpstr>
      <vt:lpstr>Ayúdame                                (Salmos 86:15-16)</vt:lpstr>
      <vt:lpstr>Ayúdame                                (Salmos 86:15-16)</vt:lpstr>
      <vt:lpstr>Ayúdame                                (Salmos 86:15-16)</vt:lpstr>
      <vt:lpstr>Ayúdame                                (Salmos 86:15-16)</vt:lpstr>
      <vt:lpstr>Ayúdame                                (Salmos 86:15-16)</vt:lpstr>
      <vt:lpstr>Aplicación a la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 3: Las Condiciones para el Discipulado Cristiano Estudio 9: Confiar en la Victoria de Dios</dc:title>
  <dc:creator>JRIVERA</dc:creator>
  <cp:lastModifiedBy>Cristiano</cp:lastModifiedBy>
  <cp:revision>3517</cp:revision>
  <dcterms:created xsi:type="dcterms:W3CDTF">2007-01-24T21:53:34Z</dcterms:created>
  <dcterms:modified xsi:type="dcterms:W3CDTF">2013-03-10T13:01:43Z</dcterms:modified>
</cp:coreProperties>
</file>