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8" r:id="rId2"/>
    <p:sldMasterId id="2147483700" r:id="rId3"/>
  </p:sldMasterIdLst>
  <p:notesMasterIdLst>
    <p:notesMasterId r:id="rId25"/>
  </p:notesMasterIdLst>
  <p:sldIdLst>
    <p:sldId id="794" r:id="rId4"/>
    <p:sldId id="1085" r:id="rId5"/>
    <p:sldId id="804" r:id="rId6"/>
    <p:sldId id="416" r:id="rId7"/>
    <p:sldId id="287" r:id="rId8"/>
    <p:sldId id="622" r:id="rId9"/>
    <p:sldId id="1090" r:id="rId10"/>
    <p:sldId id="1091" r:id="rId11"/>
    <p:sldId id="1092" r:id="rId12"/>
    <p:sldId id="1067" r:id="rId13"/>
    <p:sldId id="652" r:id="rId14"/>
    <p:sldId id="1084" r:id="rId15"/>
    <p:sldId id="1073" r:id="rId16"/>
    <p:sldId id="1093" r:id="rId17"/>
    <p:sldId id="655" r:id="rId18"/>
    <p:sldId id="922" r:id="rId19"/>
    <p:sldId id="1089" r:id="rId20"/>
    <p:sldId id="749" r:id="rId21"/>
    <p:sldId id="561" r:id="rId22"/>
    <p:sldId id="924" r:id="rId23"/>
    <p:sldId id="908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993B07"/>
    <a:srgbClr val="303030"/>
    <a:srgbClr val="996633"/>
    <a:srgbClr val="285633"/>
    <a:srgbClr val="FFFFD1"/>
    <a:srgbClr val="CB7935"/>
    <a:srgbClr val="A6925A"/>
    <a:srgbClr val="CC99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5" autoAdjust="0"/>
    <p:restoredTop sz="96709" autoAdjust="0"/>
  </p:normalViewPr>
  <p:slideViewPr>
    <p:cSldViewPr>
      <p:cViewPr varScale="1">
        <p:scale>
          <a:sx n="68" d="100"/>
          <a:sy n="68" d="100"/>
        </p:scale>
        <p:origin x="135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2841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2641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3801522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6826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8111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20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570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9417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21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196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.jpe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dsmedia.org/resources/illustrations/sweet-publishing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microsoft.com/office/2007/relationships/hdphoto" Target="../media/hdphoto5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://linhhon.org/wp-content/uploads/2012/09/0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2000"/>
                    </a14:imgEffect>
                    <a14:imgEffect>
                      <a14:brightnessContrast bright="9000" contrast="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5176" cy="6858000"/>
          </a:xfrm>
          <a:prstGeom prst="rect">
            <a:avLst/>
          </a:prstGeom>
          <a:noFill/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019800"/>
            <a:ext cx="1828800" cy="584775"/>
          </a:xfrm>
          <a:prstGeom prst="rect">
            <a:avLst/>
          </a:prstGeom>
          <a:solidFill>
            <a:srgbClr val="303030">
              <a:alpha val="5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762000" y="685800"/>
            <a:ext cx="7696200" cy="2057400"/>
          </a:xfrm>
          <a:prstGeom prst="rect">
            <a:avLst/>
          </a:prstGeom>
          <a:solidFill>
            <a:srgbClr val="303030">
              <a:alpha val="55000"/>
            </a:srgb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1</a:t>
            </a:r>
            <a:r>
              <a:rPr kumimoji="0" lang="es-PR" sz="4400" b="0" i="0" u="none" strike="noStrike" kern="1200" cap="none" spc="0" normalizeH="0" baseline="3000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er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Trimestre/Tema </a:t>
            </a:r>
            <a:r>
              <a:rPr lang="es-PR" sz="4400" dirty="0" smtClean="0">
                <a:latin typeface="+mj-lt"/>
              </a:rPr>
              <a:t>3:               Cristo es el centro</a:t>
            </a:r>
            <a:endParaRPr kumimoji="0" lang="es-PR" sz="4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762000" y="2895600"/>
            <a:ext cx="7696200" cy="2971800"/>
          </a:xfrm>
          <a:prstGeom prst="rect">
            <a:avLst/>
          </a:prstGeom>
          <a:solidFill>
            <a:srgbClr val="303030">
              <a:alpha val="55000"/>
            </a:srgb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5400" dirty="0" smtClean="0"/>
              <a:t>“El centro de mi vida”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dirty="0" smtClean="0"/>
              <a:t>24 de febrero de 2013</a:t>
            </a:r>
            <a:endParaRPr lang="es-PR" sz="3600" dirty="0" smtClean="0"/>
          </a:p>
          <a:p>
            <a:pPr marL="401638" indent="-234950" algn="ctr">
              <a:buNone/>
            </a:pPr>
            <a:r>
              <a:rPr lang="es-PR" sz="4000" dirty="0" smtClean="0"/>
              <a:t>(Colosenses 3:5-4:6)</a:t>
            </a:r>
            <a:endParaRPr lang="es-PR" sz="4000" dirty="0"/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019800"/>
            <a:ext cx="2438400" cy="584775"/>
          </a:xfrm>
          <a:prstGeom prst="rect">
            <a:avLst/>
          </a:prstGeom>
          <a:solidFill>
            <a:srgbClr val="303030">
              <a:alpha val="5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828800" y="63759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533400" y="2209800"/>
            <a:ext cx="8153400" cy="3200400"/>
          </a:xfrm>
        </p:spPr>
        <p:txBody>
          <a:bodyPr/>
          <a:lstStyle/>
          <a:p>
            <a:r>
              <a:rPr lang="es-ES" dirty="0" smtClean="0"/>
              <a:t>¿Por qué los creyentes no tienen excusa para seguir pecando?</a:t>
            </a:r>
          </a:p>
          <a:p>
            <a:r>
              <a:rPr lang="es-ES" dirty="0" smtClean="0"/>
              <a:t>¿De qué manera las relaciones con otros cristianos ayudan a un creyente a cambiar los malos hábitos por otros buenos?</a:t>
            </a:r>
            <a:endParaRPr lang="es-PR" dirty="0" smtClean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" y="457200"/>
            <a:ext cx="89916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dirty="0" smtClean="0"/>
              <a:t>Cultive un carácter </a:t>
            </a:r>
            <a:r>
              <a:rPr lang="es-PR" dirty="0" err="1" smtClean="0"/>
              <a:t>cristocéntrico</a:t>
            </a:r>
            <a:r>
              <a:rPr lang="es-PR" dirty="0" smtClean="0"/>
              <a:t> (Colosenses 3:5-10, 14-15, 17)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" y="457200"/>
            <a:ext cx="89916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dirty="0" smtClean="0"/>
              <a:t>2.  Tenga un hogar </a:t>
            </a:r>
            <a:r>
              <a:rPr lang="es-PR" dirty="0" err="1" smtClean="0"/>
              <a:t>cristocéntrico</a:t>
            </a:r>
            <a:r>
              <a:rPr lang="es-PR" dirty="0" smtClean="0"/>
              <a:t> (Colosenses 3:18-21)</a:t>
            </a:r>
          </a:p>
        </p:txBody>
      </p:sp>
      <p:pic>
        <p:nvPicPr>
          <p:cNvPr id="14338" name="Picture 2" descr="http://farm4.static.flickr.com/3276/2695223361_f258463ab8.jpg?v=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286000" y="1905000"/>
            <a:ext cx="4762500" cy="4762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419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“Casadas, estad sujetas a vuestros maridos, como conviene en el Señor. Maridos, amad a vuestras mujeres, y no seáis ásperos con ellas. Hijos, obedeced a vuestros padres en todo, porque esto agrada al Señor. Padres, no exasperéis a vuestros hijos, para que no se desalienten."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" y="457200"/>
            <a:ext cx="89916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dirty="0" smtClean="0"/>
              <a:t>2.  Tenga un hogar </a:t>
            </a:r>
            <a:r>
              <a:rPr lang="es-PR" dirty="0" err="1" smtClean="0"/>
              <a:t>cristocéntrico</a:t>
            </a:r>
            <a:r>
              <a:rPr lang="es-PR" dirty="0" smtClean="0"/>
              <a:t> (Colosenses 3:18-21)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133600"/>
            <a:ext cx="8610600" cy="4419600"/>
          </a:xfrm>
        </p:spPr>
        <p:txBody>
          <a:bodyPr/>
          <a:lstStyle/>
          <a:p>
            <a:r>
              <a:rPr lang="es-PR" dirty="0" smtClean="0"/>
              <a:t>¿Cómo la actitud de la sociedad hacia la sumisión bíblica refleja la aceptación del relativismo moral y la aversión a la autoridad de Dios?</a:t>
            </a:r>
          </a:p>
          <a:p>
            <a:r>
              <a:rPr lang="es-PR" dirty="0" smtClean="0"/>
              <a:t>¿Está usted de acuerdo o no con la afirmación del Papa Juan Pablo II: “Como está la familia, está la nación, y está todo el mundo en el que vivimos”?</a:t>
            </a:r>
          </a:p>
          <a:p>
            <a:pPr>
              <a:buNone/>
            </a:pPr>
            <a:endParaRPr lang="es-PR" dirty="0" smtClean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" y="457200"/>
            <a:ext cx="89916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dirty="0" smtClean="0"/>
              <a:t>2.  Tenga un hogar </a:t>
            </a:r>
            <a:r>
              <a:rPr lang="es-PR" dirty="0" err="1" smtClean="0"/>
              <a:t>cristocéntrico</a:t>
            </a:r>
            <a:r>
              <a:rPr lang="es-PR" dirty="0" smtClean="0"/>
              <a:t> (Colosenses 3:18-21)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133600"/>
            <a:ext cx="8610600" cy="4419600"/>
          </a:xfrm>
        </p:spPr>
        <p:txBody>
          <a:bodyPr/>
          <a:lstStyle/>
          <a:p>
            <a:r>
              <a:rPr lang="es-PR" dirty="0" smtClean="0"/>
              <a:t>¿De qué manera puede nuestra iglesia ayudar a los padres a construir hogares </a:t>
            </a:r>
            <a:r>
              <a:rPr lang="es-PR" dirty="0" err="1" smtClean="0"/>
              <a:t>cristocéntricos</a:t>
            </a:r>
            <a:r>
              <a:rPr lang="es-PR" dirty="0" smtClean="0"/>
              <a:t>?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" y="457200"/>
            <a:ext cx="89916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dirty="0" smtClean="0"/>
              <a:t>2.  Tenga un hogar </a:t>
            </a:r>
            <a:r>
              <a:rPr lang="es-PR" dirty="0" err="1" smtClean="0"/>
              <a:t>cristocéntrico</a:t>
            </a:r>
            <a:r>
              <a:rPr lang="es-PR" dirty="0" smtClean="0"/>
              <a:t> (Colosenses 3:18-21)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" y="457200"/>
            <a:ext cx="89916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dirty="0" smtClean="0"/>
              <a:t>3.  Sea un testigo </a:t>
            </a:r>
            <a:r>
              <a:rPr lang="es-PR" dirty="0" err="1" smtClean="0"/>
              <a:t>cristocéntrico</a:t>
            </a:r>
            <a:r>
              <a:rPr lang="es-PR" dirty="0" smtClean="0"/>
              <a:t> (Colosenses 4:5-6)</a:t>
            </a:r>
          </a:p>
        </p:txBody>
      </p:sp>
      <p:pic>
        <p:nvPicPr>
          <p:cNvPr id="10242" name="Picture 2" descr="http://www.mitabernaculo.org/wp-content/uploads/2012/05/tres-impedimento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447800" y="2057400"/>
            <a:ext cx="6781800" cy="4528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170114"/>
            <a:ext cx="8534400" cy="3925886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"Pues si habéis muerto con Cristo en cuanto a los rudimentos del mundo, ¿por qué, como si vivieseis en el mundo, os sometéis a preceptos tales como: No manejes, ni gustes, ni aun toques (en conformidad a mandamientos y doctrinas de hombres), cosas que todas se destruyen con el uso?..."</a:t>
            </a:r>
            <a:endParaRPr lang="es-ES" sz="3000" dirty="0" smtClean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" y="457200"/>
            <a:ext cx="89916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dirty="0" smtClean="0"/>
              <a:t>3.  Sea un testigo </a:t>
            </a:r>
            <a:r>
              <a:rPr lang="es-PR" dirty="0" err="1" smtClean="0"/>
              <a:t>cristocéntrico</a:t>
            </a:r>
            <a:r>
              <a:rPr lang="es-PR" dirty="0" smtClean="0"/>
              <a:t> (Colosenses 4:5-6)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170114"/>
            <a:ext cx="8458200" cy="3925886"/>
          </a:xfrm>
        </p:spPr>
        <p:txBody>
          <a:bodyPr/>
          <a:lstStyle/>
          <a:p>
            <a:r>
              <a:rPr lang="es-PR" sz="3000" dirty="0" smtClean="0"/>
              <a:t>¿Cómo podemos buscar deliberadamente relacionarnos como es debido con las personas que no son creyentes para alentarlas a confiar en Cristo tanto con su vida como con sus palabras?</a:t>
            </a:r>
          </a:p>
          <a:p>
            <a:r>
              <a:rPr lang="es-PR" sz="3000" dirty="0" smtClean="0"/>
              <a:t>¿Cómo puede acomodar su testimonio para cada persona y situación sin comprometer la verdad de que la salvación sólo se encuentra en Cristo?</a:t>
            </a:r>
            <a:endParaRPr lang="es-PR" sz="2600" dirty="0" smtClean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" y="457200"/>
            <a:ext cx="89916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dirty="0" smtClean="0"/>
              <a:t>3.  Sea un testigo </a:t>
            </a:r>
            <a:r>
              <a:rPr lang="es-PR" dirty="0" err="1" smtClean="0"/>
              <a:t>cristocéntrico</a:t>
            </a:r>
            <a:r>
              <a:rPr lang="es-PR" dirty="0" smtClean="0"/>
              <a:t> (Colosenses 4:5-6)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BFE90-5635-4207-AE16-0DA8D39B530F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Aplicación a la Vida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8305800" cy="25146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2400" dirty="0" smtClean="0"/>
              <a:t>La vida de todo cristiano debe reflejar el carácter de Cristo, caracterizado por un amor como el de Dios y la pureza moral.</a:t>
            </a:r>
          </a:p>
          <a:p>
            <a:pPr>
              <a:spcAft>
                <a:spcPts val="600"/>
              </a:spcAft>
            </a:pPr>
            <a:r>
              <a:rPr lang="es-PR" sz="2400" dirty="0" smtClean="0"/>
              <a:t>Los creyentes deben considerar que las relaciones sanas dentro de sus familias demuestran la calidad de su relación personal con Cristo.</a:t>
            </a:r>
          </a:p>
          <a:p>
            <a:pPr>
              <a:spcAft>
                <a:spcPts val="600"/>
              </a:spcAft>
            </a:pPr>
            <a:r>
              <a:rPr lang="es-PR" sz="2400" dirty="0" smtClean="0"/>
              <a:t>En el curso de la vida cotidiana el cristiano debe aprovechar las oportunidades para hablar a los demás de Cristo y hacerlo con tacto, con gracia y de manera atrayente.</a:t>
            </a:r>
          </a:p>
        </p:txBody>
      </p:sp>
      <p:pic>
        <p:nvPicPr>
          <p:cNvPr id="107524" name="Picture 4" descr="dov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620000" y="5334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2000"/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701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800" dirty="0" smtClean="0"/>
              <a:t>Douglas, J.D. </a:t>
            </a:r>
            <a:r>
              <a:rPr lang="es-PR" sz="1800" i="1" dirty="0" smtClean="0"/>
              <a:t>Nuevo Diccionario Bíblico : Primera Edición.</a:t>
            </a:r>
            <a:r>
              <a:rPr lang="es-PR" sz="1800" dirty="0" smtClean="0"/>
              <a:t> Miami: Sociedades </a:t>
            </a:r>
            <a:r>
              <a:rPr lang="es-PR" sz="1800" dirty="0" err="1" smtClean="0"/>
              <a:t>Bı́blicas</a:t>
            </a:r>
            <a:r>
              <a:rPr lang="es-PR" sz="1800" dirty="0" smtClean="0"/>
              <a:t> Unidas, 2000.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800" dirty="0" smtClean="0"/>
              <a:t>Fernández, Óscar J. et al. Eds. </a:t>
            </a:r>
            <a:r>
              <a:rPr lang="es-PR" sz="1800" i="1" dirty="0" smtClean="0"/>
              <a:t>Estudios Bíblicos </a:t>
            </a:r>
            <a:r>
              <a:rPr lang="es-PR" sz="1800" i="1" dirty="0" err="1" smtClean="0"/>
              <a:t>Lifeway</a:t>
            </a:r>
            <a:r>
              <a:rPr lang="es-PR" sz="1800" i="1" dirty="0" smtClean="0"/>
              <a:t> para Adultos. </a:t>
            </a:r>
            <a:r>
              <a:rPr lang="es-PR" sz="1800" dirty="0" smtClean="0"/>
              <a:t>Vol. 12, Núm. 2.</a:t>
            </a:r>
            <a:r>
              <a:rPr lang="es-PR" sz="1800" i="1" dirty="0" smtClean="0"/>
              <a:t>  </a:t>
            </a:r>
            <a:r>
              <a:rPr lang="es-PR" sz="1800" dirty="0" smtClean="0"/>
              <a:t>Nashville, TN: </a:t>
            </a:r>
            <a:r>
              <a:rPr lang="es-PR" sz="1800" dirty="0" err="1" smtClean="0"/>
              <a:t>Lifeway</a:t>
            </a:r>
            <a:r>
              <a:rPr lang="es-PR" sz="1800" dirty="0" smtClean="0"/>
              <a:t> </a:t>
            </a:r>
            <a:r>
              <a:rPr lang="es-PR" sz="1800" dirty="0" err="1" smtClean="0"/>
              <a:t>Church</a:t>
            </a:r>
            <a:r>
              <a:rPr lang="es-PR" sz="1800" dirty="0" smtClean="0"/>
              <a:t> </a:t>
            </a:r>
            <a:r>
              <a:rPr lang="es-PR" sz="1800" dirty="0" err="1" smtClean="0"/>
              <a:t>Resources</a:t>
            </a:r>
            <a:r>
              <a:rPr lang="es-PR" sz="1800" dirty="0" smtClean="0"/>
              <a:t>, 2012. 129-138.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800" dirty="0" err="1" smtClean="0"/>
              <a:t>Lockward</a:t>
            </a:r>
            <a:r>
              <a:rPr lang="es-PR" sz="1800" dirty="0" smtClean="0"/>
              <a:t>, Alfonso. </a:t>
            </a:r>
            <a:r>
              <a:rPr lang="es-PR" sz="1800" i="1" dirty="0" smtClean="0"/>
              <a:t>Nuevo Diccionario De La Biblia.</a:t>
            </a:r>
            <a:r>
              <a:rPr lang="es-PR" sz="1800" dirty="0" smtClean="0"/>
              <a:t> Miami: Editorial </a:t>
            </a:r>
            <a:r>
              <a:rPr lang="es-PR" sz="1800" dirty="0" err="1" smtClean="0"/>
              <a:t>Unilit</a:t>
            </a:r>
            <a:r>
              <a:rPr lang="es-PR" sz="1800" dirty="0" smtClean="0"/>
              <a:t>, 2003.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800" dirty="0" err="1" smtClean="0"/>
              <a:t>Porter</a:t>
            </a:r>
            <a:r>
              <a:rPr lang="es-ES" sz="1800" dirty="0" smtClean="0"/>
              <a:t>, Rafael. </a:t>
            </a:r>
            <a:r>
              <a:rPr lang="es-ES" sz="1800" i="1" dirty="0" smtClean="0"/>
              <a:t>Estudios </a:t>
            </a:r>
            <a:r>
              <a:rPr lang="es-ES" sz="1800" i="1" dirty="0" err="1" smtClean="0"/>
              <a:t>Bı́blicos</a:t>
            </a:r>
            <a:r>
              <a:rPr lang="es-ES" sz="1800" i="1" dirty="0" smtClean="0"/>
              <a:t> ELA: ¿Qué </a:t>
            </a:r>
            <a:r>
              <a:rPr lang="es-ES" sz="1800" i="1" dirty="0" err="1" smtClean="0"/>
              <a:t>Más</a:t>
            </a:r>
            <a:r>
              <a:rPr lang="es-ES" sz="1800" i="1" dirty="0" smtClean="0"/>
              <a:t> Quieres? (Colosenses).</a:t>
            </a:r>
            <a:r>
              <a:rPr lang="es-ES" sz="1800" dirty="0" smtClean="0"/>
              <a:t> Puebla, </a:t>
            </a:r>
            <a:r>
              <a:rPr lang="es-ES" sz="1800" dirty="0" err="1" smtClean="0"/>
              <a:t>México</a:t>
            </a:r>
            <a:r>
              <a:rPr lang="es-ES" sz="1800" dirty="0" smtClean="0"/>
              <a:t>: Ediciones Las </a:t>
            </a:r>
            <a:r>
              <a:rPr lang="es-ES" sz="1800" dirty="0" err="1" smtClean="0"/>
              <a:t>Américas</a:t>
            </a:r>
            <a:r>
              <a:rPr lang="es-ES" sz="1800" dirty="0" smtClean="0"/>
              <a:t>, A. C., 1990.</a:t>
            </a:r>
            <a:endParaRPr lang="es-PR" sz="18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8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800" dirty="0" smtClean="0"/>
              <a:t>Vine, W.E. </a:t>
            </a:r>
            <a:r>
              <a:rPr lang="es-PR" sz="1800" i="1" dirty="0" smtClean="0"/>
              <a:t>Vine Diccionario Expositivo De Palabras Del Antiguo Y Del Nuevo Testamento Exhaustivo</a:t>
            </a:r>
            <a:r>
              <a:rPr lang="es-PR" sz="1800" dirty="0" smtClean="0"/>
              <a:t>, </a:t>
            </a:r>
            <a:r>
              <a:rPr lang="es-PR" sz="1800" dirty="0" err="1" smtClean="0"/>
              <a:t>electronic</a:t>
            </a:r>
            <a:r>
              <a:rPr lang="es-PR" sz="1800" dirty="0" smtClean="0"/>
              <a:t> ed. Nashville: Editorial Caribe, 2000, c1999.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800" dirty="0" smtClean="0">
                <a:latin typeface="Candara" pitchFamily="34" charset="0"/>
                <a:hlinkClick r:id="rId2"/>
              </a:rPr>
              <a:t>http://www.dsmedia.org/resources/illustrations/sweet-publishing/</a:t>
            </a:r>
            <a:r>
              <a:rPr lang="es-ES" sz="1800" dirty="0" smtClean="0">
                <a:latin typeface="Candara" pitchFamily="34" charset="0"/>
              </a:rPr>
              <a:t>  (imágenes bíblicas).</a:t>
            </a:r>
            <a:endParaRPr lang="en-US" sz="18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8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8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27650" name="Picture 2" descr="http://sphotos-e.ak.fbcdn.net/hphotos-ak-prn1/537364_374239182673775_1359962486_n.jpg"/>
          <p:cNvPicPr>
            <a:picLocks noChangeAspect="1" noChangeArrowheads="1"/>
          </p:cNvPicPr>
          <p:nvPr/>
        </p:nvPicPr>
        <p:blipFill>
          <a:blip r:embed="rId2" cstate="screen"/>
          <a:srcRect t="1988" b="1084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lh5.ggpht.com/_eEVo3Jc_X8k/TQ-ekzW64GI/AAAAAAAAAcg/dkpxCqkfeYI/adoracion%5b39%5d.png?imgmax=8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696200" cy="838200"/>
          </a:xfrm>
          <a:solidFill>
            <a:schemeClr val="tx2">
              <a:lumMod val="10000"/>
              <a:alpha val="40000"/>
            </a:schemeClr>
          </a:solidFill>
          <a:ln/>
        </p:spPr>
        <p:txBody>
          <a:bodyPr anchor="ctr">
            <a:noAutofit/>
          </a:bodyPr>
          <a:lstStyle/>
          <a:p>
            <a:r>
              <a:rPr lang="es-PR" dirty="0" smtClean="0"/>
              <a:t>Próximo Estudio Dominical</a:t>
            </a:r>
            <a:endParaRPr lang="es-PR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143000"/>
            <a:ext cx="7696200" cy="5410200"/>
          </a:xfrm>
          <a:solidFill>
            <a:schemeClr val="tx2">
              <a:lumMod val="10000"/>
              <a:alpha val="40000"/>
            </a:schemeClr>
          </a:solidFill>
          <a:ln/>
        </p:spPr>
        <p:txBody>
          <a:bodyPr anchor="ctr">
            <a:noAutofit/>
          </a:bodyPr>
          <a:lstStyle/>
          <a:p>
            <a:pPr marL="401638" indent="-234950" algn="ctr">
              <a:spcAft>
                <a:spcPts val="1200"/>
              </a:spcAft>
              <a:buNone/>
            </a:pPr>
            <a:r>
              <a:rPr lang="es-PR" sz="4400" dirty="0" smtClean="0"/>
              <a:t>2</a:t>
            </a:r>
            <a:r>
              <a:rPr lang="es-PR" sz="4400" baseline="30000" dirty="0" smtClean="0"/>
              <a:t>do</a:t>
            </a:r>
            <a:r>
              <a:rPr lang="es-PR" sz="4400" dirty="0" smtClean="0"/>
              <a:t> Trimestre/Tema 1: Adoremos de corazón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dirty="0" smtClean="0"/>
              <a:t>“Te anhelo”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/>
              <a:t>3 de marzo de 2013</a:t>
            </a:r>
            <a:endParaRPr lang="es-PR" sz="2800" dirty="0" smtClean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(Salmos 42:1-11; 43:1-5)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21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5105400" cy="4495800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dirty="0" smtClean="0"/>
              <a:t>La persona de Cristo y lo que Él ha hecho deben moldear nuestro carácter, guiar nuestro hogar y dirigir nuestra interacción con quienes no creen.</a:t>
            </a:r>
            <a:endParaRPr lang="es-PR" dirty="0"/>
          </a:p>
        </p:txBody>
      </p:sp>
      <p:pic>
        <p:nvPicPr>
          <p:cNvPr id="25602" name="Picture 2" descr="http://www.icclagrancomision.com/site1/images/stories/jesus%20el%20centro%20de%20vid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2743200"/>
            <a:ext cx="3048000" cy="2514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286000"/>
            <a:ext cx="8229600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Cultive un carácter </a:t>
            </a:r>
            <a:r>
              <a:rPr lang="es-PR" sz="3600" dirty="0" err="1" smtClean="0"/>
              <a:t>cristocéntrico</a:t>
            </a:r>
            <a:r>
              <a:rPr lang="es-PR" sz="3600" dirty="0" smtClean="0"/>
              <a:t>                (</a:t>
            </a:r>
            <a:r>
              <a:rPr lang="es-PR" sz="3600" dirty="0" smtClean="0">
                <a:solidFill>
                  <a:schemeClr val="tx2"/>
                </a:solidFill>
              </a:rPr>
              <a:t>Colosenses 3:5-10, 14-15, 17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Tenga un hogar </a:t>
            </a:r>
            <a:r>
              <a:rPr lang="es-PR" sz="3600" dirty="0" err="1" smtClean="0"/>
              <a:t>cristocéntrico</a:t>
            </a:r>
            <a:r>
              <a:rPr lang="es-PR" sz="3600" dirty="0" smtClean="0"/>
              <a:t> (</a:t>
            </a:r>
            <a:r>
              <a:rPr lang="es-PR" sz="3600" dirty="0" smtClean="0">
                <a:solidFill>
                  <a:schemeClr val="tx2"/>
                </a:solidFill>
              </a:rPr>
              <a:t>Colosenses 3:18-21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Sea un testigo </a:t>
            </a:r>
            <a:r>
              <a:rPr lang="es-PR" sz="3600" dirty="0" err="1" smtClean="0"/>
              <a:t>cristocéntrico</a:t>
            </a:r>
            <a:r>
              <a:rPr lang="es-PR" sz="3600" dirty="0" smtClean="0"/>
              <a:t> (</a:t>
            </a:r>
            <a:r>
              <a:rPr lang="es-PR" sz="3600" dirty="0" smtClean="0">
                <a:solidFill>
                  <a:schemeClr val="tx2"/>
                </a:solidFill>
              </a:rPr>
              <a:t>Colosenses 4:5-6</a:t>
            </a:r>
            <a:r>
              <a:rPr lang="es-PR" sz="3600" dirty="0" smtClean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4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4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209800"/>
            <a:ext cx="9144000" cy="36576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895600"/>
            <a:ext cx="8305800" cy="1524000"/>
          </a:xfrm>
          <a:noFill/>
          <a:ln/>
        </p:spPr>
        <p:txBody>
          <a:bodyPr/>
          <a:lstStyle/>
          <a:p>
            <a:pPr>
              <a:buNone/>
            </a:pPr>
            <a:r>
              <a:rPr lang="es-ES" dirty="0" smtClean="0">
                <a:latin typeface="Papyrus" pitchFamily="66" charset="0"/>
              </a:rPr>
              <a:t>	“Y decía a todos: Si alguno quiere venir en pos de mí, niéguese a sí mismo, tome su cruz cada día, y sígame." </a:t>
            </a:r>
          </a:p>
          <a:p>
            <a:pPr algn="r">
              <a:buNone/>
            </a:pPr>
            <a:r>
              <a:rPr lang="es-ES" dirty="0" smtClean="0">
                <a:latin typeface="Papyrus" pitchFamily="66" charset="0"/>
              </a:rPr>
              <a:t>(Lucas 9:23, RVR60)</a:t>
            </a: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" y="457200"/>
            <a:ext cx="89916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dirty="0" smtClean="0"/>
              <a:t>Cultive un carácter </a:t>
            </a:r>
            <a:r>
              <a:rPr lang="es-PR" dirty="0" err="1" smtClean="0"/>
              <a:t>cristocéntrico</a:t>
            </a:r>
            <a:r>
              <a:rPr lang="es-PR" dirty="0" smtClean="0"/>
              <a:t> (Colosenses 3:5-10, 14-15, 17)</a:t>
            </a:r>
          </a:p>
        </p:txBody>
      </p:sp>
      <p:pic>
        <p:nvPicPr>
          <p:cNvPr id="20482" name="Picture 2" descr="http://www.fundacioncanfranc.org/wp-content/uploads/2012/03/personalida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457450" y="1600200"/>
            <a:ext cx="4400550" cy="44486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" y="2209800"/>
            <a:ext cx="8534400" cy="3657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“Haced morir, pues, lo terrenal en vosotros: fornicación, impureza, pasiones desordenadas, malos deseos y avaricia, que es idolatría; cosas por las cuales la ira de dios viene sobre los hijos de desobediencia, en las cuales vosotros también anduvisteis en otro tiempo cuando vivíais en ellas…"</a:t>
            </a:r>
          </a:p>
        </p:txBody>
      </p:sp>
      <p:sp>
        <p:nvSpPr>
          <p:cNvPr id="11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" y="457200"/>
            <a:ext cx="89916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dirty="0" smtClean="0"/>
              <a:t>Cultive un carácter </a:t>
            </a:r>
            <a:r>
              <a:rPr lang="es-PR" dirty="0" err="1" smtClean="0"/>
              <a:t>cristocéntrico</a:t>
            </a:r>
            <a:r>
              <a:rPr lang="es-PR" dirty="0" smtClean="0"/>
              <a:t> (Colosenses 3:5-10, 14-15, 17)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" y="2209800"/>
            <a:ext cx="8534400" cy="3657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"...Pero ahora dejad también vosotros todas estas cosas: ira, enojo, malicia, blasfemia, palabras deshonestas de vuestra boca. No mintáis los unos a los otros, habiéndoos despojado del viejo hombre con sus hechos, y revestido del nuevo, el cual conforme a la imagen del que lo creó se va renovando hasta el conocimiento pleno,[...]"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" y="457200"/>
            <a:ext cx="89916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dirty="0" smtClean="0"/>
              <a:t>Cultive un carácter </a:t>
            </a:r>
            <a:r>
              <a:rPr lang="es-PR" dirty="0" err="1" smtClean="0"/>
              <a:t>cristocéntrico</a:t>
            </a:r>
            <a:r>
              <a:rPr lang="es-PR" dirty="0" smtClean="0"/>
              <a:t> (Colosenses 3:5-10, 14-15, 17)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" y="2209800"/>
            <a:ext cx="8686800" cy="3657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“…Y sobre todas estas cosas vestíos de amor, que es el vínculo perfecto. Y la paz de Dios gobierne en vuestros corazones, a la que asimismo fuisteis llamados en un solo cuerpo; y sed agradecidos. […] Y todo lo que hacéis, sea de palabra o de hecho, hacedlo todo en el nombre del Señor Jesús, dando gracias a Dios Padre por medio de él."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" y="457200"/>
            <a:ext cx="89916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dirty="0" smtClean="0"/>
              <a:t>Cultive un carácter </a:t>
            </a:r>
            <a:r>
              <a:rPr lang="es-PR" dirty="0" err="1" smtClean="0"/>
              <a:t>cristocéntrico</a:t>
            </a:r>
            <a:r>
              <a:rPr lang="es-PR" dirty="0" smtClean="0"/>
              <a:t> (Colosenses 3:5-10, 14-15, 17)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76517</TotalTime>
  <Words>689</Words>
  <Application>Microsoft Office PowerPoint</Application>
  <PresentationFormat>On-screen Show (4:3)</PresentationFormat>
  <Paragraphs>85</Paragraphs>
  <Slides>21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Arial</vt:lpstr>
      <vt:lpstr>Calibri</vt:lpstr>
      <vt:lpstr>Candara</vt:lpstr>
      <vt:lpstr>Papyrus</vt:lpstr>
      <vt:lpstr>Tahoma</vt:lpstr>
      <vt:lpstr>Wingdings</vt:lpstr>
      <vt:lpstr>Blends</vt:lpstr>
      <vt:lpstr>Office Theme</vt:lpstr>
      <vt:lpstr>1_Office Theme</vt:lpstr>
      <vt:lpstr>PowerPoint Presentation</vt:lpstr>
      <vt:lpstr>PowerPoint Presentation</vt:lpstr>
      <vt:lpstr>Tema General</vt:lpstr>
      <vt:lpstr>Bosquejo de Estudio</vt:lpstr>
      <vt:lpstr>Texto Clave</vt:lpstr>
      <vt:lpstr>Cultive un carácter cristocéntrico (Colosenses 3:5-10, 14-15, 17)</vt:lpstr>
      <vt:lpstr>Cultive un carácter cristocéntrico (Colosenses 3:5-10, 14-15, 17)</vt:lpstr>
      <vt:lpstr>Cultive un carácter cristocéntrico (Colosenses 3:5-10, 14-15, 17)</vt:lpstr>
      <vt:lpstr>Cultive un carácter cristocéntrico (Colosenses 3:5-10, 14-15, 17)</vt:lpstr>
      <vt:lpstr>Cultive un carácter cristocéntrico (Colosenses 3:5-10, 14-15, 17)</vt:lpstr>
      <vt:lpstr>2.  Tenga un hogar cristocéntrico (Colosenses 3:18-21)</vt:lpstr>
      <vt:lpstr>2.  Tenga un hogar cristocéntrico (Colosenses 3:18-21)</vt:lpstr>
      <vt:lpstr>2.  Tenga un hogar cristocéntrico (Colosenses 3:18-21)</vt:lpstr>
      <vt:lpstr>2.  Tenga un hogar cristocéntrico (Colosenses 3:18-21)</vt:lpstr>
      <vt:lpstr>3.  Sea un testigo cristocéntrico (Colosenses 4:5-6)</vt:lpstr>
      <vt:lpstr>3.  Sea un testigo cristocéntrico (Colosenses 4:5-6)</vt:lpstr>
      <vt:lpstr>3.  Sea un testigo cristocéntrico (Colosenses 4:5-6)</vt:lpstr>
      <vt:lpstr>Aplicación a la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centro de mi vida_022413</dc:title>
  <dc:creator>David Rivera</dc:creator>
  <cp:lastModifiedBy>Tito Ortega</cp:lastModifiedBy>
  <cp:revision>3497</cp:revision>
  <dcterms:created xsi:type="dcterms:W3CDTF">2007-01-24T21:53:34Z</dcterms:created>
  <dcterms:modified xsi:type="dcterms:W3CDTF">2013-02-24T23:13:46Z</dcterms:modified>
</cp:coreProperties>
</file>