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8" r:id="rId2"/>
    <p:sldMasterId id="2147483700" r:id="rId3"/>
  </p:sldMasterIdLst>
  <p:notesMasterIdLst>
    <p:notesMasterId r:id="rId26"/>
  </p:notesMasterIdLst>
  <p:handoutMasterIdLst>
    <p:handoutMasterId r:id="rId27"/>
  </p:handoutMasterIdLst>
  <p:sldIdLst>
    <p:sldId id="794" r:id="rId4"/>
    <p:sldId id="1085" r:id="rId5"/>
    <p:sldId id="1117" r:id="rId6"/>
    <p:sldId id="804" r:id="rId7"/>
    <p:sldId id="416" r:id="rId8"/>
    <p:sldId id="287" r:id="rId9"/>
    <p:sldId id="622" r:id="rId10"/>
    <p:sldId id="1090" r:id="rId11"/>
    <p:sldId id="1118" r:id="rId12"/>
    <p:sldId id="1067" r:id="rId13"/>
    <p:sldId id="652" r:id="rId14"/>
    <p:sldId id="1084" r:id="rId15"/>
    <p:sldId id="1119" r:id="rId16"/>
    <p:sldId id="1073" r:id="rId17"/>
    <p:sldId id="655" r:id="rId18"/>
    <p:sldId id="922" r:id="rId19"/>
    <p:sldId id="1120" r:id="rId20"/>
    <p:sldId id="1089" r:id="rId21"/>
    <p:sldId id="749" r:id="rId22"/>
    <p:sldId id="561" r:id="rId23"/>
    <p:sldId id="924" r:id="rId24"/>
    <p:sldId id="908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68" d="100"/>
          <a:sy n="68" d="100"/>
        </p:scale>
        <p:origin x="13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3/31/2013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2306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8038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890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021995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429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778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183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478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951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22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444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jpe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://1.bp.blogspot.com/-8UKevfVgr2o/T4GRiVKNb-I/AAAAAAAAEjs/q3ZiNarxSIA/s1600/Resurrezione_di_Cristo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2000" y="685800"/>
            <a:ext cx="7696200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2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do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dirty="0" smtClean="0">
                <a:latin typeface="+mj-lt"/>
              </a:rPr>
              <a:t>1:               Adoremos de corazón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85800" y="2895600"/>
            <a:ext cx="7924800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“Jesús resucitó de los muertos”</a:t>
            </a:r>
          </a:p>
          <a:p>
            <a:pPr marL="401638" marR="0" lvl="0" indent="-2349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PR" sz="3600" dirty="0" smtClean="0">
                <a:latin typeface="+mn-lt"/>
                <a:cs typeface="+mn-cs"/>
              </a:rPr>
              <a:t>31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marzo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>
                <a:latin typeface="+mn-lt"/>
                <a:cs typeface="+mn-cs"/>
              </a:rPr>
              <a:t>Mateo 27:62-66; 28:5-8; Lucas 24:13-16, 32-33, 35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3400" y="2209800"/>
            <a:ext cx="8153400" cy="3200400"/>
          </a:xfrm>
        </p:spPr>
        <p:txBody>
          <a:bodyPr/>
          <a:lstStyle/>
          <a:p>
            <a:r>
              <a:rPr lang="es-PR" dirty="0" smtClean="0"/>
              <a:t>¿Por qué hubiera sido mucho más fácil para los enemigos de Jesús negar la resurrección si la tumba no hubiera estado custodiada por guardias y sellada?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671512"/>
            <a:ext cx="8382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La prueba de los guardias en la tumba (Mateo 27:62-66)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://upload.wikimedia.org/wikipedia/commons/c/ce/Brooklyn_Museum_-_Mary_Magdalene_and_the_Holy_Women_at_the_Tomb_(Madeleine_et_les_saintes_femmes_au_tombeau)_-_James_Tissot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514600" y="1968674"/>
            <a:ext cx="4133626" cy="4813126"/>
          </a:xfrm>
          <a:prstGeom prst="rect">
            <a:avLst/>
          </a:prstGeom>
          <a:noFill/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800" y="762000"/>
            <a:ext cx="8077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La prueba de la tumba vacía         (Mateo 28:5-8a)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"Mas el ángel, respondiendo, dijo a las mujeres: No temáis vosotras; porque yo sé que buscáis a Jesús, el que fue crucificado. No está aquí, pues ha resucitado, como dijo. Venid, ved el lugar donde fue puesto el Señor. E id pronto y decid a sus discípulos que ha resucitado de los muertos, y he aquí va delante de vosotros a Galilea; allí le veréis. He aquí, os lo he dicho..."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800" y="762000"/>
            <a:ext cx="8077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La prueba de la tumba vacía         (Mateo 28:5-8a)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"...Entonces ellas, saliendo del sepulcro con temor y gran gozo, fueron corriendo a dar las nuevas a sus discípulos."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800" y="762000"/>
            <a:ext cx="8077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La prueba de la tumba vacía         (Mateo 28:5-8a)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610600" cy="4419600"/>
          </a:xfrm>
        </p:spPr>
        <p:txBody>
          <a:bodyPr/>
          <a:lstStyle/>
          <a:p>
            <a:r>
              <a:rPr lang="es-PR" dirty="0" smtClean="0"/>
              <a:t>Las mujeres corrieron a dar la noticia “con temor y gran gozo” (</a:t>
            </a:r>
            <a:r>
              <a:rPr lang="es-PR" dirty="0" smtClean="0">
                <a:solidFill>
                  <a:schemeClr val="tx2"/>
                </a:solidFill>
              </a:rPr>
              <a:t>Mateo 28:8</a:t>
            </a:r>
            <a:r>
              <a:rPr lang="es-PR" dirty="0" smtClean="0"/>
              <a:t>). ¿Qué emociones siente usted generalmente cuando habla a otros de Cristo?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800" y="762000"/>
            <a:ext cx="8077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La prueba de la tumba vacía         (Mateo 28:5-8a)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228600" y="152400"/>
            <a:ext cx="9144000" cy="1462087"/>
          </a:xfrm>
        </p:spPr>
        <p:txBody>
          <a:bodyPr/>
          <a:lstStyle/>
          <a:p>
            <a:pPr marL="515938" indent="-515938">
              <a:buFont typeface="+mj-lt"/>
              <a:buAutoNum type="arabicPeriod" startAt="3"/>
            </a:pPr>
            <a:r>
              <a:rPr lang="es-PR" sz="4000" dirty="0" smtClean="0"/>
              <a:t>La prueba de los relatos de testigos oculares (Lucas 24:13-16, 32-33, 35)</a:t>
            </a:r>
            <a:endParaRPr lang="es-PR" sz="4000" b="1" dirty="0"/>
          </a:p>
        </p:txBody>
      </p:sp>
      <p:pic>
        <p:nvPicPr>
          <p:cNvPr id="6" name="Picture 5" descr="Pilgrims_of_Emmaus_on_the_Road_Tissot.png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4564" y="1981200"/>
            <a:ext cx="6772636" cy="468108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70114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"Y he aquí, dos de ellos iban el mismo día a una aldea llamada </a:t>
            </a:r>
            <a:r>
              <a:rPr lang="es-ES" dirty="0" err="1" smtClean="0"/>
              <a:t>Emaús</a:t>
            </a:r>
            <a:r>
              <a:rPr lang="es-ES" dirty="0" smtClean="0"/>
              <a:t>, que estaba a sesenta estadios de Jerusalén. E iban hablando entre sí de todas aquellas cosas que habían acontecido. Sucedió que mientras hablaban y discutían entre sí, Jesús mismo se acercó, y caminaba con ellos. Mas los ojos de ellos estaban velados, para que no le conociesen." (</a:t>
            </a:r>
            <a:r>
              <a:rPr lang="es-ES" dirty="0" smtClean="0">
                <a:solidFill>
                  <a:schemeClr val="tx2"/>
                </a:solidFill>
              </a:rPr>
              <a:t>13-16</a:t>
            </a:r>
            <a:r>
              <a:rPr lang="en-US" dirty="0" smtClean="0"/>
              <a:t>)</a:t>
            </a: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228600" y="152400"/>
            <a:ext cx="9144000" cy="1462087"/>
          </a:xfrm>
        </p:spPr>
        <p:txBody>
          <a:bodyPr/>
          <a:lstStyle/>
          <a:p>
            <a:pPr marL="515938" indent="-515938">
              <a:buFont typeface="+mj-lt"/>
              <a:buAutoNum type="arabicPeriod" startAt="3"/>
            </a:pPr>
            <a:r>
              <a:rPr lang="es-PR" sz="4000" dirty="0" smtClean="0"/>
              <a:t>La prueba de los relatos de testigos oculares (Lucas 24:13-16, 32-33, 35)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"Y se decían el uno al otro: ¿No ardía nuestro corazón en nosotros, mientras nos hablaba en el camino, y cuando nos abría las Escrituras? Y levantándose en la misma hora, volvieron a Jerusalén, y hallaron a los once reunidos, y a los que estaban con ellos," (</a:t>
            </a:r>
            <a:r>
              <a:rPr lang="es-ES" dirty="0" smtClean="0">
                <a:solidFill>
                  <a:schemeClr val="tx2"/>
                </a:solidFill>
              </a:rPr>
              <a:t>32-33</a:t>
            </a:r>
            <a:r>
              <a:rPr lang="es-ES" dirty="0" smtClean="0"/>
              <a:t>) "Entonces ellos contaban las cosas que les habían acontecido en el camino, y cómo le habían reconocido al partir el pan. " (</a:t>
            </a:r>
            <a:r>
              <a:rPr lang="es-ES" dirty="0" smtClean="0">
                <a:solidFill>
                  <a:schemeClr val="tx2"/>
                </a:solidFill>
              </a:rPr>
              <a:t>35</a:t>
            </a:r>
            <a:r>
              <a:rPr lang="es-ES" dirty="0" smtClean="0"/>
              <a:t>) </a:t>
            </a:r>
          </a:p>
          <a:p>
            <a:endParaRPr lang="en-US" dirty="0" smtClean="0"/>
          </a:p>
          <a:p>
            <a:pPr lvl="1"/>
            <a:r>
              <a:rPr lang="vi-VN" dirty="0" smtClean="0"/>
              <a:t>  Reina Valera Revisada (1960). Miami: Sociedades Bı́blicas Unidas, 1998.</a:t>
            </a:r>
          </a:p>
          <a:p>
            <a:pPr>
              <a:buNone/>
            </a:pP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228600" y="152400"/>
            <a:ext cx="9144000" cy="1462087"/>
          </a:xfrm>
        </p:spPr>
        <p:txBody>
          <a:bodyPr/>
          <a:lstStyle/>
          <a:p>
            <a:pPr marL="515938" indent="-515938">
              <a:buFont typeface="+mj-lt"/>
              <a:buAutoNum type="arabicPeriod" startAt="3"/>
            </a:pPr>
            <a:r>
              <a:rPr lang="es-PR" sz="4000" dirty="0" smtClean="0"/>
              <a:t>La prueba de los relatos de testigos oculares (Lucas 24:13-16, 32-33, 35)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70114"/>
            <a:ext cx="8458200" cy="3925886"/>
          </a:xfrm>
        </p:spPr>
        <p:txBody>
          <a:bodyPr/>
          <a:lstStyle/>
          <a:p>
            <a:r>
              <a:rPr lang="es-PR" sz="3000" dirty="0" smtClean="0"/>
              <a:t>¿Por qué es importante (y emocionante) que el Antiguo Testamento haya predicho a Jesús con tal precisión y exactitud?</a:t>
            </a: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228600" y="152400"/>
            <a:ext cx="9144000" cy="1462087"/>
          </a:xfrm>
        </p:spPr>
        <p:txBody>
          <a:bodyPr/>
          <a:lstStyle/>
          <a:p>
            <a:pPr marL="515938" indent="-515938">
              <a:buFont typeface="+mj-lt"/>
              <a:buAutoNum type="arabicPeriod" startAt="3"/>
            </a:pPr>
            <a:r>
              <a:rPr lang="es-PR" sz="4000" dirty="0" smtClean="0"/>
              <a:t>La prueba de los relatos de testigos oculares (Lucas 24:13-16, 32-33, 35)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BFE90-5635-4207-AE16-0DA8D39B530F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Aplicación a la Vida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305800" cy="25146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2600" dirty="0" smtClean="0"/>
              <a:t>La resurrección de Jesús  es un hecho milagroso predicho por las Escrituras del Antiguo Testamento y por Jesús mismo.</a:t>
            </a:r>
          </a:p>
          <a:p>
            <a:pPr>
              <a:spcAft>
                <a:spcPts val="600"/>
              </a:spcAft>
            </a:pPr>
            <a:r>
              <a:rPr lang="es-PR" sz="2600" dirty="0" smtClean="0"/>
              <a:t>Las evidencias que señalan la resurrección de Jesús son muy persuasivas y han convencido a muchos de que el mensaje cristiano es real.</a:t>
            </a:r>
          </a:p>
          <a:p>
            <a:pPr>
              <a:spcAft>
                <a:spcPts val="600"/>
              </a:spcAft>
            </a:pPr>
            <a:r>
              <a:rPr lang="es-PR" sz="2600" dirty="0" smtClean="0"/>
              <a:t>El testimonio, tanto de la iglesia primitiva como de los cristianos actuales, enfatiza la presencia del Cristo vivo, aquél que resucitó después de morir y ser sepultado.</a:t>
            </a:r>
          </a:p>
        </p:txBody>
      </p:sp>
      <p:pic>
        <p:nvPicPr>
          <p:cNvPr id="107524" name="Picture 4" descr="dov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0" y="5334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3657600" cy="1003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95400" y="1167789"/>
            <a:ext cx="6629400" cy="5537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701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Carro, Daniel, </a:t>
            </a:r>
            <a:r>
              <a:rPr lang="es-ES" sz="1600" dirty="0" err="1" smtClean="0"/>
              <a:t>Jose</a:t>
            </a:r>
            <a:r>
              <a:rPr lang="es-ES" sz="1600" dirty="0" smtClean="0"/>
              <a:t>́ </a:t>
            </a:r>
            <a:r>
              <a:rPr lang="es-ES" sz="1600" dirty="0" err="1" smtClean="0"/>
              <a:t>Tomás</a:t>
            </a:r>
            <a:r>
              <a:rPr lang="es-ES" sz="1600" dirty="0" smtClean="0"/>
              <a:t> Poe, </a:t>
            </a:r>
            <a:r>
              <a:rPr lang="es-ES" sz="1600" dirty="0" err="1" smtClean="0"/>
              <a:t>Rubén</a:t>
            </a:r>
            <a:r>
              <a:rPr lang="es-ES" sz="1600" dirty="0" smtClean="0"/>
              <a:t> O. </a:t>
            </a:r>
            <a:r>
              <a:rPr lang="es-ES" sz="1600" dirty="0" err="1" smtClean="0"/>
              <a:t>Zorzoli</a:t>
            </a:r>
            <a:r>
              <a:rPr lang="es-ES" sz="1600" dirty="0" smtClean="0"/>
              <a:t> and Tex. </a:t>
            </a:r>
            <a:r>
              <a:rPr lang="es-ES" sz="1600" i="1" dirty="0" smtClean="0"/>
              <a:t>Comentario </a:t>
            </a:r>
            <a:r>
              <a:rPr lang="es-ES" sz="1600" i="1" dirty="0" err="1" smtClean="0"/>
              <a:t>Bı́blico</a:t>
            </a:r>
            <a:r>
              <a:rPr lang="es-ES" sz="1600" i="1" dirty="0" smtClean="0"/>
              <a:t> Mundo Hispano Mateo</a:t>
            </a:r>
            <a:r>
              <a:rPr lang="es-ES" sz="1600" dirty="0" smtClean="0"/>
              <a:t>, 1. ed. El Paso, TX: Editorial Mundo Hispano, c1993, 1997.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Douglas, J.D. </a:t>
            </a:r>
            <a:r>
              <a:rPr lang="es-PR" sz="1600" i="1" dirty="0" smtClean="0"/>
              <a:t>Nuevo Diccionario Bíblico : Primera Edición.</a:t>
            </a:r>
            <a:r>
              <a:rPr lang="es-PR" sz="1600" dirty="0" smtClean="0"/>
              <a:t> Miami: Sociedades </a:t>
            </a:r>
            <a:r>
              <a:rPr lang="es-PR" sz="1600" dirty="0" err="1" smtClean="0"/>
              <a:t>Bı́blicas</a:t>
            </a:r>
            <a:r>
              <a:rPr lang="es-PR" sz="16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12,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`48-57.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err="1" smtClean="0"/>
              <a:t>Lockward</a:t>
            </a:r>
            <a:r>
              <a:rPr lang="es-PR" sz="1600" dirty="0" smtClean="0"/>
              <a:t>, Alfonso. </a:t>
            </a:r>
            <a:r>
              <a:rPr lang="es-PR" sz="1600" i="1" dirty="0" smtClean="0"/>
              <a:t>Nuevo Diccionario De La Biblia.</a:t>
            </a:r>
            <a:r>
              <a:rPr lang="es-PR" sz="1600" dirty="0" smtClean="0"/>
              <a:t> Miami: Editorial </a:t>
            </a:r>
            <a:r>
              <a:rPr lang="es-PR" sz="1600" dirty="0" err="1" smtClean="0"/>
              <a:t>Unilit</a:t>
            </a:r>
            <a:r>
              <a:rPr lang="es-PR" sz="1600" dirty="0" smtClean="0"/>
              <a:t>, 2003.</a:t>
            </a:r>
          </a:p>
          <a:p>
            <a:pPr>
              <a:buNone/>
            </a:pPr>
            <a:r>
              <a:rPr lang="es-ES" sz="1600" dirty="0" err="1" smtClean="0"/>
              <a:t>Porter</a:t>
            </a:r>
            <a:r>
              <a:rPr lang="es-ES" sz="1600" dirty="0" smtClean="0"/>
              <a:t>, Rafael. </a:t>
            </a:r>
            <a:r>
              <a:rPr lang="es-ES" sz="1600" i="1" dirty="0" smtClean="0"/>
              <a:t>Estudios </a:t>
            </a:r>
            <a:r>
              <a:rPr lang="es-ES" sz="1600" i="1" dirty="0" err="1" smtClean="0"/>
              <a:t>Bı́blicos</a:t>
            </a:r>
            <a:r>
              <a:rPr lang="es-ES" sz="1600" i="1" dirty="0" smtClean="0"/>
              <a:t> ELA: ¿Listos Para El Rey? (Mateo)</a:t>
            </a:r>
            <a:r>
              <a:rPr lang="es-ES" sz="1600" dirty="0" smtClean="0"/>
              <a:t>.  Puebla, </a:t>
            </a:r>
            <a:r>
              <a:rPr lang="es-ES" sz="1600" dirty="0" err="1" smtClean="0"/>
              <a:t>México</a:t>
            </a:r>
            <a:r>
              <a:rPr lang="es-ES" sz="1600" dirty="0" smtClean="0"/>
              <a:t>: Ediciones Las </a:t>
            </a:r>
            <a:r>
              <a:rPr lang="es-ES" sz="1600" dirty="0" err="1" smtClean="0"/>
              <a:t>Américas</a:t>
            </a:r>
            <a:r>
              <a:rPr lang="es-ES" sz="1600" dirty="0" smtClean="0"/>
              <a:t>, A. C., 1986.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Vine, W.E. </a:t>
            </a:r>
            <a:r>
              <a:rPr lang="es-PR" sz="1600" i="1" dirty="0" smtClean="0"/>
              <a:t>Vine Diccionario Expositivo De Palabras Del Antiguo Y Del Nuevo Testamento Exhaustivo</a:t>
            </a:r>
            <a:r>
              <a:rPr lang="es-PR" sz="1600" dirty="0" smtClean="0"/>
              <a:t>, </a:t>
            </a:r>
            <a:r>
              <a:rPr lang="es-PR" sz="1600" dirty="0" err="1" smtClean="0"/>
              <a:t>electronic</a:t>
            </a:r>
            <a:r>
              <a:rPr lang="es-PR" sz="16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latin typeface="Candara" pitchFamily="34" charset="0"/>
                <a:hlinkClick r:id="rId2"/>
              </a:rPr>
              <a:t>http://www.dsmedia.org/resources/illustrations/sweet-publishing/</a:t>
            </a:r>
            <a:r>
              <a:rPr lang="es-ES" sz="1600" dirty="0" smtClean="0">
                <a:latin typeface="Candara" pitchFamily="34" charset="0"/>
              </a:rPr>
              <a:t>  (imágenes bíblicas).</a:t>
            </a:r>
            <a:endParaRPr lang="en-US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smallshotsgallery.com/Other/Vineyards/i-NTC8Zdv/0/L/YountvilleHarvest_0068_Oil-L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96200" cy="838200"/>
          </a:xfrm>
          <a:solidFill>
            <a:srgbClr val="285633">
              <a:alpha val="70000"/>
            </a:srgb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/>
              <a:t>Próximo Estudio Dominical</a:t>
            </a:r>
            <a:endParaRPr lang="es-P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143000"/>
            <a:ext cx="7696200" cy="5410200"/>
          </a:xfrm>
          <a:solidFill>
            <a:srgbClr val="285633">
              <a:alpha val="70000"/>
            </a:srgbClr>
          </a:solidFill>
          <a:ln/>
        </p:spPr>
        <p:txBody>
          <a:bodyPr anchor="ctr">
            <a:noAutofit/>
          </a:bodyPr>
          <a:lstStyle/>
          <a:p>
            <a:pPr marL="401638" indent="-234950" algn="ctr">
              <a:spcAft>
                <a:spcPts val="1200"/>
              </a:spcAft>
              <a:buNone/>
            </a:pPr>
            <a:r>
              <a:rPr lang="es-PR" sz="4400" dirty="0" smtClean="0"/>
              <a:t>2</a:t>
            </a:r>
            <a:r>
              <a:rPr lang="es-PR" sz="4400" baseline="30000" dirty="0" smtClean="0"/>
              <a:t>do</a:t>
            </a:r>
            <a:r>
              <a:rPr lang="es-PR" sz="4400" dirty="0" smtClean="0"/>
              <a:t> Trimestre/Tema 1: Adoremos de corazón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“Jesús vive en los creyentes”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/>
              <a:t>7 de abril de 2013</a:t>
            </a:r>
            <a:endParaRPr lang="es-PR" sz="2800" dirty="0" smtClean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(Juan 15:1-5; Romanos 6:1-7;                Gálatas 2:20-21)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22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Greg_Olsen_WHEREVER_HE_LEADS_ME_525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590800" y="3569677"/>
            <a:ext cx="4191000" cy="3288323"/>
          </a:xfrm>
          <a:prstGeom prst="rect">
            <a:avLst/>
          </a:prstGeom>
        </p:spPr>
      </p:pic>
      <p:pic>
        <p:nvPicPr>
          <p:cNvPr id="20" name="Picture 19" descr="022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6524976" y="2286000"/>
            <a:ext cx="2619023" cy="2209800"/>
          </a:xfrm>
          <a:prstGeom prst="rect">
            <a:avLst/>
          </a:prstGeom>
        </p:spPr>
      </p:pic>
      <p:pic>
        <p:nvPicPr>
          <p:cNvPr id="19" name="Picture 18" descr="018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4895850"/>
            <a:ext cx="2616200" cy="1962150"/>
          </a:xfrm>
          <a:prstGeom prst="rect">
            <a:avLst/>
          </a:prstGeom>
        </p:spPr>
      </p:pic>
      <p:pic>
        <p:nvPicPr>
          <p:cNvPr id="17" name="Picture 16" descr="021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096000" y="0"/>
            <a:ext cx="3048000" cy="2286000"/>
          </a:xfrm>
          <a:prstGeom prst="rect">
            <a:avLst/>
          </a:prstGeom>
        </p:spPr>
      </p:pic>
      <p:pic>
        <p:nvPicPr>
          <p:cNvPr id="74763" name="Picture 11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905000" y="3733800"/>
            <a:ext cx="3692371" cy="130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0" y="1219200"/>
            <a:ext cx="97155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00025" y="2209800"/>
            <a:ext cx="9429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0" y="3200400"/>
            <a:ext cx="9144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7" name="Picture 5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238125" y="4191000"/>
            <a:ext cx="9048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8" name="Picture 6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0" y="0"/>
            <a:ext cx="307848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0" name="Picture 8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3082638" y="228600"/>
            <a:ext cx="3394362" cy="13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4" name="Picture 12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5212080" y="4648200"/>
            <a:ext cx="301752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5" name="Picture 13"/>
          <p:cNvPicPr>
            <a:picLocks noChangeAspect="1" noChangeArrowheads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2209800" y="5410199"/>
            <a:ext cx="3377787" cy="99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1" name="Picture 9"/>
          <p:cNvPicPr>
            <a:picLocks noChangeAspect="1" noChangeArrowheads="1"/>
          </p:cNvPicPr>
          <p:nvPr/>
        </p:nvPicPr>
        <p:blipFill>
          <a:blip r:embed="rId15" cstate="screen"/>
          <a:srcRect/>
          <a:stretch>
            <a:fillRect/>
          </a:stretch>
        </p:blipFill>
        <p:spPr bwMode="auto">
          <a:xfrm>
            <a:off x="990600" y="1611488"/>
            <a:ext cx="3124200" cy="1781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2" name="Picture 10"/>
          <p:cNvPicPr>
            <a:picLocks noChangeAspect="1" noChangeArrowheads="1"/>
          </p:cNvPicPr>
          <p:nvPr/>
        </p:nvPicPr>
        <p:blipFill>
          <a:blip r:embed="rId16" cstate="screen"/>
          <a:srcRect/>
          <a:stretch>
            <a:fillRect/>
          </a:stretch>
        </p:blipFill>
        <p:spPr bwMode="auto">
          <a:xfrm>
            <a:off x="4012264" y="2181224"/>
            <a:ext cx="3379136" cy="1552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dirty="0" smtClean="0"/>
              <a:t>Esta lección examina el hecho que Jesús estuvo verdaderamente muerto, pero resucitó y vive hoy.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0"/>
            <a:ext cx="86106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La prueba de los guardias en la tumba (</a:t>
            </a:r>
            <a:r>
              <a:rPr lang="es-PR" sz="3600" dirty="0" smtClean="0">
                <a:solidFill>
                  <a:schemeClr val="tx2"/>
                </a:solidFill>
              </a:rPr>
              <a:t>Mateo 27:62-66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La prueba de la tumba vacía         (</a:t>
            </a:r>
            <a:r>
              <a:rPr lang="es-PR" sz="3600" dirty="0" smtClean="0">
                <a:solidFill>
                  <a:schemeClr val="tx2"/>
                </a:solidFill>
              </a:rPr>
              <a:t>Mateo 28:5-8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La prueba de los relatos de testigos oculares (</a:t>
            </a:r>
            <a:r>
              <a:rPr lang="es-PR" sz="3600" dirty="0" smtClean="0">
                <a:solidFill>
                  <a:schemeClr val="tx2"/>
                </a:solidFill>
              </a:rPr>
              <a:t>Lucas 24:13-16, 32-33, 35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5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86000"/>
            <a:ext cx="9144000" cy="34290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078018"/>
            <a:ext cx="8382000" cy="1570182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dirty="0" smtClean="0">
                <a:latin typeface="Papyrus" pitchFamily="66" charset="0"/>
              </a:rPr>
              <a:t>	“Porque el Señor mismo con voz de mando, con voz de arcángel, y con trompeta de Dios, descenderá del cielo; y los muertos en Cristo resucitarán primero." (1 Tesalonicenses 4.16)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671512"/>
            <a:ext cx="8382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La prueba de los guardias en la tumba (Mateo 27:62-66)</a:t>
            </a:r>
          </a:p>
        </p:txBody>
      </p:sp>
      <p:pic>
        <p:nvPicPr>
          <p:cNvPr id="7" name="Picture 6" descr="James_Tissot_The_Roman_Guards_At_The_Tomb.jpg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2438400" y="1976437"/>
            <a:ext cx="4286250" cy="472916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19812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"Al día siguiente, que es después de la preparación, se reunieron los principales sacerdotes y los fariseos ante </a:t>
            </a:r>
            <a:r>
              <a:rPr lang="es-ES" dirty="0" err="1" smtClean="0"/>
              <a:t>Pilato</a:t>
            </a:r>
            <a:r>
              <a:rPr lang="es-ES" dirty="0" smtClean="0"/>
              <a:t>, diciendo: Señor, nos acordamos que aquel engañador dijo, viviendo aún: Después de tres días resucitaré. Manda, pues, que se asegure el sepulcro hasta el tercer día, no sea que vengan sus discípulos de noche, y lo hurten, y digan al pueblo: Resucitó de entre los muertos..."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671512"/>
            <a:ext cx="8382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La prueba de los guardias en la tumba (Mateo 27:62-66)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19812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"...Y será el postrer error peor que el primero. Y </a:t>
            </a:r>
            <a:r>
              <a:rPr lang="es-ES" dirty="0" err="1" smtClean="0"/>
              <a:t>Pilato</a:t>
            </a:r>
            <a:r>
              <a:rPr lang="es-ES" dirty="0" smtClean="0"/>
              <a:t> les dijo: Ahí tenéis una guardia; id, aseguradlo como sabéis. Entonces ellos fueron y aseguraron el sepulcro, sellando la piedra y poniendo la guardia."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671512"/>
            <a:ext cx="8382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La prueba de los guardias en la tumba (Mateo 27:62-66)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78974</TotalTime>
  <Words>677</Words>
  <Application>Microsoft Office PowerPoint</Application>
  <PresentationFormat>On-screen Show (4:3)</PresentationFormat>
  <Paragraphs>85</Paragraphs>
  <Slides>22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Candara</vt:lpstr>
      <vt:lpstr>Papyrus</vt:lpstr>
      <vt:lpstr>Tahoma</vt:lpstr>
      <vt:lpstr>Wingdings</vt:lpstr>
      <vt:lpstr>Blends</vt:lpstr>
      <vt:lpstr>Office Theme</vt:lpstr>
      <vt:lpstr>1_Office Theme</vt:lpstr>
      <vt:lpstr>PowerPoint Presentation</vt:lpstr>
      <vt:lpstr>PowerPoint Presentation</vt:lpstr>
      <vt:lpstr>PowerPoint Presentation</vt:lpstr>
      <vt:lpstr>Tema General</vt:lpstr>
      <vt:lpstr>Bosquejo de Estudio</vt:lpstr>
      <vt:lpstr>Texto Clave</vt:lpstr>
      <vt:lpstr>La prueba de los guardias en la tumba (Mateo 27:62-66)</vt:lpstr>
      <vt:lpstr>La prueba de los guardias en la tumba (Mateo 27:62-66)</vt:lpstr>
      <vt:lpstr>La prueba de los guardias en la tumba (Mateo 27:62-66)</vt:lpstr>
      <vt:lpstr>La prueba de los guardias en la tumba (Mateo 27:62-66)</vt:lpstr>
      <vt:lpstr>La prueba de la tumba vacía         (Mateo 28:5-8a)</vt:lpstr>
      <vt:lpstr>La prueba de la tumba vacía         (Mateo 28:5-8a)</vt:lpstr>
      <vt:lpstr>La prueba de la tumba vacía         (Mateo 28:5-8a)</vt:lpstr>
      <vt:lpstr>La prueba de la tumba vacía         (Mateo 28:5-8a)</vt:lpstr>
      <vt:lpstr>La prueba de los relatos de testigos oculares (Lucas 24:13-16, 32-33, 35)</vt:lpstr>
      <vt:lpstr>La prueba de los relatos de testigos oculares (Lucas 24:13-16, 32-33, 35)</vt:lpstr>
      <vt:lpstr>La prueba de los relatos de testigos oculares (Lucas 24:13-16, 32-33, 35)</vt:lpstr>
      <vt:lpstr>La prueba de los relatos de testigos oculares (Lucas 24:13-16, 32-33, 35)</vt:lpstr>
      <vt:lpstr>Aplicación a la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jesus_resucito_de_los_muertos_033113</dc:title>
  <dc:creator>JRIVERA</dc:creator>
  <cp:lastModifiedBy>Tito Ortega</cp:lastModifiedBy>
  <cp:revision>3544</cp:revision>
  <dcterms:created xsi:type="dcterms:W3CDTF">2007-01-24T21:53:34Z</dcterms:created>
  <dcterms:modified xsi:type="dcterms:W3CDTF">2013-03-31T23:54:25Z</dcterms:modified>
</cp:coreProperties>
</file>