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88" r:id="rId2"/>
    <p:sldMasterId id="2147483700" r:id="rId3"/>
  </p:sldMasterIdLst>
  <p:notesMasterIdLst>
    <p:notesMasterId r:id="rId23"/>
  </p:notesMasterIdLst>
  <p:handoutMasterIdLst>
    <p:handoutMasterId r:id="rId24"/>
  </p:handoutMasterIdLst>
  <p:sldIdLst>
    <p:sldId id="794" r:id="rId4"/>
    <p:sldId id="1085" r:id="rId5"/>
    <p:sldId id="1117" r:id="rId6"/>
    <p:sldId id="804" r:id="rId7"/>
    <p:sldId id="416" r:id="rId8"/>
    <p:sldId id="287" r:id="rId9"/>
    <p:sldId id="622" r:id="rId10"/>
    <p:sldId id="1090" r:id="rId11"/>
    <p:sldId id="652" r:id="rId12"/>
    <p:sldId id="1084" r:id="rId13"/>
    <p:sldId id="1118" r:id="rId14"/>
    <p:sldId id="1119" r:id="rId15"/>
    <p:sldId id="655" r:id="rId16"/>
    <p:sldId id="922" r:id="rId17"/>
    <p:sldId id="1120" r:id="rId18"/>
    <p:sldId id="749" r:id="rId19"/>
    <p:sldId id="561" r:id="rId20"/>
    <p:sldId id="924" r:id="rId21"/>
    <p:sldId id="908"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a:srgbClr val="285633"/>
    <a:srgbClr val="993B07"/>
    <a:srgbClr val="303030"/>
    <a:srgbClr val="996633"/>
    <a:srgbClr val="FFFFD1"/>
    <a:srgbClr val="CB7935"/>
    <a:srgbClr val="A6925A"/>
    <a:srgbClr val="CC9900"/>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15" autoAdjust="0"/>
    <p:restoredTop sz="96709" autoAdjust="0"/>
  </p:normalViewPr>
  <p:slideViewPr>
    <p:cSldViewPr>
      <p:cViewPr varScale="1">
        <p:scale>
          <a:sx n="72" d="100"/>
          <a:sy n="72" d="100"/>
        </p:scale>
        <p:origin x="1236" y="54"/>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4/10/2013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16103243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62757782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698052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4</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3127248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6</a:t>
            </a:fld>
            <a:endParaRPr lang="en-US"/>
          </a:p>
        </p:txBody>
      </p:sp>
    </p:spTree>
    <p:extLst>
      <p:ext uri="{BB962C8B-B14F-4D97-AF65-F5344CB8AC3E}">
        <p14:creationId xmlns:p14="http://schemas.microsoft.com/office/powerpoint/2010/main" val="2392845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9</a:t>
            </a:fld>
            <a:endParaRPr lang="en-US"/>
          </a:p>
        </p:txBody>
      </p:sp>
    </p:spTree>
    <p:extLst>
      <p:ext uri="{BB962C8B-B14F-4D97-AF65-F5344CB8AC3E}">
        <p14:creationId xmlns:p14="http://schemas.microsoft.com/office/powerpoint/2010/main" val="1855781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13</a:t>
            </a:fld>
            <a:endParaRPr lang="en-US"/>
          </a:p>
        </p:txBody>
      </p:sp>
    </p:spTree>
    <p:extLst>
      <p:ext uri="{BB962C8B-B14F-4D97-AF65-F5344CB8AC3E}">
        <p14:creationId xmlns:p14="http://schemas.microsoft.com/office/powerpoint/2010/main" val="3062122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18</a:t>
            </a:fld>
            <a:endParaRPr lang="en-US"/>
          </a:p>
        </p:txBody>
      </p:sp>
    </p:spTree>
    <p:extLst>
      <p:ext uri="{BB962C8B-B14F-4D97-AF65-F5344CB8AC3E}">
        <p14:creationId xmlns:p14="http://schemas.microsoft.com/office/powerpoint/2010/main" val="29170637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19</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029521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5.xml"/><Relationship Id="rId6" Type="http://schemas.openxmlformats.org/officeDocument/2006/relationships/image" Target="../media/image3.jpeg"/><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www.dsmedia.org/resources/illustrations/sweet-publishing/"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jpeg"/><Relationship Id="rId16" Type="http://schemas.openxmlformats.org/officeDocument/2006/relationships/image" Target="../media/image20.png"/><Relationship Id="rId1" Type="http://schemas.openxmlformats.org/officeDocument/2006/relationships/slideLayout" Target="../slideLayouts/slideLayout25.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jpeg"/><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jpeg"/><Relationship Id="rId9" Type="http://schemas.openxmlformats.org/officeDocument/2006/relationships/image" Target="../media/image13.png"/><Relationship Id="rId1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http://www.smallshotsgallery.com/Other/Vineyards/i-NTC8Zdv/0/L/YountvilleHarvest_0068_Oil-L.jpg"/>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0" y="0"/>
            <a:ext cx="9144001" cy="6858000"/>
          </a:xfrm>
          <a:prstGeom prst="rect">
            <a:avLst/>
          </a:prstGeom>
          <a:noFill/>
        </p:spPr>
      </p:pic>
      <p:sp>
        <p:nvSpPr>
          <p:cNvPr id="6" name="Text Box 5"/>
          <p:cNvSpPr txBox="1">
            <a:spLocks noChangeArrowheads="1"/>
          </p:cNvSpPr>
          <p:nvPr/>
        </p:nvSpPr>
        <p:spPr bwMode="auto">
          <a:xfrm>
            <a:off x="7315200" y="6273225"/>
            <a:ext cx="1828800" cy="584775"/>
          </a:xfrm>
          <a:prstGeom prst="rect">
            <a:avLst/>
          </a:prstGeom>
          <a:solidFill>
            <a:srgbClr val="285633">
              <a:alpha val="55000"/>
            </a:srgb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762000" y="685800"/>
            <a:ext cx="7696200" cy="2057400"/>
          </a:xfrm>
          <a:prstGeom prst="rect">
            <a:avLst/>
          </a:prstGeom>
          <a:solidFill>
            <a:srgbClr val="285633">
              <a:alpha val="55000"/>
            </a:srgb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2</a:t>
            </a:r>
            <a:r>
              <a:rPr kumimoji="0" lang="es-PR" sz="4400" b="0" i="0" u="none" strike="noStrike" kern="1200" cap="none" spc="0" normalizeH="0" baseline="30000" noProof="0" dirty="0" smtClean="0">
                <a:ln>
                  <a:noFill/>
                </a:ln>
                <a:effectLst/>
                <a:uLnTx/>
                <a:uFillTx/>
                <a:latin typeface="+mj-lt"/>
                <a:ea typeface="+mj-ea"/>
                <a:cs typeface="+mj-cs"/>
              </a:rPr>
              <a:t>do</a:t>
            </a:r>
            <a:r>
              <a:rPr kumimoji="0" lang="es-PR" sz="4400" b="0" i="0" u="none" strike="noStrike" kern="1200" cap="none" spc="0" normalizeH="0" baseline="0" noProof="0" dirty="0" smtClean="0">
                <a:ln>
                  <a:noFill/>
                </a:ln>
                <a:effectLst/>
                <a:uLnTx/>
                <a:uFillTx/>
                <a:latin typeface="+mj-lt"/>
                <a:ea typeface="+mj-ea"/>
                <a:cs typeface="+mj-cs"/>
              </a:rPr>
              <a:t> Trimestre/Tema </a:t>
            </a:r>
            <a:r>
              <a:rPr lang="es-PR" sz="4400" dirty="0" smtClean="0">
                <a:latin typeface="+mj-lt"/>
              </a:rPr>
              <a:t>1:               Adoremos de corazón</a:t>
            </a:r>
            <a:endParaRPr kumimoji="0" lang="es-PR" sz="4400" b="0" i="0" u="none" strike="noStrike" kern="1200" cap="none" spc="0" normalizeH="0" baseline="0" noProof="0" dirty="0" smtClean="0">
              <a:ln>
                <a:noFill/>
              </a:ln>
              <a:effectLst/>
              <a:uLnTx/>
              <a:uFillTx/>
              <a:latin typeface="+mj-lt"/>
              <a:ea typeface="+mj-ea"/>
              <a:cs typeface="+mj-cs"/>
            </a:endParaRPr>
          </a:p>
        </p:txBody>
      </p:sp>
      <p:sp>
        <p:nvSpPr>
          <p:cNvPr id="8" name="Rectangle 3"/>
          <p:cNvSpPr txBox="1">
            <a:spLocks noChangeArrowheads="1"/>
          </p:cNvSpPr>
          <p:nvPr/>
        </p:nvSpPr>
        <p:spPr>
          <a:xfrm>
            <a:off x="685800" y="2895600"/>
            <a:ext cx="7924800" cy="2971800"/>
          </a:xfrm>
          <a:prstGeom prst="rect">
            <a:avLst/>
          </a:prstGeom>
          <a:solidFill>
            <a:srgbClr val="285633">
              <a:alpha val="55000"/>
            </a:srgbClr>
          </a:solidFill>
          <a:ln/>
        </p:spPr>
        <p:txBody>
          <a:bodyPr vert="horz" lIns="91440" tIns="45720" rIns="91440" bIns="45720" rtlCol="0" anchor="ctr">
            <a:normAutofit/>
          </a:bodyPr>
          <a:lstStyle/>
          <a:p>
            <a:pPr marL="401638" indent="-234950" algn="ctr">
              <a:spcAft>
                <a:spcPts val="600"/>
              </a:spcAft>
              <a:buNone/>
            </a:pPr>
            <a:r>
              <a:rPr lang="es-PR" sz="4400" dirty="0" smtClean="0">
                <a:latin typeface="+mn-lt"/>
              </a:rPr>
              <a:t>“Jesús vive en los creyentes”</a:t>
            </a:r>
          </a:p>
          <a:p>
            <a:pPr marL="401638" marR="0" lvl="0" indent="-234950" algn="ctr" defTabSz="914400" rtl="0" eaLnBrk="1" fontAlgn="auto" latinLnBrk="0" hangingPunct="1">
              <a:lnSpc>
                <a:spcPct val="100000"/>
              </a:lnSpc>
              <a:spcBef>
                <a:spcPct val="20000"/>
              </a:spcBef>
              <a:spcAft>
                <a:spcPts val="600"/>
              </a:spcAft>
              <a:buClrTx/>
              <a:buSzTx/>
              <a:buFont typeface="Arial" pitchFamily="34" charset="0"/>
              <a:buNone/>
              <a:tabLst/>
              <a:defRPr/>
            </a:pPr>
            <a:r>
              <a:rPr lang="es-PR" sz="3600" dirty="0" smtClean="0">
                <a:latin typeface="+mn-lt"/>
                <a:cs typeface="+mn-cs"/>
              </a:rPr>
              <a:t>7</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abril </a:t>
            </a:r>
            <a:r>
              <a:rPr kumimoji="0" lang="es-PR" sz="3600" b="0" i="0" u="none" strike="noStrike" kern="1200" cap="none" spc="0" normalizeH="0" baseline="0" noProof="0" dirty="0" smtClean="0">
                <a:ln>
                  <a:noFill/>
                </a:ln>
                <a:effectLst/>
                <a:uLnTx/>
                <a:uFillTx/>
                <a:latin typeface="+mn-lt"/>
                <a:ea typeface="+mn-ea"/>
                <a:cs typeface="+mn-cs"/>
              </a:rPr>
              <a:t>de 2013</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kumimoji="0" lang="es-PR" sz="2800" b="0" i="0" u="none" strike="noStrike" kern="1200" cap="none" spc="0" normalizeH="0" baseline="0" noProof="0" dirty="0" smtClean="0">
                <a:ln>
                  <a:noFill/>
                </a:ln>
                <a:effectLst/>
                <a:uLnTx/>
                <a:uFillTx/>
                <a:latin typeface="+mn-lt"/>
                <a:ea typeface="+mn-ea"/>
                <a:cs typeface="+mn-cs"/>
              </a:rPr>
              <a:t>(</a:t>
            </a:r>
            <a:r>
              <a:rPr lang="es-PR" sz="2800" dirty="0" smtClean="0">
                <a:latin typeface="+mn-lt"/>
                <a:cs typeface="+mn-cs"/>
              </a:rPr>
              <a:t>Juan 15:1-5; Romanos 6:1-7; Gálatas 2:20-21</a:t>
            </a:r>
            <a:r>
              <a:rPr kumimoji="0" lang="es-PR" sz="2800" b="0" i="0" u="none" strike="noStrike" kern="1200" cap="none" spc="0" normalizeH="0" baseline="0" noProof="0" dirty="0" smtClean="0">
                <a:ln>
                  <a:noFill/>
                </a:ln>
                <a:effectLst/>
                <a:uLnTx/>
                <a:uFillTx/>
                <a:latin typeface="+mn-lt"/>
                <a:ea typeface="+mn-ea"/>
                <a:cs typeface="+mn-cs"/>
              </a:rPr>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rgbClr val="285633">
              <a:alpha val="55000"/>
            </a:srgb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5"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a:p>
        </p:txBody>
      </p:sp>
      <p:sp>
        <p:nvSpPr>
          <p:cNvPr id="327682" name="Rectangle 2"/>
          <p:cNvSpPr>
            <a:spLocks noGrp="1" noChangeArrowheads="1"/>
          </p:cNvSpPr>
          <p:nvPr>
            <p:ph type="body" idx="1"/>
          </p:nvPr>
        </p:nvSpPr>
        <p:spPr>
          <a:xfrm>
            <a:off x="152400" y="1981200"/>
            <a:ext cx="8610600" cy="4419600"/>
          </a:xfrm>
        </p:spPr>
        <p:txBody>
          <a:bodyPr/>
          <a:lstStyle/>
          <a:p>
            <a:pPr>
              <a:buNone/>
            </a:pPr>
            <a:r>
              <a:rPr lang="es-ES" dirty="0" smtClean="0"/>
              <a:t>	"¿Qué, pues, diremos? ¿Perseveraremos en el pecado para que la gracia abunde? En ninguna manera. Porque los que hemos muerto al pecado, ¿cómo viviremos aún en él? ¿O no sabéis que todos los que hemos sido bautizados en Cristo Jesús, hemos sido bautizados en su muerte? Porque somos sepultados juntamente con él para muerte por el bautismo, a fin de que como Cristo..."</a:t>
            </a:r>
          </a:p>
        </p:txBody>
      </p:sp>
      <p:sp>
        <p:nvSpPr>
          <p:cNvPr id="7" name="Rectangle 3"/>
          <p:cNvSpPr>
            <a:spLocks noGrp="1" noChangeArrowheads="1"/>
          </p:cNvSpPr>
          <p:nvPr>
            <p:ph type="title"/>
          </p:nvPr>
        </p:nvSpPr>
        <p:spPr>
          <a:xfrm>
            <a:off x="1219200" y="762000"/>
            <a:ext cx="7772400" cy="914400"/>
          </a:xfrm>
        </p:spPr>
        <p:txBody>
          <a:bodyPr/>
          <a:lstStyle/>
          <a:p>
            <a:pPr marL="742950" indent="-742950">
              <a:spcAft>
                <a:spcPts val="600"/>
              </a:spcAft>
              <a:buFont typeface="+mj-lt"/>
              <a:buAutoNum type="arabicPeriod" startAt="2"/>
            </a:pPr>
            <a:r>
              <a:rPr lang="es-PR" sz="4000" dirty="0" smtClean="0"/>
              <a:t>Somos resucitados con Cristo      (Romanos 6:1-7)</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a:p>
        </p:txBody>
      </p:sp>
      <p:sp>
        <p:nvSpPr>
          <p:cNvPr id="327682" name="Rectangle 2"/>
          <p:cNvSpPr>
            <a:spLocks noGrp="1" noChangeArrowheads="1"/>
          </p:cNvSpPr>
          <p:nvPr>
            <p:ph type="body" idx="1"/>
          </p:nvPr>
        </p:nvSpPr>
        <p:spPr>
          <a:xfrm>
            <a:off x="152400" y="1981200"/>
            <a:ext cx="8610600" cy="4419600"/>
          </a:xfrm>
        </p:spPr>
        <p:txBody>
          <a:bodyPr/>
          <a:lstStyle/>
          <a:p>
            <a:pPr>
              <a:buNone/>
            </a:pPr>
            <a:r>
              <a:rPr lang="es-ES" dirty="0" smtClean="0"/>
              <a:t>	"...resucitó de los muertos por la gloria del Padre, así también nosotros andemos en vida nueva. Porque si fuimos plantados juntamente con él en la semejanza de su muerte, así también lo seremos en la de su resurrección; sabiendo esto, que nuestro viejo hombre fue crucificado juntamente con él, para que el cuerpo del pecado sea destruido, a fin de que no sirvamos más al pecado..."</a:t>
            </a:r>
          </a:p>
        </p:txBody>
      </p:sp>
      <p:sp>
        <p:nvSpPr>
          <p:cNvPr id="7" name="Rectangle 3"/>
          <p:cNvSpPr>
            <a:spLocks noGrp="1" noChangeArrowheads="1"/>
          </p:cNvSpPr>
          <p:nvPr>
            <p:ph type="title"/>
          </p:nvPr>
        </p:nvSpPr>
        <p:spPr>
          <a:xfrm>
            <a:off x="1219200" y="762000"/>
            <a:ext cx="7772400" cy="914400"/>
          </a:xfrm>
        </p:spPr>
        <p:txBody>
          <a:bodyPr/>
          <a:lstStyle/>
          <a:p>
            <a:pPr marL="742950" indent="-742950">
              <a:spcAft>
                <a:spcPts val="600"/>
              </a:spcAft>
              <a:buFont typeface="+mj-lt"/>
              <a:buAutoNum type="arabicPeriod" startAt="2"/>
            </a:pPr>
            <a:r>
              <a:rPr lang="es-PR" sz="4000" dirty="0" smtClean="0"/>
              <a:t>Somos resucitados con Cristo      (Romanos 6:1-7)</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a:p>
        </p:txBody>
      </p:sp>
      <p:sp>
        <p:nvSpPr>
          <p:cNvPr id="327682" name="Rectangle 2"/>
          <p:cNvSpPr>
            <a:spLocks noGrp="1" noChangeArrowheads="1"/>
          </p:cNvSpPr>
          <p:nvPr>
            <p:ph type="body" idx="1"/>
          </p:nvPr>
        </p:nvSpPr>
        <p:spPr>
          <a:xfrm>
            <a:off x="152400" y="1981200"/>
            <a:ext cx="8610600" cy="4419600"/>
          </a:xfrm>
        </p:spPr>
        <p:txBody>
          <a:bodyPr/>
          <a:lstStyle/>
          <a:p>
            <a:pPr>
              <a:buNone/>
            </a:pPr>
            <a:r>
              <a:rPr lang="es-ES" dirty="0" smtClean="0"/>
              <a:t>	"...Porque el que ha muerto, ha sido justificado del pecado."</a:t>
            </a:r>
          </a:p>
        </p:txBody>
      </p:sp>
      <p:sp>
        <p:nvSpPr>
          <p:cNvPr id="7" name="Rectangle 3"/>
          <p:cNvSpPr>
            <a:spLocks noGrp="1" noChangeArrowheads="1"/>
          </p:cNvSpPr>
          <p:nvPr>
            <p:ph type="title"/>
          </p:nvPr>
        </p:nvSpPr>
        <p:spPr>
          <a:xfrm>
            <a:off x="1219200" y="762000"/>
            <a:ext cx="7772400" cy="914400"/>
          </a:xfrm>
        </p:spPr>
        <p:txBody>
          <a:bodyPr/>
          <a:lstStyle/>
          <a:p>
            <a:pPr marL="742950" indent="-742950">
              <a:spcAft>
                <a:spcPts val="600"/>
              </a:spcAft>
              <a:buFont typeface="+mj-lt"/>
              <a:buAutoNum type="arabicPeriod" startAt="2"/>
            </a:pPr>
            <a:r>
              <a:rPr lang="es-PR" sz="4000" dirty="0" smtClean="0"/>
              <a:t>Somos resucitados con Cristo      (Romanos 6:1-7)</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a:p>
        </p:txBody>
      </p:sp>
      <p:sp>
        <p:nvSpPr>
          <p:cNvPr id="9" name="Title 5"/>
          <p:cNvSpPr>
            <a:spLocks noGrp="1"/>
          </p:cNvSpPr>
          <p:nvPr>
            <p:ph type="title"/>
          </p:nvPr>
        </p:nvSpPr>
        <p:spPr>
          <a:xfrm>
            <a:off x="1219200" y="214313"/>
            <a:ext cx="7772400" cy="1462087"/>
          </a:xfrm>
        </p:spPr>
        <p:txBody>
          <a:bodyPr/>
          <a:lstStyle/>
          <a:p>
            <a:pPr marL="738188" indent="-738188">
              <a:buFont typeface="+mj-lt"/>
              <a:buAutoNum type="arabicPeriod" startAt="3"/>
            </a:pPr>
            <a:r>
              <a:rPr lang="es-PR" sz="4000" dirty="0" smtClean="0"/>
              <a:t>Somos productivos con Cristo (Juan 15:1-5)</a:t>
            </a:r>
            <a:endParaRPr lang="es-PR" sz="4000" b="1" dirty="0"/>
          </a:p>
        </p:txBody>
      </p:sp>
      <p:pic>
        <p:nvPicPr>
          <p:cNvPr id="13314" name="Picture 2" descr="http://cdn.dailypainters.com/paintings/the_harvest___vineyard_art_vineyards_paintings_by__landscapes__landscapes__683a0fa751fc34685f0ee6473beff043.jpg"/>
          <p:cNvPicPr>
            <a:picLocks noChangeAspect="1" noChangeArrowheads="1"/>
          </p:cNvPicPr>
          <p:nvPr/>
        </p:nvPicPr>
        <p:blipFill>
          <a:blip r:embed="rId3" cstate="screen"/>
          <a:srcRect/>
          <a:stretch>
            <a:fillRect/>
          </a:stretch>
        </p:blipFill>
        <p:spPr bwMode="auto">
          <a:xfrm>
            <a:off x="1828800" y="2133600"/>
            <a:ext cx="5715000" cy="4307362"/>
          </a:xfrm>
          <a:prstGeom prst="rect">
            <a:avLst/>
          </a:prstGeom>
          <a:noFill/>
        </p:spPr>
      </p:pic>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a:p>
        </p:txBody>
      </p:sp>
      <p:sp>
        <p:nvSpPr>
          <p:cNvPr id="327682" name="Rectangle 2"/>
          <p:cNvSpPr>
            <a:spLocks noGrp="1" noChangeArrowheads="1"/>
          </p:cNvSpPr>
          <p:nvPr>
            <p:ph type="body" idx="1"/>
          </p:nvPr>
        </p:nvSpPr>
        <p:spPr>
          <a:xfrm>
            <a:off x="304800" y="1981200"/>
            <a:ext cx="8534400" cy="3925886"/>
          </a:xfrm>
        </p:spPr>
        <p:txBody>
          <a:bodyPr/>
          <a:lstStyle/>
          <a:p>
            <a:pPr>
              <a:buNone/>
            </a:pPr>
            <a:r>
              <a:rPr lang="es-ES" sz="3000" dirty="0" smtClean="0"/>
              <a:t>	</a:t>
            </a:r>
            <a:r>
              <a:rPr lang="es-ES" dirty="0" smtClean="0"/>
              <a:t>"Yo soy la vid verdadera, y mi Padre es el labrador. Todo pámpano que en mí no lleva fruto, lo quitará; y todo aquel que lleva fruto, lo limpiará, para que lleve más fruto. Ya vosotros estáis limpios por la palabra que os he hablado. Permaneced en mí, y yo en vosotros. Como el pámpano no puede llevar fruto por sí mismo, si no permanece en la vid, así tampoco vosotros, si no permanecéis en mí..."</a:t>
            </a:r>
            <a:endParaRPr lang="es-ES" sz="3000" dirty="0" smtClean="0"/>
          </a:p>
        </p:txBody>
      </p:sp>
      <p:sp>
        <p:nvSpPr>
          <p:cNvPr id="6" name="Title 5"/>
          <p:cNvSpPr>
            <a:spLocks noGrp="1"/>
          </p:cNvSpPr>
          <p:nvPr>
            <p:ph type="title"/>
          </p:nvPr>
        </p:nvSpPr>
        <p:spPr>
          <a:xfrm>
            <a:off x="1219200" y="214313"/>
            <a:ext cx="7772400" cy="1462087"/>
          </a:xfrm>
        </p:spPr>
        <p:txBody>
          <a:bodyPr/>
          <a:lstStyle/>
          <a:p>
            <a:pPr marL="738188" indent="-738188">
              <a:buFont typeface="+mj-lt"/>
              <a:buAutoNum type="arabicPeriod" startAt="3"/>
            </a:pPr>
            <a:r>
              <a:rPr lang="es-PR" sz="4000" dirty="0" smtClean="0"/>
              <a:t>Somos productivos con Cristo (Juan 15:1-5)</a:t>
            </a:r>
            <a:endParaRPr lang="es-PR" sz="4000" b="1" dirty="0"/>
          </a:p>
        </p:txBody>
      </p:sp>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a:p>
        </p:txBody>
      </p:sp>
      <p:sp>
        <p:nvSpPr>
          <p:cNvPr id="327682" name="Rectangle 2"/>
          <p:cNvSpPr>
            <a:spLocks noGrp="1" noChangeArrowheads="1"/>
          </p:cNvSpPr>
          <p:nvPr>
            <p:ph type="body" idx="1"/>
          </p:nvPr>
        </p:nvSpPr>
        <p:spPr>
          <a:xfrm>
            <a:off x="304800" y="1981200"/>
            <a:ext cx="8534400" cy="3925886"/>
          </a:xfrm>
        </p:spPr>
        <p:txBody>
          <a:bodyPr/>
          <a:lstStyle/>
          <a:p>
            <a:pPr>
              <a:buNone/>
            </a:pPr>
            <a:r>
              <a:rPr lang="es-ES" sz="3000" dirty="0" smtClean="0"/>
              <a:t>	</a:t>
            </a:r>
            <a:r>
              <a:rPr lang="es-ES" dirty="0" smtClean="0"/>
              <a:t>"...Yo soy la vid, vosotros los pámpanos; el que permanece en mí, y yo en él, éste lleva mucho fruto; porque separados de mí nada podéis hacer."</a:t>
            </a:r>
            <a:endParaRPr lang="es-ES" sz="3000" dirty="0" smtClean="0"/>
          </a:p>
        </p:txBody>
      </p:sp>
      <p:sp>
        <p:nvSpPr>
          <p:cNvPr id="6" name="Title 5"/>
          <p:cNvSpPr>
            <a:spLocks noGrp="1"/>
          </p:cNvSpPr>
          <p:nvPr>
            <p:ph type="title"/>
          </p:nvPr>
        </p:nvSpPr>
        <p:spPr>
          <a:xfrm>
            <a:off x="1219200" y="214313"/>
            <a:ext cx="7772400" cy="1462087"/>
          </a:xfrm>
        </p:spPr>
        <p:txBody>
          <a:bodyPr/>
          <a:lstStyle/>
          <a:p>
            <a:pPr marL="738188" indent="-738188">
              <a:buFont typeface="+mj-lt"/>
              <a:buAutoNum type="arabicPeriod" startAt="3"/>
            </a:pPr>
            <a:r>
              <a:rPr lang="es-PR" sz="4000" dirty="0" smtClean="0"/>
              <a:t>Somos productivos con Cristo (Juan 15:1-5)</a:t>
            </a:r>
            <a:endParaRPr lang="es-PR" sz="4000" b="1" dirty="0"/>
          </a:p>
        </p:txBody>
      </p:sp>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523BFE90-5635-4207-AE16-0DA8D39B530F}" type="slidenum">
              <a:rPr lang="en-US"/>
              <a:pPr/>
              <a:t>16</a:t>
            </a:fld>
            <a:endParaRPr lang="en-US" dirty="0"/>
          </a:p>
        </p:txBody>
      </p:sp>
      <p:sp>
        <p:nvSpPr>
          <p:cNvPr id="107522" name="Rectangle 2"/>
          <p:cNvSpPr>
            <a:spLocks noGrp="1" noChangeArrowheads="1"/>
          </p:cNvSpPr>
          <p:nvPr>
            <p:ph type="title"/>
          </p:nvPr>
        </p:nvSpPr>
        <p:spPr/>
        <p:txBody>
          <a:bodyPr/>
          <a:lstStyle/>
          <a:p>
            <a:r>
              <a:rPr lang="es-PR" dirty="0"/>
              <a:t>Aplicación a la Vida</a:t>
            </a:r>
          </a:p>
        </p:txBody>
      </p:sp>
      <p:sp>
        <p:nvSpPr>
          <p:cNvPr id="107523" name="Rectangle 3"/>
          <p:cNvSpPr>
            <a:spLocks noGrp="1" noChangeArrowheads="1"/>
          </p:cNvSpPr>
          <p:nvPr>
            <p:ph type="body" idx="1"/>
          </p:nvPr>
        </p:nvSpPr>
        <p:spPr>
          <a:xfrm>
            <a:off x="228600" y="2133600"/>
            <a:ext cx="8305800" cy="3657600"/>
          </a:xfrm>
        </p:spPr>
        <p:txBody>
          <a:bodyPr/>
          <a:lstStyle/>
          <a:p>
            <a:pPr>
              <a:spcAft>
                <a:spcPts val="600"/>
              </a:spcAft>
            </a:pPr>
            <a:r>
              <a:rPr lang="es-PR" sz="2600" dirty="0" smtClean="0"/>
              <a:t>La salvación es más que el perdón de los pecados pasados y la eternidad en el cielo.</a:t>
            </a:r>
          </a:p>
          <a:p>
            <a:pPr>
              <a:spcAft>
                <a:spcPts val="600"/>
              </a:spcAft>
            </a:pPr>
            <a:r>
              <a:rPr lang="es-PR" sz="2600" dirty="0" smtClean="0"/>
              <a:t>Cuando una persona confía en Cristo, muere a su vieja forma de vivir y resucita a una nueva forma de vivir.</a:t>
            </a:r>
          </a:p>
          <a:p>
            <a:pPr>
              <a:spcAft>
                <a:spcPts val="600"/>
              </a:spcAft>
            </a:pPr>
            <a:r>
              <a:rPr lang="es-PR" sz="2600" dirty="0" smtClean="0"/>
              <a:t>Un creyente que permanece en Cristo puede experimentar y producir el fruto del Espíritu.</a:t>
            </a:r>
          </a:p>
        </p:txBody>
      </p:sp>
      <p:pic>
        <p:nvPicPr>
          <p:cNvPr id="107524" name="Picture 4" descr="doveg"/>
          <p:cNvPicPr>
            <a:picLocks noChangeAspect="1" noChangeArrowheads="1"/>
          </p:cNvPicPr>
          <p:nvPr/>
        </p:nvPicPr>
        <p:blipFill>
          <a:blip r:embed="rId2" cstate="screen"/>
          <a:srcRect/>
          <a:stretch>
            <a:fillRect/>
          </a:stretch>
        </p:blipFill>
        <p:spPr bwMode="auto">
          <a:xfrm>
            <a:off x="7620000" y="533400"/>
            <a:ext cx="1143000" cy="1295400"/>
          </a:xfrm>
          <a:prstGeom prst="rect">
            <a:avLst/>
          </a:prstGeom>
          <a:noFill/>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7523">
                                            <p:txEl>
                                              <p:pRg st="0" end="0"/>
                                            </p:txEl>
                                          </p:spTgt>
                                        </p:tgtEl>
                                        <p:attrNameLst>
                                          <p:attrName>style.visibility</p:attrName>
                                        </p:attrNameLst>
                                      </p:cBhvr>
                                      <p:to>
                                        <p:strVal val="visible"/>
                                      </p:to>
                                    </p:set>
                                    <p:animEffect transition="in" filter="dissolve">
                                      <p:cBhvr>
                                        <p:cTn id="7" dur="2000"/>
                                        <p:tgtEl>
                                          <p:spTgt spid="1075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7523">
                                            <p:txEl>
                                              <p:pRg st="1" end="1"/>
                                            </p:txEl>
                                          </p:spTgt>
                                        </p:tgtEl>
                                        <p:attrNameLst>
                                          <p:attrName>style.visibility</p:attrName>
                                        </p:attrNameLst>
                                      </p:cBhvr>
                                      <p:to>
                                        <p:strVal val="visible"/>
                                      </p:to>
                                    </p:set>
                                    <p:animEffect transition="in" filter="dissolve">
                                      <p:cBhvr>
                                        <p:cTn id="12" dur="2000"/>
                                        <p:tgtEl>
                                          <p:spTgt spid="1075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07523">
                                            <p:txEl>
                                              <p:pRg st="2" end="2"/>
                                            </p:txEl>
                                          </p:spTgt>
                                        </p:tgtEl>
                                        <p:attrNameLst>
                                          <p:attrName>style.visibility</p:attrName>
                                        </p:attrNameLst>
                                      </p:cBhvr>
                                      <p:to>
                                        <p:strVal val="visible"/>
                                      </p:to>
                                    </p:set>
                                    <p:animEffect transition="in" filter="dissolve">
                                      <p:cBhvr>
                                        <p:cTn id="17" dur="2000"/>
                                        <p:tgtEl>
                                          <p:spTgt spid="1075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17</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170113"/>
            <a:ext cx="8305800" cy="4230687"/>
          </a:xfrm>
        </p:spPr>
        <p:txBody>
          <a:bodyPr/>
          <a:lstStyle/>
          <a:p>
            <a:pPr marL="342900" lvl="1" indent="-342900">
              <a:lnSpc>
                <a:spcPct val="90000"/>
              </a:lnSpc>
              <a:spcAft>
                <a:spcPts val="1200"/>
              </a:spcAft>
              <a:buClr>
                <a:schemeClr val="folHlink"/>
              </a:buClr>
              <a:buSzPct val="60000"/>
              <a:buNone/>
            </a:pPr>
            <a:r>
              <a:rPr lang="es-ES" sz="1600" dirty="0" smtClean="0"/>
              <a:t>Carro, Daniel, </a:t>
            </a:r>
            <a:r>
              <a:rPr lang="es-ES" sz="1600" dirty="0" err="1" smtClean="0"/>
              <a:t>Jose</a:t>
            </a:r>
            <a:r>
              <a:rPr lang="es-ES" sz="1600" dirty="0" smtClean="0"/>
              <a:t>́ </a:t>
            </a:r>
            <a:r>
              <a:rPr lang="es-ES" sz="1600" dirty="0" err="1" smtClean="0"/>
              <a:t>Tomás</a:t>
            </a:r>
            <a:r>
              <a:rPr lang="es-ES" sz="1600" dirty="0" smtClean="0"/>
              <a:t> Poe, </a:t>
            </a:r>
            <a:r>
              <a:rPr lang="es-ES" sz="1600" dirty="0" err="1" smtClean="0"/>
              <a:t>Rubén</a:t>
            </a:r>
            <a:r>
              <a:rPr lang="es-ES" sz="1600" dirty="0" smtClean="0"/>
              <a:t> O. </a:t>
            </a:r>
            <a:r>
              <a:rPr lang="es-ES" sz="1600" dirty="0" err="1" smtClean="0"/>
              <a:t>Zorzoli</a:t>
            </a:r>
            <a:r>
              <a:rPr lang="es-ES" sz="1600" dirty="0" smtClean="0"/>
              <a:t> and Tex. </a:t>
            </a:r>
            <a:r>
              <a:rPr lang="es-ES" sz="1600" i="1" dirty="0" smtClean="0"/>
              <a:t>Comentario </a:t>
            </a:r>
            <a:r>
              <a:rPr lang="es-ES" sz="1600" i="1" dirty="0" err="1" smtClean="0"/>
              <a:t>Bı́blico</a:t>
            </a:r>
            <a:r>
              <a:rPr lang="es-ES" sz="1600" i="1" dirty="0" smtClean="0"/>
              <a:t> Mundo Hispano Mateo</a:t>
            </a:r>
            <a:r>
              <a:rPr lang="es-ES" sz="1600" dirty="0" smtClean="0"/>
              <a:t>, 1. ed. El Paso, TX: Editorial Mundo Hispano, c1993, 1997.</a:t>
            </a:r>
          </a:p>
          <a:p>
            <a:pPr marL="342900" lvl="1" indent="-342900">
              <a:lnSpc>
                <a:spcPct val="90000"/>
              </a:lnSpc>
              <a:spcAft>
                <a:spcPts val="1200"/>
              </a:spcAft>
              <a:buClr>
                <a:schemeClr val="folHlink"/>
              </a:buClr>
              <a:buSzPct val="60000"/>
              <a:buNone/>
            </a:pPr>
            <a:r>
              <a:rPr lang="es-PR" sz="1600" dirty="0" smtClean="0"/>
              <a:t>Douglas, J.D. </a:t>
            </a:r>
            <a:r>
              <a:rPr lang="es-PR" sz="1600" i="1" dirty="0" smtClean="0"/>
              <a:t>Nuevo Diccionario Bíblico : Primera Edición.</a:t>
            </a:r>
            <a:r>
              <a:rPr lang="es-PR" sz="1600" dirty="0" smtClean="0"/>
              <a:t> Miami: Sociedades </a:t>
            </a:r>
            <a:r>
              <a:rPr lang="es-PR" sz="1600" dirty="0" err="1" smtClean="0"/>
              <a:t>Bı́blicas</a:t>
            </a:r>
            <a:r>
              <a:rPr lang="es-PR" sz="1600" dirty="0" smtClean="0"/>
              <a:t> Unidas, 2000.</a:t>
            </a:r>
          </a:p>
          <a:p>
            <a:pPr marL="342900" lvl="1" indent="-342900">
              <a:lnSpc>
                <a:spcPct val="90000"/>
              </a:lnSpc>
              <a:spcAft>
                <a:spcPts val="1200"/>
              </a:spcAft>
              <a:buClr>
                <a:schemeClr val="folHlink"/>
              </a:buClr>
              <a:buSzPct val="60000"/>
              <a:buNone/>
            </a:pPr>
            <a:r>
              <a:rPr lang="es-PR" sz="1600" dirty="0" smtClean="0"/>
              <a:t>Fernández, Óscar J. et al. Eds. </a:t>
            </a:r>
            <a:r>
              <a:rPr lang="es-PR" sz="1600" i="1" dirty="0" smtClean="0"/>
              <a:t>Estudios Bíblicos </a:t>
            </a:r>
            <a:r>
              <a:rPr lang="es-PR" sz="1600" i="1" dirty="0" err="1" smtClean="0"/>
              <a:t>Lifeway</a:t>
            </a:r>
            <a:r>
              <a:rPr lang="es-PR" sz="1600" i="1" dirty="0" smtClean="0"/>
              <a:t> para Adultos. </a:t>
            </a:r>
            <a:r>
              <a:rPr lang="es-PR" sz="1600" dirty="0" smtClean="0"/>
              <a:t>Vol. 12, Núm. 3.</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2013. `58-67.</a:t>
            </a:r>
          </a:p>
          <a:p>
            <a:pPr marL="342900" lvl="1" indent="-342900">
              <a:lnSpc>
                <a:spcPct val="90000"/>
              </a:lnSpc>
              <a:spcAft>
                <a:spcPts val="1200"/>
              </a:spcAft>
              <a:buClr>
                <a:schemeClr val="folHlink"/>
              </a:buClr>
              <a:buSzPct val="60000"/>
              <a:buNone/>
            </a:pPr>
            <a:r>
              <a:rPr lang="es-PR" sz="1600" dirty="0" err="1" smtClean="0"/>
              <a:t>Lockward</a:t>
            </a:r>
            <a:r>
              <a:rPr lang="es-PR" sz="1600" dirty="0" smtClean="0"/>
              <a:t>, Alfonso. </a:t>
            </a:r>
            <a:r>
              <a:rPr lang="es-PR" sz="1600" i="1" dirty="0" smtClean="0"/>
              <a:t>Nuevo Diccionario De La Biblia.</a:t>
            </a:r>
            <a:r>
              <a:rPr lang="es-PR" sz="1600" dirty="0" smtClean="0"/>
              <a:t> Miami: Editorial </a:t>
            </a:r>
            <a:r>
              <a:rPr lang="es-PR" sz="1600" dirty="0" err="1" smtClean="0"/>
              <a:t>Unilit</a:t>
            </a:r>
            <a:r>
              <a:rPr lang="es-PR" sz="1600" dirty="0" smtClean="0"/>
              <a:t>, 2003.</a:t>
            </a:r>
          </a:p>
          <a:p>
            <a:pPr>
              <a:buNone/>
            </a:pPr>
            <a:r>
              <a:rPr lang="es-ES" sz="1600" dirty="0" err="1" smtClean="0"/>
              <a:t>Porter</a:t>
            </a:r>
            <a:r>
              <a:rPr lang="es-ES" sz="1600" dirty="0" smtClean="0"/>
              <a:t>, Rafael. </a:t>
            </a:r>
            <a:r>
              <a:rPr lang="es-ES" sz="1600" i="1" dirty="0" smtClean="0"/>
              <a:t>Estudios </a:t>
            </a:r>
            <a:r>
              <a:rPr lang="es-ES" sz="1600" i="1" dirty="0" err="1" smtClean="0"/>
              <a:t>Bı́blicos</a:t>
            </a:r>
            <a:r>
              <a:rPr lang="es-ES" sz="1600" i="1" dirty="0" smtClean="0"/>
              <a:t> ELA: ¿Listos Para El Rey? (Mateo)</a:t>
            </a:r>
            <a:r>
              <a:rPr lang="es-ES" sz="1600" dirty="0" smtClean="0"/>
              <a:t>.  Puebla, </a:t>
            </a:r>
            <a:r>
              <a:rPr lang="es-ES" sz="1600" dirty="0" err="1" smtClean="0"/>
              <a:t>México</a:t>
            </a:r>
            <a:r>
              <a:rPr lang="es-ES" sz="1600" dirty="0" smtClean="0"/>
              <a:t>: Ediciones Las </a:t>
            </a:r>
            <a:r>
              <a:rPr lang="es-ES" sz="1600" dirty="0" err="1" smtClean="0"/>
              <a:t>Américas</a:t>
            </a:r>
            <a:r>
              <a:rPr lang="es-ES" sz="1600" dirty="0" smtClean="0"/>
              <a:t>, A. C., 1986.</a:t>
            </a:r>
          </a:p>
          <a:p>
            <a:pPr>
              <a:lnSpc>
                <a:spcPct val="90000"/>
              </a:lnSpc>
              <a:spcAft>
                <a:spcPts val="600"/>
              </a:spcAft>
              <a:buNone/>
            </a:pPr>
            <a:r>
              <a:rPr lang="es-PR" sz="1600" dirty="0" smtClean="0"/>
              <a:t>Reina Valera Revisada (1960). Miami: Sociedades Bíblicas Unidas, 1998.</a:t>
            </a:r>
          </a:p>
          <a:p>
            <a:pPr>
              <a:lnSpc>
                <a:spcPct val="90000"/>
              </a:lnSpc>
              <a:spcAft>
                <a:spcPts val="600"/>
              </a:spcAft>
              <a:buNone/>
            </a:pPr>
            <a:r>
              <a:rPr lang="es-PR" sz="1600" dirty="0" smtClean="0"/>
              <a:t>Vine, W.E. </a:t>
            </a:r>
            <a:r>
              <a:rPr lang="es-PR" sz="1600" i="1" dirty="0" smtClean="0"/>
              <a:t>Vine Diccionario Expositivo De Palabras Del Antiguo Y Del Nuevo Testamento Exhaustivo</a:t>
            </a:r>
            <a:r>
              <a:rPr lang="es-PR" sz="1600" dirty="0" smtClean="0"/>
              <a:t>, </a:t>
            </a:r>
            <a:r>
              <a:rPr lang="es-PR" sz="1600" dirty="0" err="1" smtClean="0"/>
              <a:t>electronic</a:t>
            </a:r>
            <a:r>
              <a:rPr lang="es-PR" sz="1600" dirty="0" smtClean="0"/>
              <a:t> ed. Nashville: Editorial Caribe, 2000, c1999.</a:t>
            </a:r>
          </a:p>
          <a:p>
            <a:pPr>
              <a:lnSpc>
                <a:spcPct val="90000"/>
              </a:lnSpc>
              <a:spcAft>
                <a:spcPts val="600"/>
              </a:spcAft>
              <a:buNone/>
            </a:pPr>
            <a:r>
              <a:rPr lang="es-ES" sz="1600" dirty="0" smtClean="0">
                <a:latin typeface="Candara" pitchFamily="34" charset="0"/>
                <a:hlinkClick r:id="rId2"/>
              </a:rPr>
              <a:t>http://www.dsmedia.org/resources/illustrations/sweet-publishing/</a:t>
            </a:r>
            <a:r>
              <a:rPr lang="es-ES" sz="1600" dirty="0" smtClean="0">
                <a:latin typeface="Candara" pitchFamily="34" charset="0"/>
              </a:rPr>
              <a:t>  (imágenes bíblicas).</a:t>
            </a:r>
            <a:endParaRPr lang="en-US" sz="1600" dirty="0" smtClean="0"/>
          </a:p>
          <a:p>
            <a:pPr>
              <a:lnSpc>
                <a:spcPct val="90000"/>
              </a:lnSpc>
              <a:spcAft>
                <a:spcPts val="600"/>
              </a:spcAft>
              <a:buNone/>
            </a:pPr>
            <a:endParaRPr lang="es-PR" sz="1600" dirty="0" smtClean="0"/>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3"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172" name="Picture 4" descr="http://www.brooklynmuseum.org/opencollection/images/objects/size3/00.159.147_PS2.jpg"/>
          <p:cNvPicPr>
            <a:picLocks noChangeAspect="1" noChangeArrowheads="1"/>
          </p:cNvPicPr>
          <p:nvPr/>
        </p:nvPicPr>
        <p:blipFill>
          <a:blip r:embed="rId3" cstate="screen"/>
          <a:srcRect/>
          <a:stretch>
            <a:fillRect/>
          </a:stretch>
        </p:blipFill>
        <p:spPr bwMode="auto">
          <a:xfrm>
            <a:off x="0" y="-1"/>
            <a:ext cx="9144000" cy="6858001"/>
          </a:xfrm>
          <a:prstGeom prst="rect">
            <a:avLst/>
          </a:prstGeom>
          <a:noFill/>
        </p:spPr>
      </p:pic>
      <p:sp>
        <p:nvSpPr>
          <p:cNvPr id="16386" name="Rectangle 2"/>
          <p:cNvSpPr>
            <a:spLocks noGrp="1" noChangeArrowheads="1"/>
          </p:cNvSpPr>
          <p:nvPr>
            <p:ph type="title"/>
          </p:nvPr>
        </p:nvSpPr>
        <p:spPr>
          <a:xfrm>
            <a:off x="762000" y="304800"/>
            <a:ext cx="7696200" cy="838200"/>
          </a:xfrm>
          <a:solidFill>
            <a:schemeClr val="bg1">
              <a:lumMod val="95000"/>
              <a:lumOff val="5000"/>
              <a:alpha val="70000"/>
            </a:schemeClr>
          </a:solidFill>
          <a:ln/>
        </p:spPr>
        <p:txBody>
          <a:bodyPr anchor="ctr">
            <a:noAutofit/>
          </a:bodyPr>
          <a:lstStyle/>
          <a:p>
            <a:r>
              <a:rPr lang="es-PR" dirty="0" smtClean="0"/>
              <a:t>Próximo Estudio Dominical</a:t>
            </a:r>
            <a:endParaRPr lang="es-PR" dirty="0"/>
          </a:p>
        </p:txBody>
      </p:sp>
      <p:sp>
        <p:nvSpPr>
          <p:cNvPr id="16387" name="Rectangle 3"/>
          <p:cNvSpPr>
            <a:spLocks noGrp="1" noChangeArrowheads="1"/>
          </p:cNvSpPr>
          <p:nvPr>
            <p:ph idx="1"/>
          </p:nvPr>
        </p:nvSpPr>
        <p:spPr>
          <a:xfrm>
            <a:off x="762000" y="1143000"/>
            <a:ext cx="7696200" cy="5410200"/>
          </a:xfrm>
          <a:solidFill>
            <a:schemeClr val="bg1">
              <a:lumMod val="95000"/>
              <a:lumOff val="5000"/>
              <a:alpha val="70000"/>
            </a:schemeClr>
          </a:solidFill>
          <a:ln/>
        </p:spPr>
        <p:txBody>
          <a:bodyPr anchor="ctr">
            <a:noAutofit/>
          </a:bodyPr>
          <a:lstStyle/>
          <a:p>
            <a:pPr marL="401638" indent="-234950" algn="ctr">
              <a:spcAft>
                <a:spcPts val="1200"/>
              </a:spcAft>
              <a:buNone/>
            </a:pPr>
            <a:r>
              <a:rPr lang="es-PR" sz="4400" dirty="0" smtClean="0"/>
              <a:t>2</a:t>
            </a:r>
            <a:r>
              <a:rPr lang="es-PR" sz="4400" baseline="30000" dirty="0" smtClean="0"/>
              <a:t>do</a:t>
            </a:r>
            <a:r>
              <a:rPr lang="es-PR" sz="4400" dirty="0" smtClean="0"/>
              <a:t> Trimestre/Tema 1: Adoremos de corazón</a:t>
            </a:r>
          </a:p>
          <a:p>
            <a:pPr marL="401638" indent="-234950" algn="ctr">
              <a:spcAft>
                <a:spcPts val="600"/>
              </a:spcAft>
              <a:buNone/>
            </a:pPr>
            <a:r>
              <a:rPr lang="es-PR" sz="4000" dirty="0" smtClean="0"/>
              <a:t>“Jesús obra por medio de Su iglesia”</a:t>
            </a:r>
          </a:p>
          <a:p>
            <a:pPr marL="401638" indent="-234950" algn="ctr">
              <a:spcAft>
                <a:spcPts val="600"/>
              </a:spcAft>
              <a:buNone/>
            </a:pPr>
            <a:r>
              <a:rPr lang="es-PR" dirty="0" smtClean="0"/>
              <a:t>14 de abril de 2013</a:t>
            </a:r>
            <a:endParaRPr lang="es-PR" sz="2800" dirty="0" smtClean="0"/>
          </a:p>
          <a:p>
            <a:pPr marL="401638" indent="-234950" algn="ctr">
              <a:buNone/>
            </a:pPr>
            <a:r>
              <a:rPr lang="es-PR" dirty="0" smtClean="0"/>
              <a:t>Leer </a:t>
            </a:r>
            <a:r>
              <a:rPr lang="es-PR" dirty="0"/>
              <a:t>y meditar en</a:t>
            </a:r>
            <a:r>
              <a:rPr lang="es-PR" dirty="0" smtClean="0"/>
              <a:t>:</a:t>
            </a:r>
          </a:p>
          <a:p>
            <a:pPr marL="401638" indent="-234950" algn="ctr">
              <a:buNone/>
            </a:pPr>
            <a:r>
              <a:rPr lang="es-PR" dirty="0" smtClean="0"/>
              <a:t>(Mateo 16:13-19; 28:18-20)</a:t>
            </a:r>
            <a:endParaRPr lang="es-PR" dirty="0"/>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20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20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20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20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20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20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20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19</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pic>
        <p:nvPicPr>
          <p:cNvPr id="32769" name="Picture 1"/>
          <p:cNvPicPr>
            <a:picLocks noChangeAspect="1" noChangeArrowheads="1"/>
          </p:cNvPicPr>
          <p:nvPr/>
        </p:nvPicPr>
        <p:blipFill>
          <a:blip r:embed="rId2" cstate="screen"/>
          <a:srcRect/>
          <a:stretch>
            <a:fillRect/>
          </a:stretch>
        </p:blipFill>
        <p:spPr bwMode="auto">
          <a:xfrm>
            <a:off x="0" y="0"/>
            <a:ext cx="3657600" cy="1003820"/>
          </a:xfrm>
          <a:prstGeom prst="rect">
            <a:avLst/>
          </a:prstGeom>
          <a:noFill/>
          <a:ln w="9525">
            <a:noFill/>
            <a:miter lim="800000"/>
            <a:headEnd/>
            <a:tailEnd/>
          </a:ln>
        </p:spPr>
      </p:pic>
      <p:pic>
        <p:nvPicPr>
          <p:cNvPr id="32770" name="Picture 2"/>
          <p:cNvPicPr>
            <a:picLocks noChangeAspect="1" noChangeArrowheads="1"/>
          </p:cNvPicPr>
          <p:nvPr/>
        </p:nvPicPr>
        <p:blipFill>
          <a:blip r:embed="rId3" cstate="screen"/>
          <a:srcRect/>
          <a:stretch>
            <a:fillRect/>
          </a:stretch>
        </p:blipFill>
        <p:spPr bwMode="auto">
          <a:xfrm>
            <a:off x="1295400" y="1167789"/>
            <a:ext cx="6629400" cy="5537811"/>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Greg_Olsen_WHEREVER_HE_LEADS_ME_525.jpg"/>
          <p:cNvPicPr>
            <a:picLocks noChangeAspect="1"/>
          </p:cNvPicPr>
          <p:nvPr/>
        </p:nvPicPr>
        <p:blipFill>
          <a:blip r:embed="rId2" cstate="screen"/>
          <a:srcRect/>
          <a:stretch>
            <a:fillRect/>
          </a:stretch>
        </p:blipFill>
        <p:spPr>
          <a:xfrm>
            <a:off x="2590800" y="3569677"/>
            <a:ext cx="4191000" cy="3288323"/>
          </a:xfrm>
          <a:prstGeom prst="rect">
            <a:avLst/>
          </a:prstGeom>
        </p:spPr>
      </p:pic>
      <p:pic>
        <p:nvPicPr>
          <p:cNvPr id="20" name="Picture 19" descr="022.jpg"/>
          <p:cNvPicPr>
            <a:picLocks noChangeAspect="1"/>
          </p:cNvPicPr>
          <p:nvPr/>
        </p:nvPicPr>
        <p:blipFill>
          <a:blip r:embed="rId3" cstate="screen"/>
          <a:srcRect/>
          <a:stretch>
            <a:fillRect/>
          </a:stretch>
        </p:blipFill>
        <p:spPr>
          <a:xfrm>
            <a:off x="6524976" y="2286000"/>
            <a:ext cx="2619023" cy="2209800"/>
          </a:xfrm>
          <a:prstGeom prst="rect">
            <a:avLst/>
          </a:prstGeom>
        </p:spPr>
      </p:pic>
      <p:pic>
        <p:nvPicPr>
          <p:cNvPr id="19" name="Picture 18" descr="018.jpg"/>
          <p:cNvPicPr>
            <a:picLocks noChangeAspect="1"/>
          </p:cNvPicPr>
          <p:nvPr/>
        </p:nvPicPr>
        <p:blipFill>
          <a:blip r:embed="rId4" cstate="screen"/>
          <a:stretch>
            <a:fillRect/>
          </a:stretch>
        </p:blipFill>
        <p:spPr>
          <a:xfrm>
            <a:off x="0" y="4895850"/>
            <a:ext cx="2616200" cy="1962150"/>
          </a:xfrm>
          <a:prstGeom prst="rect">
            <a:avLst/>
          </a:prstGeom>
        </p:spPr>
      </p:pic>
      <p:pic>
        <p:nvPicPr>
          <p:cNvPr id="17" name="Picture 16" descr="021.jpg"/>
          <p:cNvPicPr>
            <a:picLocks noChangeAspect="1"/>
          </p:cNvPicPr>
          <p:nvPr/>
        </p:nvPicPr>
        <p:blipFill>
          <a:blip r:embed="rId5" cstate="screen"/>
          <a:stretch>
            <a:fillRect/>
          </a:stretch>
        </p:blipFill>
        <p:spPr>
          <a:xfrm>
            <a:off x="6096000" y="0"/>
            <a:ext cx="3048000" cy="2286000"/>
          </a:xfrm>
          <a:prstGeom prst="rect">
            <a:avLst/>
          </a:prstGeom>
        </p:spPr>
      </p:pic>
      <p:pic>
        <p:nvPicPr>
          <p:cNvPr id="74763" name="Picture 11"/>
          <p:cNvPicPr>
            <a:picLocks noChangeAspect="1" noChangeArrowheads="1"/>
          </p:cNvPicPr>
          <p:nvPr/>
        </p:nvPicPr>
        <p:blipFill>
          <a:blip r:embed="rId6" cstate="screen"/>
          <a:srcRect/>
          <a:stretch>
            <a:fillRect/>
          </a:stretch>
        </p:blipFill>
        <p:spPr bwMode="auto">
          <a:xfrm>
            <a:off x="1905000" y="3733800"/>
            <a:ext cx="3692371" cy="1309687"/>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921E7F7E-33AA-4283-8B9E-027FB821B55F}" type="slidenum">
              <a:rPr lang="en-US" smtClean="0"/>
              <a:pPr/>
              <a:t>3</a:t>
            </a:fld>
            <a:endParaRPr lang="en-US"/>
          </a:p>
        </p:txBody>
      </p:sp>
      <p:pic>
        <p:nvPicPr>
          <p:cNvPr id="74754" name="Picture 2"/>
          <p:cNvPicPr>
            <a:picLocks noChangeAspect="1" noChangeArrowheads="1"/>
          </p:cNvPicPr>
          <p:nvPr/>
        </p:nvPicPr>
        <p:blipFill>
          <a:blip r:embed="rId7" cstate="screen"/>
          <a:srcRect/>
          <a:stretch>
            <a:fillRect/>
          </a:stretch>
        </p:blipFill>
        <p:spPr bwMode="auto">
          <a:xfrm>
            <a:off x="0" y="1219200"/>
            <a:ext cx="971550" cy="1019175"/>
          </a:xfrm>
          <a:prstGeom prst="rect">
            <a:avLst/>
          </a:prstGeom>
          <a:noFill/>
          <a:ln w="9525">
            <a:noFill/>
            <a:miter lim="800000"/>
            <a:headEnd/>
            <a:tailEnd/>
          </a:ln>
        </p:spPr>
      </p:pic>
      <p:pic>
        <p:nvPicPr>
          <p:cNvPr id="74755" name="Picture 3"/>
          <p:cNvPicPr>
            <a:picLocks noChangeAspect="1" noChangeArrowheads="1"/>
          </p:cNvPicPr>
          <p:nvPr/>
        </p:nvPicPr>
        <p:blipFill>
          <a:blip r:embed="rId8" cstate="screen"/>
          <a:srcRect/>
          <a:stretch>
            <a:fillRect/>
          </a:stretch>
        </p:blipFill>
        <p:spPr bwMode="auto">
          <a:xfrm>
            <a:off x="200025" y="2209800"/>
            <a:ext cx="942975" cy="1028700"/>
          </a:xfrm>
          <a:prstGeom prst="rect">
            <a:avLst/>
          </a:prstGeom>
          <a:noFill/>
          <a:ln w="9525">
            <a:noFill/>
            <a:miter lim="800000"/>
            <a:headEnd/>
            <a:tailEnd/>
          </a:ln>
        </p:spPr>
      </p:pic>
      <p:pic>
        <p:nvPicPr>
          <p:cNvPr id="74756" name="Picture 4"/>
          <p:cNvPicPr>
            <a:picLocks noChangeAspect="1" noChangeArrowheads="1"/>
          </p:cNvPicPr>
          <p:nvPr/>
        </p:nvPicPr>
        <p:blipFill>
          <a:blip r:embed="rId9" cstate="screen"/>
          <a:srcRect/>
          <a:stretch>
            <a:fillRect/>
          </a:stretch>
        </p:blipFill>
        <p:spPr bwMode="auto">
          <a:xfrm>
            <a:off x="0" y="3200400"/>
            <a:ext cx="914400" cy="1019175"/>
          </a:xfrm>
          <a:prstGeom prst="rect">
            <a:avLst/>
          </a:prstGeom>
          <a:noFill/>
          <a:ln w="9525">
            <a:noFill/>
            <a:miter lim="800000"/>
            <a:headEnd/>
            <a:tailEnd/>
          </a:ln>
        </p:spPr>
      </p:pic>
      <p:pic>
        <p:nvPicPr>
          <p:cNvPr id="74757" name="Picture 5"/>
          <p:cNvPicPr>
            <a:picLocks noChangeAspect="1" noChangeArrowheads="1"/>
          </p:cNvPicPr>
          <p:nvPr/>
        </p:nvPicPr>
        <p:blipFill>
          <a:blip r:embed="rId10" cstate="screen"/>
          <a:srcRect/>
          <a:stretch>
            <a:fillRect/>
          </a:stretch>
        </p:blipFill>
        <p:spPr bwMode="auto">
          <a:xfrm>
            <a:off x="238125" y="4191000"/>
            <a:ext cx="904875" cy="1000125"/>
          </a:xfrm>
          <a:prstGeom prst="rect">
            <a:avLst/>
          </a:prstGeom>
          <a:noFill/>
          <a:ln w="9525">
            <a:noFill/>
            <a:miter lim="800000"/>
            <a:headEnd/>
            <a:tailEnd/>
          </a:ln>
        </p:spPr>
      </p:pic>
      <p:pic>
        <p:nvPicPr>
          <p:cNvPr id="74758" name="Picture 6"/>
          <p:cNvPicPr>
            <a:picLocks noChangeAspect="1" noChangeArrowheads="1"/>
          </p:cNvPicPr>
          <p:nvPr/>
        </p:nvPicPr>
        <p:blipFill>
          <a:blip r:embed="rId11" cstate="screen"/>
          <a:srcRect/>
          <a:stretch>
            <a:fillRect/>
          </a:stretch>
        </p:blipFill>
        <p:spPr bwMode="auto">
          <a:xfrm>
            <a:off x="0" y="0"/>
            <a:ext cx="3078480" cy="1219200"/>
          </a:xfrm>
          <a:prstGeom prst="rect">
            <a:avLst/>
          </a:prstGeom>
          <a:noFill/>
          <a:ln w="9525">
            <a:noFill/>
            <a:miter lim="800000"/>
            <a:headEnd/>
            <a:tailEnd/>
          </a:ln>
        </p:spPr>
      </p:pic>
      <p:pic>
        <p:nvPicPr>
          <p:cNvPr id="74760" name="Picture 8"/>
          <p:cNvPicPr>
            <a:picLocks noChangeAspect="1" noChangeArrowheads="1"/>
          </p:cNvPicPr>
          <p:nvPr/>
        </p:nvPicPr>
        <p:blipFill>
          <a:blip r:embed="rId12" cstate="screen"/>
          <a:srcRect/>
          <a:stretch>
            <a:fillRect/>
          </a:stretch>
        </p:blipFill>
        <p:spPr bwMode="auto">
          <a:xfrm>
            <a:off x="3082638" y="228600"/>
            <a:ext cx="3394362" cy="1382888"/>
          </a:xfrm>
          <a:prstGeom prst="rect">
            <a:avLst/>
          </a:prstGeom>
          <a:noFill/>
          <a:ln w="9525">
            <a:noFill/>
            <a:miter lim="800000"/>
            <a:headEnd/>
            <a:tailEnd/>
          </a:ln>
        </p:spPr>
      </p:pic>
      <p:pic>
        <p:nvPicPr>
          <p:cNvPr id="74764" name="Picture 12"/>
          <p:cNvPicPr>
            <a:picLocks noChangeAspect="1" noChangeArrowheads="1"/>
          </p:cNvPicPr>
          <p:nvPr/>
        </p:nvPicPr>
        <p:blipFill>
          <a:blip r:embed="rId13" cstate="screen"/>
          <a:srcRect/>
          <a:stretch>
            <a:fillRect/>
          </a:stretch>
        </p:blipFill>
        <p:spPr bwMode="auto">
          <a:xfrm>
            <a:off x="5212080" y="4648200"/>
            <a:ext cx="3017520" cy="1219200"/>
          </a:xfrm>
          <a:prstGeom prst="rect">
            <a:avLst/>
          </a:prstGeom>
          <a:noFill/>
          <a:ln w="9525">
            <a:noFill/>
            <a:miter lim="800000"/>
            <a:headEnd/>
            <a:tailEnd/>
          </a:ln>
        </p:spPr>
      </p:pic>
      <p:pic>
        <p:nvPicPr>
          <p:cNvPr id="74765" name="Picture 13"/>
          <p:cNvPicPr>
            <a:picLocks noChangeAspect="1" noChangeArrowheads="1"/>
          </p:cNvPicPr>
          <p:nvPr/>
        </p:nvPicPr>
        <p:blipFill>
          <a:blip r:embed="rId14" cstate="screen"/>
          <a:srcRect/>
          <a:stretch>
            <a:fillRect/>
          </a:stretch>
        </p:blipFill>
        <p:spPr bwMode="auto">
          <a:xfrm>
            <a:off x="2209800" y="5410199"/>
            <a:ext cx="3377787" cy="990601"/>
          </a:xfrm>
          <a:prstGeom prst="rect">
            <a:avLst/>
          </a:prstGeom>
          <a:noFill/>
          <a:ln w="9525">
            <a:noFill/>
            <a:miter lim="800000"/>
            <a:headEnd/>
            <a:tailEnd/>
          </a:ln>
        </p:spPr>
      </p:pic>
      <p:pic>
        <p:nvPicPr>
          <p:cNvPr id="74761" name="Picture 9"/>
          <p:cNvPicPr>
            <a:picLocks noChangeAspect="1" noChangeArrowheads="1"/>
          </p:cNvPicPr>
          <p:nvPr/>
        </p:nvPicPr>
        <p:blipFill>
          <a:blip r:embed="rId15" cstate="screen"/>
          <a:srcRect/>
          <a:stretch>
            <a:fillRect/>
          </a:stretch>
        </p:blipFill>
        <p:spPr bwMode="auto">
          <a:xfrm>
            <a:off x="990600" y="1611488"/>
            <a:ext cx="3124200" cy="1781086"/>
          </a:xfrm>
          <a:prstGeom prst="rect">
            <a:avLst/>
          </a:prstGeom>
          <a:noFill/>
          <a:ln w="9525">
            <a:noFill/>
            <a:miter lim="800000"/>
            <a:headEnd/>
            <a:tailEnd/>
          </a:ln>
        </p:spPr>
      </p:pic>
      <p:pic>
        <p:nvPicPr>
          <p:cNvPr id="74762" name="Picture 10"/>
          <p:cNvPicPr>
            <a:picLocks noChangeAspect="1" noChangeArrowheads="1"/>
          </p:cNvPicPr>
          <p:nvPr/>
        </p:nvPicPr>
        <p:blipFill>
          <a:blip r:embed="rId16" cstate="screen"/>
          <a:srcRect/>
          <a:stretch>
            <a:fillRect/>
          </a:stretch>
        </p:blipFill>
        <p:spPr bwMode="auto">
          <a:xfrm>
            <a:off x="4012264" y="2181224"/>
            <a:ext cx="3379136" cy="1552576"/>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j0400145.jpg"/>
          <p:cNvPicPr>
            <a:picLocks noChangeAspect="1"/>
          </p:cNvPicPr>
          <p:nvPr/>
        </p:nvPicPr>
        <p:blipFill>
          <a:blip r:embed="rId3" cstate="screen"/>
          <a:stretch>
            <a:fillRect/>
          </a:stretch>
        </p:blipFill>
        <p:spPr>
          <a:xfrm>
            <a:off x="5791200" y="2212848"/>
            <a:ext cx="2615481" cy="3921307"/>
          </a:xfrm>
          <a:prstGeom prst="rect">
            <a:avLst/>
          </a:prstGeom>
        </p:spPr>
      </p:pic>
      <p:sp>
        <p:nvSpPr>
          <p:cNvPr id="7" name="Slide Number Placeholder 6"/>
          <p:cNvSpPr>
            <a:spLocks noGrp="1"/>
          </p:cNvSpPr>
          <p:nvPr>
            <p:ph type="sldNum" sz="quarter" idx="12"/>
          </p:nvPr>
        </p:nvSpPr>
        <p:spPr/>
        <p:txBody>
          <a:bodyPr/>
          <a:lstStyle/>
          <a:p>
            <a:fld id="{FF604A86-8852-4C82-8F97-38DAD2559BC5}" type="slidenum">
              <a:rPr lang="en-US"/>
              <a:pPr/>
              <a:t>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Tema General</a:t>
            </a:r>
            <a:endParaRPr lang="en-US" dirty="0"/>
          </a:p>
        </p:txBody>
      </p:sp>
      <p:sp>
        <p:nvSpPr>
          <p:cNvPr id="315395" name="Rectangle 3"/>
          <p:cNvSpPr>
            <a:spLocks noGrp="1" noChangeArrowheads="1"/>
          </p:cNvSpPr>
          <p:nvPr>
            <p:ph type="body" sz="half" idx="1"/>
          </p:nvPr>
        </p:nvSpPr>
        <p:spPr>
          <a:xfrm>
            <a:off x="457200" y="2133600"/>
            <a:ext cx="5105400" cy="4495800"/>
          </a:xfrm>
          <a:solidFill>
            <a:schemeClr val="bg1">
              <a:alpha val="45000"/>
            </a:schemeClr>
          </a:solidFill>
        </p:spPr>
        <p:txBody>
          <a:bodyPr>
            <a:normAutofit/>
          </a:bodyPr>
          <a:lstStyle/>
          <a:p>
            <a:r>
              <a:rPr lang="es-PR" dirty="0" smtClean="0"/>
              <a:t>Esta lección explica lo que significa que Jesús viva en los creyentes; ellos comparten Su crucifixión, Su resurrección y Su vida.</a:t>
            </a:r>
            <a:endParaRPr lang="es-PR" dirty="0"/>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3" name="Rectangle 3"/>
          <p:cNvSpPr>
            <a:spLocks noGrp="1" noChangeArrowheads="1"/>
          </p:cNvSpPr>
          <p:nvPr>
            <p:ph type="body" idx="1"/>
          </p:nvPr>
        </p:nvSpPr>
        <p:spPr>
          <a:xfrm>
            <a:off x="228600" y="2286000"/>
            <a:ext cx="8610600" cy="4191000"/>
          </a:xfrm>
          <a:solidFill>
            <a:schemeClr val="bg1">
              <a:alpha val="45000"/>
            </a:schemeClr>
          </a:solidFill>
          <a:ln/>
        </p:spPr>
        <p:txBody>
          <a:bodyPr/>
          <a:lstStyle/>
          <a:p>
            <a:pPr marL="346075" indent="-346075">
              <a:spcAft>
                <a:spcPts val="600"/>
              </a:spcAft>
              <a:buFont typeface="Wingdings" pitchFamily="2" charset="2"/>
              <a:buAutoNum type="arabicPeriod"/>
            </a:pPr>
            <a:r>
              <a:rPr lang="es-PR" sz="3600" dirty="0" smtClean="0"/>
              <a:t>Somos crucificados con Cristo      (</a:t>
            </a:r>
            <a:r>
              <a:rPr lang="es-PR" sz="3600" dirty="0" smtClean="0">
                <a:solidFill>
                  <a:schemeClr val="tx2"/>
                </a:solidFill>
              </a:rPr>
              <a:t>Gálatas 2:20-21</a:t>
            </a:r>
            <a:r>
              <a:rPr lang="es-PR" sz="3600" dirty="0" smtClean="0"/>
              <a:t>)</a:t>
            </a:r>
          </a:p>
          <a:p>
            <a:pPr marL="346075" indent="-346075">
              <a:spcAft>
                <a:spcPts val="600"/>
              </a:spcAft>
              <a:buFont typeface="Wingdings" pitchFamily="2" charset="2"/>
              <a:buAutoNum type="arabicPeriod"/>
            </a:pPr>
            <a:r>
              <a:rPr lang="es-PR" sz="3600" dirty="0" smtClean="0"/>
              <a:t>Somos resucitados con Cristo      (</a:t>
            </a:r>
            <a:r>
              <a:rPr lang="es-PR" sz="3600" dirty="0" smtClean="0">
                <a:solidFill>
                  <a:schemeClr val="tx2"/>
                </a:solidFill>
              </a:rPr>
              <a:t>Romanos 6:1-7</a:t>
            </a:r>
            <a:r>
              <a:rPr lang="es-PR" sz="3600" dirty="0" smtClean="0"/>
              <a:t>)</a:t>
            </a:r>
          </a:p>
          <a:p>
            <a:pPr marL="346075" indent="-346075">
              <a:spcAft>
                <a:spcPts val="600"/>
              </a:spcAft>
              <a:buFont typeface="Wingdings" pitchFamily="2" charset="2"/>
              <a:buAutoNum type="arabicPeriod"/>
            </a:pPr>
            <a:r>
              <a:rPr lang="es-PR" sz="3600" dirty="0" smtClean="0"/>
              <a:t>Somos productivos con Cristo        (</a:t>
            </a:r>
            <a:r>
              <a:rPr lang="es-PR" sz="3600" dirty="0" smtClean="0">
                <a:solidFill>
                  <a:schemeClr val="tx2"/>
                </a:solidFill>
              </a:rPr>
              <a:t>Juan 15:1-5</a:t>
            </a:r>
            <a:r>
              <a:rPr lang="es-PR" sz="3600" dirty="0" smtClean="0"/>
              <a:t>)</a:t>
            </a:r>
          </a:p>
        </p:txBody>
      </p:sp>
      <p:sp>
        <p:nvSpPr>
          <p:cNvPr id="7" name="Slide Number Placeholder 5"/>
          <p:cNvSpPr>
            <a:spLocks noGrp="1"/>
          </p:cNvSpPr>
          <p:nvPr>
            <p:ph type="sldNum" sz="quarter" idx="12"/>
          </p:nvPr>
        </p:nvSpPr>
        <p:spPr/>
        <p:txBody>
          <a:bodyPr/>
          <a:lstStyle/>
          <a:p>
            <a:fld id="{5A691704-8AD3-4869-913C-6C059867AFF4}" type="slidenum">
              <a:rPr lang="en-US"/>
              <a:pPr/>
              <a:t>5</a:t>
            </a:fld>
            <a:endParaRPr lang="en-US"/>
          </a:p>
        </p:txBody>
      </p:sp>
      <p:sp>
        <p:nvSpPr>
          <p:cNvPr id="317442" name="Rectangle 2"/>
          <p:cNvSpPr>
            <a:spLocks noGrp="1" noChangeArrowheads="1"/>
          </p:cNvSpPr>
          <p:nvPr>
            <p:ph type="title"/>
          </p:nvPr>
        </p:nvSpPr>
        <p:spPr>
          <a:xfrm>
            <a:off x="1150938" y="914400"/>
            <a:ext cx="5478463" cy="762000"/>
          </a:xfrm>
          <a:solidFill>
            <a:schemeClr val="bg1">
              <a:alpha val="45000"/>
            </a:schemeClr>
          </a:solidFill>
          <a:ln/>
        </p:spPr>
        <p:txBody>
          <a:bodyPr/>
          <a:lstStyle/>
          <a:p>
            <a:r>
              <a:rPr lang="es-PR" dirty="0"/>
              <a:t>Bosquejo de Estudio</a:t>
            </a:r>
          </a:p>
        </p:txBody>
      </p:sp>
      <p:pic>
        <p:nvPicPr>
          <p:cNvPr id="5" name="Picture 2" descr="http://www.smallshotsgallery.com/Other/Vineyards/i-NTC8Zdv/0/L/YountvilleHarvest_0068_Oil-L.jpg"/>
          <p:cNvPicPr>
            <a:picLocks noChangeAspect="1" noChangeArrowheads="1"/>
          </p:cNvPicPr>
          <p:nvPr/>
        </p:nvPicPr>
        <p:blipFill>
          <a:blip r:embed="rId2" cstate="screen"/>
          <a:srcRect/>
          <a:stretch>
            <a:fillRect/>
          </a:stretch>
        </p:blipFill>
        <p:spPr bwMode="auto">
          <a:xfrm>
            <a:off x="6705602" y="0"/>
            <a:ext cx="2438400" cy="1828800"/>
          </a:xfrm>
          <a:prstGeom prst="rect">
            <a:avLst/>
          </a:prstGeom>
          <a:noFill/>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oll.jpg"/>
          <p:cNvPicPr>
            <a:picLocks noChangeAspect="1"/>
          </p:cNvPicPr>
          <p:nvPr/>
        </p:nvPicPr>
        <p:blipFill>
          <a:blip r:embed="rId3" cstate="screen">
            <a:clrChange>
              <a:clrFrom>
                <a:srgbClr val="FFFFFF"/>
              </a:clrFrom>
              <a:clrTo>
                <a:srgbClr val="FFFFFF">
                  <a:alpha val="0"/>
                </a:srgbClr>
              </a:clrTo>
            </a:clrChange>
          </a:blip>
          <a:stretch>
            <a:fillRect/>
          </a:stretch>
        </p:blipFill>
        <p:spPr>
          <a:xfrm>
            <a:off x="0" y="2438400"/>
            <a:ext cx="9144000" cy="2819400"/>
          </a:xfrm>
          <a:prstGeom prst="rect">
            <a:avLst/>
          </a:prstGeom>
        </p:spPr>
      </p:pic>
      <p:sp>
        <p:nvSpPr>
          <p:cNvPr id="65539" name="Rectangle 3"/>
          <p:cNvSpPr>
            <a:spLocks noGrp="1" noChangeArrowheads="1"/>
          </p:cNvSpPr>
          <p:nvPr>
            <p:ph type="body" idx="1"/>
          </p:nvPr>
        </p:nvSpPr>
        <p:spPr>
          <a:xfrm>
            <a:off x="457200" y="3078018"/>
            <a:ext cx="8382000" cy="1570182"/>
          </a:xfrm>
          <a:noFill/>
          <a:ln/>
        </p:spPr>
        <p:txBody>
          <a:bodyPr/>
          <a:lstStyle/>
          <a:p>
            <a:pPr>
              <a:buNone/>
            </a:pPr>
            <a:r>
              <a:rPr lang="es-ES" dirty="0" smtClean="0">
                <a:latin typeface="Papyrus" pitchFamily="66" charset="0"/>
              </a:rPr>
              <a:t>	“Le dijo Jesús: Yo soy la resurrección y la vida; el que cree en mí, aunque esté muerto, vivirá." (Juan 11.25, RVR60)</a:t>
            </a:r>
          </a:p>
        </p:txBody>
      </p:sp>
      <p:sp>
        <p:nvSpPr>
          <p:cNvPr id="65538" name="Rectangle 2"/>
          <p:cNvSpPr>
            <a:spLocks noGrp="1" noChangeArrowheads="1"/>
          </p:cNvSpPr>
          <p:nvPr>
            <p:ph type="title"/>
          </p:nvPr>
        </p:nvSpPr>
        <p:spPr/>
        <p:txBody>
          <a:bodyPr/>
          <a:lstStyle/>
          <a:p>
            <a:r>
              <a:rPr lang="es-PR" dirty="0"/>
              <a:t>Texto </a:t>
            </a:r>
            <a:r>
              <a:rPr lang="es-PR" dirty="0" smtClean="0"/>
              <a:t>Clave</a:t>
            </a:r>
            <a:endParaRPr lang="es-PR" dirty="0"/>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a:p>
        </p:txBody>
      </p:sp>
      <p:sp>
        <p:nvSpPr>
          <p:cNvPr id="5" name="Rectangle 3"/>
          <p:cNvSpPr>
            <a:spLocks noGrp="1" noChangeArrowheads="1"/>
          </p:cNvSpPr>
          <p:nvPr>
            <p:ph type="title"/>
          </p:nvPr>
        </p:nvSpPr>
        <p:spPr>
          <a:xfrm>
            <a:off x="1143000" y="671512"/>
            <a:ext cx="7848600" cy="1004888"/>
          </a:xfrm>
        </p:spPr>
        <p:txBody>
          <a:bodyPr/>
          <a:lstStyle/>
          <a:p>
            <a:pPr marL="742950" indent="-742950">
              <a:spcAft>
                <a:spcPts val="600"/>
              </a:spcAft>
              <a:buFont typeface="+mj-lt"/>
              <a:buAutoNum type="arabicPeriod"/>
            </a:pPr>
            <a:r>
              <a:rPr lang="es-PR" sz="4000" dirty="0" smtClean="0"/>
              <a:t>Somos crucificados con Cristo      (Gálatas 2:20-21)</a:t>
            </a:r>
          </a:p>
        </p:txBody>
      </p:sp>
      <p:pic>
        <p:nvPicPr>
          <p:cNvPr id="22530" name="Picture 2" descr="http://4.bp.blogspot.com/-07e76cIzPPo/TbM-420vTkI/AAAAAAAAAJw/kkYg5KE4cu4/s1600/blurry-sky-cross.jpg"/>
          <p:cNvPicPr>
            <a:picLocks noChangeAspect="1" noChangeArrowheads="1"/>
          </p:cNvPicPr>
          <p:nvPr/>
        </p:nvPicPr>
        <p:blipFill>
          <a:blip r:embed="rId2" cstate="screen"/>
          <a:srcRect/>
          <a:stretch>
            <a:fillRect/>
          </a:stretch>
        </p:blipFill>
        <p:spPr bwMode="auto">
          <a:xfrm>
            <a:off x="1752600" y="2286000"/>
            <a:ext cx="5638800" cy="42291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76200" y="2209800"/>
            <a:ext cx="8534400" cy="3657600"/>
          </a:xfrm>
        </p:spPr>
        <p:txBody>
          <a:bodyPr/>
          <a:lstStyle/>
          <a:p>
            <a:pPr>
              <a:buNone/>
            </a:pPr>
            <a:r>
              <a:rPr lang="es-ES" dirty="0" smtClean="0"/>
              <a:t>	"Con Cristo estoy juntamente crucificado, y ya no vivo yo, mas vive Cristo en mí; y lo que ahora vivo en la carne, lo vivo en la fe del Hijo de Dios, el cual me amó y se entregó a sí mismo por mí. No desecho la gracia de Dios; pues si por la ley fuese la justicia, entonces por demás murió Cristo."</a:t>
            </a:r>
          </a:p>
        </p:txBody>
      </p:sp>
      <p:sp>
        <p:nvSpPr>
          <p:cNvPr id="6" name="Rectangle 3"/>
          <p:cNvSpPr>
            <a:spLocks noGrp="1" noChangeArrowheads="1"/>
          </p:cNvSpPr>
          <p:nvPr>
            <p:ph type="title"/>
          </p:nvPr>
        </p:nvSpPr>
        <p:spPr>
          <a:xfrm>
            <a:off x="1143000" y="671512"/>
            <a:ext cx="7848600" cy="1004888"/>
          </a:xfrm>
        </p:spPr>
        <p:txBody>
          <a:bodyPr/>
          <a:lstStyle/>
          <a:p>
            <a:pPr marL="742950" indent="-742950">
              <a:spcAft>
                <a:spcPts val="600"/>
              </a:spcAft>
              <a:buFont typeface="+mj-lt"/>
              <a:buAutoNum type="arabicPeriod"/>
            </a:pPr>
            <a:r>
              <a:rPr lang="es-PR" sz="4000" dirty="0" smtClean="0"/>
              <a:t>Somos crucificados con Cristo      (Gálatas 2:20-21)</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a:p>
        </p:txBody>
      </p:sp>
      <p:sp>
        <p:nvSpPr>
          <p:cNvPr id="327683" name="Rectangle 3"/>
          <p:cNvSpPr>
            <a:spLocks noGrp="1" noChangeArrowheads="1"/>
          </p:cNvSpPr>
          <p:nvPr>
            <p:ph type="title"/>
          </p:nvPr>
        </p:nvSpPr>
        <p:spPr>
          <a:xfrm>
            <a:off x="1219200" y="762000"/>
            <a:ext cx="7772400" cy="914400"/>
          </a:xfrm>
        </p:spPr>
        <p:txBody>
          <a:bodyPr/>
          <a:lstStyle/>
          <a:p>
            <a:pPr marL="742950" indent="-742950">
              <a:spcAft>
                <a:spcPts val="600"/>
              </a:spcAft>
              <a:buFont typeface="+mj-lt"/>
              <a:buAutoNum type="arabicPeriod" startAt="2"/>
            </a:pPr>
            <a:r>
              <a:rPr lang="es-PR" sz="4000" dirty="0" smtClean="0"/>
              <a:t>Somos resucitados con Cristo      (Romanos 6:1-7)</a:t>
            </a:r>
          </a:p>
        </p:txBody>
      </p:sp>
      <p:pic>
        <p:nvPicPr>
          <p:cNvPr id="18434" name="Picture 2" descr="http://semillasdeamor.es/wp-content/uploads/2010/07/forgiven1.jpg"/>
          <p:cNvPicPr>
            <a:picLocks noChangeAspect="1" noChangeArrowheads="1"/>
          </p:cNvPicPr>
          <p:nvPr/>
        </p:nvPicPr>
        <p:blipFill>
          <a:blip r:embed="rId3" cstate="screen"/>
          <a:srcRect/>
          <a:stretch>
            <a:fillRect/>
          </a:stretch>
        </p:blipFill>
        <p:spPr bwMode="auto">
          <a:xfrm>
            <a:off x="3378175" y="2059176"/>
            <a:ext cx="2336825" cy="4646424"/>
          </a:xfrm>
          <a:prstGeom prst="rect">
            <a:avLst/>
          </a:prstGeom>
          <a:noFill/>
        </p:spPr>
      </p:pic>
    </p:spTree>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79074</TotalTime>
  <Words>478</Words>
  <Application>Microsoft Office PowerPoint</Application>
  <PresentationFormat>On-screen Show (4:3)</PresentationFormat>
  <Paragraphs>71</Paragraphs>
  <Slides>19</Slides>
  <Notes>7</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19</vt:i4>
      </vt:variant>
    </vt:vector>
  </HeadingPairs>
  <TitlesOfParts>
    <vt:vector size="28" baseType="lpstr">
      <vt:lpstr>Arial</vt:lpstr>
      <vt:lpstr>Calibri</vt:lpstr>
      <vt:lpstr>Candara</vt:lpstr>
      <vt:lpstr>Papyrus</vt:lpstr>
      <vt:lpstr>Tahoma</vt:lpstr>
      <vt:lpstr>Wingdings</vt:lpstr>
      <vt:lpstr>Blends</vt:lpstr>
      <vt:lpstr>Office Theme</vt:lpstr>
      <vt:lpstr>1_Office Theme</vt:lpstr>
      <vt:lpstr>PowerPoint Presentation</vt:lpstr>
      <vt:lpstr>PowerPoint Presentation</vt:lpstr>
      <vt:lpstr>PowerPoint Presentation</vt:lpstr>
      <vt:lpstr>Tema General</vt:lpstr>
      <vt:lpstr>Bosquejo de Estudio</vt:lpstr>
      <vt:lpstr>Texto Clave</vt:lpstr>
      <vt:lpstr>Somos crucificados con Cristo      (Gálatas 2:20-21)</vt:lpstr>
      <vt:lpstr>Somos crucificados con Cristo      (Gálatas 2:20-21)</vt:lpstr>
      <vt:lpstr>Somos resucitados con Cristo      (Romanos 6:1-7)</vt:lpstr>
      <vt:lpstr>Somos resucitados con Cristo      (Romanos 6:1-7)</vt:lpstr>
      <vt:lpstr>Somos resucitados con Cristo      (Romanos 6:1-7)</vt:lpstr>
      <vt:lpstr>Somos resucitados con Cristo      (Romanos 6:1-7)</vt:lpstr>
      <vt:lpstr>Somos productivos con Cristo (Juan 15:1-5)</vt:lpstr>
      <vt:lpstr>Somos productivos con Cristo (Juan 15:1-5)</vt:lpstr>
      <vt:lpstr>Somos productivos con Cristo (Juan 15:1-5)</vt:lpstr>
      <vt:lpstr>Aplicación a la Vida</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jesus_vive_en_los_creyentes_040713</dc:title>
  <dc:creator>JRIVERA</dc:creator>
  <cp:lastModifiedBy>Tito Ortega</cp:lastModifiedBy>
  <cp:revision>3558</cp:revision>
  <dcterms:created xsi:type="dcterms:W3CDTF">2007-01-24T21:53:34Z</dcterms:created>
  <dcterms:modified xsi:type="dcterms:W3CDTF">2013-04-10T22:24:39Z</dcterms:modified>
</cp:coreProperties>
</file>