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88" r:id="rId2"/>
    <p:sldMasterId id="2147483700" r:id="rId3"/>
  </p:sldMasterIdLst>
  <p:notesMasterIdLst>
    <p:notesMasterId r:id="rId23"/>
  </p:notesMasterIdLst>
  <p:handoutMasterIdLst>
    <p:handoutMasterId r:id="rId24"/>
  </p:handoutMasterIdLst>
  <p:sldIdLst>
    <p:sldId id="794" r:id="rId4"/>
    <p:sldId id="1085" r:id="rId5"/>
    <p:sldId id="1117" r:id="rId6"/>
    <p:sldId id="804" r:id="rId7"/>
    <p:sldId id="416" r:id="rId8"/>
    <p:sldId id="287" r:id="rId9"/>
    <p:sldId id="622" r:id="rId10"/>
    <p:sldId id="1090" r:id="rId11"/>
    <p:sldId id="652" r:id="rId12"/>
    <p:sldId id="1084" r:id="rId13"/>
    <p:sldId id="1118" r:id="rId14"/>
    <p:sldId id="655" r:id="rId15"/>
    <p:sldId id="922" r:id="rId16"/>
    <p:sldId id="1120" r:id="rId17"/>
    <p:sldId id="1119" r:id="rId18"/>
    <p:sldId id="749" r:id="rId19"/>
    <p:sldId id="561" r:id="rId20"/>
    <p:sldId id="924" r:id="rId21"/>
    <p:sldId id="908" r:id="rId2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5633"/>
    <a:srgbClr val="663300"/>
    <a:srgbClr val="993B07"/>
    <a:srgbClr val="303030"/>
    <a:srgbClr val="996633"/>
    <a:srgbClr val="FFFFD1"/>
    <a:srgbClr val="CB7935"/>
    <a:srgbClr val="A6925A"/>
    <a:srgbClr val="CC9900"/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15" autoAdjust="0"/>
    <p:restoredTop sz="96709" autoAdjust="0"/>
  </p:normalViewPr>
  <p:slideViewPr>
    <p:cSldViewPr>
      <p:cViewPr varScale="1">
        <p:scale>
          <a:sx n="72" d="100"/>
          <a:sy n="72" d="100"/>
        </p:scale>
        <p:origin x="123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4/28/2013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2641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521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7283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38213074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6635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533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5661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5146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19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4886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.jpeg"/><Relationship Id="rId5" Type="http://schemas.openxmlformats.org/officeDocument/2006/relationships/image" Target="../media/image2.gif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://www.dsmedia.org/resources/illustrations/sweet-publishing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microsoft.com/office/2007/relationships/hdphoto" Target="../media/hdphoto4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6.jpe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jpe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4" Type="http://schemas.openxmlformats.org/officeDocument/2006/relationships/image" Target="../media/image8.jpe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ttp://4.bp.blogspot.com/-jQ6dVf5xVKc/Ts5OkREcgCI/AAAAAAAAEqI/UTiYZZSrzfE/s1600/IMG_1361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9688"/>
          </a:xfrm>
          <a:prstGeom prst="rect">
            <a:avLst/>
          </a:prstGeom>
          <a:noFill/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5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762000" y="685800"/>
            <a:ext cx="7696200" cy="2057400"/>
          </a:xfrm>
          <a:prstGeom prst="rect">
            <a:avLst/>
          </a:prstGeom>
          <a:solidFill>
            <a:schemeClr val="bg1">
              <a:lumMod val="95000"/>
              <a:lumOff val="5000"/>
              <a:alpha val="55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2</a:t>
            </a:r>
            <a:r>
              <a:rPr kumimoji="0" lang="es-PR" sz="4400" b="0" i="0" u="none" strike="noStrike" kern="1200" cap="none" spc="0" normalizeH="0" baseline="3000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do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Trimestre/Tema </a:t>
            </a:r>
            <a:r>
              <a:rPr lang="es-PR" sz="4400" noProof="0" dirty="0" smtClean="0">
                <a:latin typeface="+mj-lt"/>
              </a:rPr>
              <a:t>2</a:t>
            </a:r>
            <a:r>
              <a:rPr lang="es-PR" sz="4400" dirty="0" smtClean="0">
                <a:latin typeface="+mj-lt"/>
              </a:rPr>
              <a:t>:               Fundamentos de nuestra fe</a:t>
            </a:r>
            <a:endParaRPr kumimoji="0" lang="es-PR" sz="4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85800" y="2895600"/>
            <a:ext cx="7924800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55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dirty="0" smtClean="0">
                <a:latin typeface="+mn-lt"/>
              </a:rPr>
              <a:t>“Te doy gracias”</a:t>
            </a:r>
          </a:p>
          <a:p>
            <a:pPr marL="401638" marR="0" lvl="0" indent="-2349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PR" sz="3600" dirty="0" smtClean="0">
                <a:latin typeface="+mn-lt"/>
                <a:cs typeface="+mn-cs"/>
              </a:rPr>
              <a:t>28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lang="es-PR" sz="3600" dirty="0" smtClean="0">
                <a:latin typeface="+mn-lt"/>
                <a:cs typeface="+mn-cs"/>
              </a:rPr>
              <a:t>abril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2013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lang="es-PR" sz="2800" dirty="0" smtClean="0">
                <a:latin typeface="+mn-lt"/>
                <a:cs typeface="+mn-cs"/>
              </a:rPr>
              <a:t>Salmos 107:1-9, 33-38, 43</a:t>
            </a:r>
            <a:r>
              <a:rPr kumimoji="0" lang="es-P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5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362200"/>
            <a:ext cx="8610600" cy="4419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"Anduvieron perdidos por el desierto, por la soledad sin camino, Sin hallar ciudad en donde vivir. Hambrientos y sedientos, Su alma desfallecía en ellos. Entonces clamaron a Jehová en su angustia, Y los libró de sus aflicciones..."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219200" y="762000"/>
            <a:ext cx="76962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Razones para dar gracias            (Salmos 107:4-9)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362200"/>
            <a:ext cx="8610600" cy="4419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"...Los dirigió por camino derecho, Para que viniesen a ciudad habitable. Alaben la misericordia de Jehová, Y sus maravillas para con los hijos de los hombres. Porque sacia al alma menesterosa, Y llena de bien al alma hambrienta."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219200" y="762000"/>
            <a:ext cx="76962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Razones para dar gracias            (Salmos 107:4-9)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/>
          </a:p>
        </p:txBody>
      </p:sp>
      <p:sp>
        <p:nvSpPr>
          <p:cNvPr id="9" name="Title 5"/>
          <p:cNvSpPr>
            <a:spLocks noGrp="1"/>
          </p:cNvSpPr>
          <p:nvPr>
            <p:ph type="title"/>
          </p:nvPr>
        </p:nvSpPr>
        <p:spPr>
          <a:xfrm>
            <a:off x="1219200" y="214313"/>
            <a:ext cx="77724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 smtClean="0"/>
              <a:t>La respuesta del agradecido         (Salmos 107:33-38, 43)</a:t>
            </a:r>
            <a:endParaRPr lang="es-PR" sz="4000" b="1" dirty="0"/>
          </a:p>
        </p:txBody>
      </p:sp>
      <p:pic>
        <p:nvPicPr>
          <p:cNvPr id="5" name="Picture 4" descr="peterpreachcatacombs.jpg"/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7000"/>
                    </a14:imgEffect>
                    <a14:imgEffect>
                      <a14:brightnessContrast bright="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95400" y="2157412"/>
            <a:ext cx="6629458" cy="4319588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93914"/>
            <a:ext cx="8534400" cy="3925886"/>
          </a:xfrm>
        </p:spPr>
        <p:txBody>
          <a:bodyPr/>
          <a:lstStyle/>
          <a:p>
            <a:pPr>
              <a:buNone/>
            </a:pPr>
            <a:r>
              <a:rPr lang="es-ES" sz="3000" dirty="0" smtClean="0"/>
              <a:t>	</a:t>
            </a:r>
            <a:r>
              <a:rPr lang="es-ES" dirty="0" smtClean="0"/>
              <a:t>"El convierte los ríos en desierto, Y los manantiales de las aguas en sequedales; La tierra fructífera en estéril, Por la maldad de los que la habitan. Vuelve el desierto en estanques de aguas, Y la tierra seca en manantiales. Allí establece a los hambrientos, Y fundan ciudad en donde vivir..."</a:t>
            </a:r>
            <a:endParaRPr lang="es-ES" sz="3000" dirty="0" smtClean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219200" y="214313"/>
            <a:ext cx="77724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 smtClean="0"/>
              <a:t>La respuesta del agradecido         (Salmos 107:33-38)</a:t>
            </a:r>
            <a:endParaRPr lang="es-PR" sz="40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93914"/>
            <a:ext cx="8534400" cy="3925886"/>
          </a:xfrm>
        </p:spPr>
        <p:txBody>
          <a:bodyPr/>
          <a:lstStyle/>
          <a:p>
            <a:pPr>
              <a:buNone/>
            </a:pPr>
            <a:r>
              <a:rPr lang="es-ES" sz="3000" dirty="0" smtClean="0"/>
              <a:t>	</a:t>
            </a:r>
            <a:r>
              <a:rPr lang="es-ES" dirty="0" smtClean="0"/>
              <a:t>"...Siembran campos, y plantan viñas, Y rinden abundante fruto. Los bendice, y se multiplican en gran manera; Y no disminuye su ganado."</a:t>
            </a:r>
            <a:endParaRPr lang="es-ES" sz="3000" dirty="0" smtClean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219200" y="214313"/>
            <a:ext cx="77724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 smtClean="0"/>
              <a:t>La respuesta del agradecido         (Salmos 107:33-38)</a:t>
            </a:r>
            <a:endParaRPr lang="es-PR" sz="40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15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93914"/>
            <a:ext cx="8534400" cy="3925886"/>
          </a:xfrm>
        </p:spPr>
        <p:txBody>
          <a:bodyPr/>
          <a:lstStyle/>
          <a:p>
            <a:pPr>
              <a:buNone/>
            </a:pPr>
            <a:r>
              <a:rPr lang="es-ES" sz="3000" dirty="0" smtClean="0"/>
              <a:t>	</a:t>
            </a:r>
            <a:r>
              <a:rPr lang="es-ES" dirty="0" smtClean="0"/>
              <a:t>"¿Quién es sabio y guardará estas cosas, Y entenderá las misericordias de Jehová?"</a:t>
            </a:r>
            <a:endParaRPr lang="es-ES" sz="3000" dirty="0" smtClean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219200" y="214313"/>
            <a:ext cx="77724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 smtClean="0"/>
              <a:t>La respuesta del agradecido         (Salmos 107:43)</a:t>
            </a:r>
            <a:endParaRPr lang="es-PR" sz="40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BFE90-5635-4207-AE16-0DA8D39B530F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Aplicación a la Vida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81200"/>
            <a:ext cx="8305800" cy="36576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sz="2800" dirty="0" smtClean="0"/>
              <a:t>Dar gracias a Dios es correcto porque Él ha derramado Su fiel amor sobre nosotros.</a:t>
            </a:r>
          </a:p>
          <a:p>
            <a:pPr>
              <a:spcAft>
                <a:spcPts val="600"/>
              </a:spcAft>
            </a:pPr>
            <a:r>
              <a:rPr lang="es-PR" sz="2800" dirty="0" smtClean="0"/>
              <a:t>Todos, tenemos razones para adorar a Dios con acción de gracias y alabanzas, y debemos hacerlo alegremente y con frecuencia.</a:t>
            </a:r>
          </a:p>
          <a:p>
            <a:pPr>
              <a:spcAft>
                <a:spcPts val="600"/>
              </a:spcAft>
            </a:pPr>
            <a:r>
              <a:rPr lang="es-PR" sz="2800" dirty="0" smtClean="0"/>
              <a:t>Los creyentes deben cobrar ánimo al saber que Dios disciplina a los desobedientes y restaura a los rectos. Él nos libera de una actitud de juicio para que podamos darle gracias por sus muchos actos de bondad.</a:t>
            </a:r>
          </a:p>
        </p:txBody>
      </p:sp>
      <p:pic>
        <p:nvPicPr>
          <p:cNvPr id="107524" name="Picture 4" descr="dove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620000" y="5334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107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2000"/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2000"/>
                                        <p:tgtEl>
                                          <p:spTgt spid="107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17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170113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smtClean="0"/>
              <a:t>Carro, Daniel, </a:t>
            </a:r>
            <a:r>
              <a:rPr lang="es-ES" sz="1600" dirty="0" err="1" smtClean="0"/>
              <a:t>Jose</a:t>
            </a:r>
            <a:r>
              <a:rPr lang="es-ES" sz="1600" dirty="0" smtClean="0"/>
              <a:t>́ </a:t>
            </a:r>
            <a:r>
              <a:rPr lang="es-ES" sz="1600" dirty="0" err="1" smtClean="0"/>
              <a:t>Tomás</a:t>
            </a:r>
            <a:r>
              <a:rPr lang="es-ES" sz="1600" dirty="0" smtClean="0"/>
              <a:t> Poe, </a:t>
            </a:r>
            <a:r>
              <a:rPr lang="es-ES" sz="1600" dirty="0" err="1" smtClean="0"/>
              <a:t>Rubén</a:t>
            </a:r>
            <a:r>
              <a:rPr lang="es-ES" sz="1600" dirty="0" smtClean="0"/>
              <a:t> O. </a:t>
            </a:r>
            <a:r>
              <a:rPr lang="es-ES" sz="1600" dirty="0" err="1" smtClean="0"/>
              <a:t>Zorzoli</a:t>
            </a:r>
            <a:r>
              <a:rPr lang="es-ES" sz="1600" dirty="0" smtClean="0"/>
              <a:t> and Tex. </a:t>
            </a:r>
            <a:r>
              <a:rPr lang="es-ES" sz="1600" i="1" dirty="0" smtClean="0"/>
              <a:t>Comentario </a:t>
            </a:r>
            <a:r>
              <a:rPr lang="es-ES" sz="1600" i="1" dirty="0" err="1" smtClean="0"/>
              <a:t>Bı́blico</a:t>
            </a:r>
            <a:r>
              <a:rPr lang="es-ES" sz="1600" i="1" dirty="0" smtClean="0"/>
              <a:t> Mundo Hispano Mateo</a:t>
            </a:r>
            <a:r>
              <a:rPr lang="es-ES" sz="1600" dirty="0" smtClean="0"/>
              <a:t>, 1. ed. El Paso, TX: Editorial Mundo Hispano, c1993, 1997.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Douglas, J.D. </a:t>
            </a:r>
            <a:r>
              <a:rPr lang="es-PR" sz="1600" i="1" dirty="0" smtClean="0"/>
              <a:t>Nuevo Diccionario Bíblico : Primera Edición.</a:t>
            </a:r>
            <a:r>
              <a:rPr lang="es-PR" sz="1600" dirty="0" smtClean="0"/>
              <a:t> Miami: Sociedades </a:t>
            </a:r>
            <a:r>
              <a:rPr lang="es-PR" sz="1600" dirty="0" err="1" smtClean="0"/>
              <a:t>Bı́blicas</a:t>
            </a:r>
            <a:r>
              <a:rPr lang="es-PR" sz="1600" dirty="0" smtClean="0"/>
              <a:t> Unidas, 2000.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Fernández, Óscar J. et al. Eds. </a:t>
            </a:r>
            <a:r>
              <a:rPr lang="es-PR" sz="1600" i="1" dirty="0" smtClean="0"/>
              <a:t>Estudios Bíblicos </a:t>
            </a:r>
            <a:r>
              <a:rPr lang="es-PR" sz="1600" i="1" dirty="0" err="1" smtClean="0"/>
              <a:t>Lifeway</a:t>
            </a:r>
            <a:r>
              <a:rPr lang="es-PR" sz="1600" i="1" dirty="0" smtClean="0"/>
              <a:t> para Adultos. </a:t>
            </a:r>
            <a:r>
              <a:rPr lang="es-PR" sz="1600" dirty="0" smtClean="0"/>
              <a:t>Vol. 12, Núm. 3.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2013. 88-97.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err="1" smtClean="0"/>
              <a:t>Lockward</a:t>
            </a:r>
            <a:r>
              <a:rPr lang="es-PR" sz="1600" dirty="0" smtClean="0"/>
              <a:t>, Alfonso. </a:t>
            </a:r>
            <a:r>
              <a:rPr lang="es-PR" sz="1600" i="1" dirty="0" smtClean="0"/>
              <a:t>Nuevo Diccionario De La Biblia.</a:t>
            </a:r>
            <a:r>
              <a:rPr lang="es-PR" sz="1600" dirty="0" smtClean="0"/>
              <a:t> Miami: Editorial </a:t>
            </a:r>
            <a:r>
              <a:rPr lang="es-PR" sz="1600" dirty="0" err="1" smtClean="0"/>
              <a:t>Unilit</a:t>
            </a:r>
            <a:r>
              <a:rPr lang="es-PR" sz="1600" dirty="0" smtClean="0"/>
              <a:t>, 2003.</a:t>
            </a:r>
          </a:p>
          <a:p>
            <a:pPr>
              <a:buNone/>
            </a:pPr>
            <a:r>
              <a:rPr lang="es-ES" sz="1600" dirty="0" err="1" smtClean="0"/>
              <a:t>Porter</a:t>
            </a:r>
            <a:r>
              <a:rPr lang="es-ES" sz="1600" dirty="0" smtClean="0"/>
              <a:t>, Rafael. </a:t>
            </a:r>
            <a:r>
              <a:rPr lang="es-ES" sz="1600" i="1" dirty="0" smtClean="0"/>
              <a:t>Estudios </a:t>
            </a:r>
            <a:r>
              <a:rPr lang="es-ES" sz="1600" i="1" dirty="0" err="1" smtClean="0"/>
              <a:t>Bı́blicos</a:t>
            </a:r>
            <a:r>
              <a:rPr lang="es-ES" sz="1600" i="1" dirty="0" smtClean="0"/>
              <a:t> ELA: ¿Listos Para El Rey? (Mateo)</a:t>
            </a:r>
            <a:r>
              <a:rPr lang="es-ES" sz="1600" dirty="0" smtClean="0"/>
              <a:t>.  Puebla, </a:t>
            </a:r>
            <a:r>
              <a:rPr lang="es-ES" sz="1600" dirty="0" err="1" smtClean="0"/>
              <a:t>México</a:t>
            </a:r>
            <a:r>
              <a:rPr lang="es-ES" sz="1600" dirty="0" smtClean="0"/>
              <a:t>: Ediciones Las </a:t>
            </a:r>
            <a:r>
              <a:rPr lang="es-ES" sz="1600" dirty="0" err="1" smtClean="0"/>
              <a:t>Américas</a:t>
            </a:r>
            <a:r>
              <a:rPr lang="es-ES" sz="1600" dirty="0" smtClean="0"/>
              <a:t>, A. C., 1986.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/>
              <a:t>Reina Valera Revisada (1960). Miami: Sociedades Bíblicas Unidas, 1998.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/>
              <a:t>Vine, W.E. </a:t>
            </a:r>
            <a:r>
              <a:rPr lang="es-PR" sz="1600" i="1" dirty="0" smtClean="0"/>
              <a:t>Vine Diccionario Expositivo De Palabras Del Antiguo Y Del Nuevo Testamento Exhaustivo</a:t>
            </a:r>
            <a:r>
              <a:rPr lang="es-PR" sz="1600" dirty="0" smtClean="0"/>
              <a:t>, </a:t>
            </a:r>
            <a:r>
              <a:rPr lang="es-PR" sz="1600" dirty="0" err="1" smtClean="0"/>
              <a:t>electronic</a:t>
            </a:r>
            <a:r>
              <a:rPr lang="es-PR" sz="1600" dirty="0" smtClean="0"/>
              <a:t> ed. Nashville: Editorial Caribe, 2000, c1999.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ES" sz="1600" dirty="0" smtClean="0">
                <a:latin typeface="Candara" pitchFamily="34" charset="0"/>
                <a:hlinkClick r:id="rId2"/>
              </a:rPr>
              <a:t>http://www.dsmedia.org/resources/illustrations/sweet-publishing/</a:t>
            </a:r>
            <a:r>
              <a:rPr lang="es-ES" sz="1600" dirty="0" smtClean="0">
                <a:latin typeface="Candara" pitchFamily="34" charset="0"/>
              </a:rPr>
              <a:t>  (imágenes bíblicas).</a:t>
            </a:r>
            <a:endParaRPr lang="en-US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upload.wikimedia.org/wikipedia/commons/9/9a/Auguste_bonheur_a3274_plowing_in_the_nivernais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0740" cy="6858000"/>
          </a:xfrm>
          <a:prstGeom prst="rect">
            <a:avLst/>
          </a:prstGeom>
          <a:noFill/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7696200" cy="838200"/>
          </a:xfr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r>
              <a:rPr lang="es-PR" dirty="0" smtClean="0"/>
              <a:t>Próximo Estudio Dominical</a:t>
            </a:r>
            <a:endParaRPr lang="es-PR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1143000"/>
            <a:ext cx="7696200" cy="5410200"/>
          </a:xfr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marL="401638" indent="-234950" algn="ctr">
              <a:spcAft>
                <a:spcPts val="1200"/>
              </a:spcAft>
              <a:buNone/>
            </a:pPr>
            <a:r>
              <a:rPr lang="es-PR" sz="4400" dirty="0" smtClean="0"/>
              <a:t>2</a:t>
            </a:r>
            <a:r>
              <a:rPr lang="es-PR" sz="4400" baseline="30000" dirty="0" smtClean="0"/>
              <a:t>do</a:t>
            </a:r>
            <a:r>
              <a:rPr lang="es-PR" sz="4400" dirty="0" smtClean="0"/>
              <a:t> Trimestre/Tema 3:              Un legado perdurable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dirty="0" smtClean="0"/>
              <a:t>“Construir un legado”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dirty="0" smtClean="0"/>
              <a:t>5 de mayo de 2013</a:t>
            </a:r>
            <a:endParaRPr lang="es-PR" sz="2800" dirty="0" smtClean="0"/>
          </a:p>
          <a:p>
            <a:pPr marL="401638" indent="-234950" algn="ctr"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401638" indent="-234950" algn="ctr">
              <a:buNone/>
            </a:pPr>
            <a:r>
              <a:rPr lang="es-PR" dirty="0" smtClean="0"/>
              <a:t>(Deuteronomio 6:1-15a)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19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32769" name="Picture 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3657600" cy="1003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295400" y="1167789"/>
            <a:ext cx="6629400" cy="5537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Greg_Olsen_WHEREVER_HE_LEADS_ME_525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2590800" y="3569677"/>
            <a:ext cx="4191000" cy="3288323"/>
          </a:xfrm>
          <a:prstGeom prst="rect">
            <a:avLst/>
          </a:prstGeom>
        </p:spPr>
      </p:pic>
      <p:pic>
        <p:nvPicPr>
          <p:cNvPr id="20" name="Picture 19" descr="022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6524976" y="2286000"/>
            <a:ext cx="2619023" cy="2209800"/>
          </a:xfrm>
          <a:prstGeom prst="rect">
            <a:avLst/>
          </a:prstGeom>
        </p:spPr>
      </p:pic>
      <p:pic>
        <p:nvPicPr>
          <p:cNvPr id="19" name="Picture 18" descr="018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0" y="4895850"/>
            <a:ext cx="2616200" cy="1962150"/>
          </a:xfrm>
          <a:prstGeom prst="rect">
            <a:avLst/>
          </a:prstGeom>
        </p:spPr>
      </p:pic>
      <p:pic>
        <p:nvPicPr>
          <p:cNvPr id="17" name="Picture 16" descr="021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6096000" y="0"/>
            <a:ext cx="3048000" cy="2286000"/>
          </a:xfrm>
          <a:prstGeom prst="rect">
            <a:avLst/>
          </a:prstGeom>
        </p:spPr>
      </p:pic>
      <p:pic>
        <p:nvPicPr>
          <p:cNvPr id="74763" name="Picture 11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1905000" y="3733800"/>
            <a:ext cx="3692371" cy="130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0" y="1219200"/>
            <a:ext cx="97155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5" name="Picture 3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200025" y="2209800"/>
            <a:ext cx="9429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6" name="Picture 4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0" y="3200400"/>
            <a:ext cx="91440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7" name="Picture 5"/>
          <p:cNvPicPr>
            <a:picLocks noChangeAspect="1" noChangeArrowheads="1"/>
          </p:cNvPicPr>
          <p:nvPr/>
        </p:nvPicPr>
        <p:blipFill>
          <a:blip r:embed="rId10" cstate="screen"/>
          <a:srcRect/>
          <a:stretch>
            <a:fillRect/>
          </a:stretch>
        </p:blipFill>
        <p:spPr bwMode="auto">
          <a:xfrm>
            <a:off x="238125" y="4191000"/>
            <a:ext cx="90487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8" name="Picture 6"/>
          <p:cNvPicPr>
            <a:picLocks noChangeAspect="1" noChangeArrowheads="1"/>
          </p:cNvPicPr>
          <p:nvPr/>
        </p:nvPicPr>
        <p:blipFill>
          <a:blip r:embed="rId11" cstate="screen"/>
          <a:srcRect/>
          <a:stretch>
            <a:fillRect/>
          </a:stretch>
        </p:blipFill>
        <p:spPr bwMode="auto">
          <a:xfrm>
            <a:off x="0" y="0"/>
            <a:ext cx="307848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60" name="Picture 8"/>
          <p:cNvPicPr>
            <a:picLocks noChangeAspect="1" noChangeArrowheads="1"/>
          </p:cNvPicPr>
          <p:nvPr/>
        </p:nvPicPr>
        <p:blipFill>
          <a:blip r:embed="rId12" cstate="screen"/>
          <a:srcRect/>
          <a:stretch>
            <a:fillRect/>
          </a:stretch>
        </p:blipFill>
        <p:spPr bwMode="auto">
          <a:xfrm>
            <a:off x="3082638" y="228600"/>
            <a:ext cx="3394362" cy="138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64" name="Picture 12"/>
          <p:cNvPicPr>
            <a:picLocks noChangeAspect="1" noChangeArrowheads="1"/>
          </p:cNvPicPr>
          <p:nvPr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5212080" y="4648200"/>
            <a:ext cx="301752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65" name="Picture 13"/>
          <p:cNvPicPr>
            <a:picLocks noChangeAspect="1" noChangeArrowheads="1"/>
          </p:cNvPicPr>
          <p:nvPr/>
        </p:nvPicPr>
        <p:blipFill>
          <a:blip r:embed="rId14" cstate="screen"/>
          <a:srcRect/>
          <a:stretch>
            <a:fillRect/>
          </a:stretch>
        </p:blipFill>
        <p:spPr bwMode="auto">
          <a:xfrm>
            <a:off x="2209800" y="5410199"/>
            <a:ext cx="3377787" cy="990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61" name="Picture 9"/>
          <p:cNvPicPr>
            <a:picLocks noChangeAspect="1" noChangeArrowheads="1"/>
          </p:cNvPicPr>
          <p:nvPr/>
        </p:nvPicPr>
        <p:blipFill>
          <a:blip r:embed="rId15" cstate="screen"/>
          <a:srcRect/>
          <a:stretch>
            <a:fillRect/>
          </a:stretch>
        </p:blipFill>
        <p:spPr bwMode="auto">
          <a:xfrm>
            <a:off x="990600" y="1611488"/>
            <a:ext cx="3124200" cy="1781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62" name="Picture 10"/>
          <p:cNvPicPr>
            <a:picLocks noChangeAspect="1" noChangeArrowheads="1"/>
          </p:cNvPicPr>
          <p:nvPr/>
        </p:nvPicPr>
        <p:blipFill>
          <a:blip r:embed="rId16" cstate="screen"/>
          <a:srcRect/>
          <a:stretch>
            <a:fillRect/>
          </a:stretch>
        </p:blipFill>
        <p:spPr bwMode="auto">
          <a:xfrm>
            <a:off x="4012264" y="2181224"/>
            <a:ext cx="3379136" cy="1552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791200" y="2212848"/>
            <a:ext cx="2615481" cy="3921307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Tema General</a:t>
            </a:r>
            <a:endParaRPr lang="en-US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133600"/>
            <a:ext cx="5105400" cy="4495800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PR" dirty="0" smtClean="0"/>
              <a:t>Dar gracias es un elemento esencial de la verdadera adoración.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133600"/>
            <a:ext cx="8610600" cy="4191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Invitación a dar gracias             (</a:t>
            </a:r>
            <a:r>
              <a:rPr lang="es-PR" sz="3600" dirty="0" smtClean="0">
                <a:solidFill>
                  <a:schemeClr val="tx2"/>
                </a:solidFill>
              </a:rPr>
              <a:t>Salmos 107:1-3</a:t>
            </a:r>
            <a:r>
              <a:rPr lang="es-PR" sz="3600" dirty="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Razones para dar gracias            (</a:t>
            </a:r>
            <a:r>
              <a:rPr lang="es-PR" sz="3600" dirty="0" smtClean="0">
                <a:solidFill>
                  <a:schemeClr val="tx2"/>
                </a:solidFill>
              </a:rPr>
              <a:t>Salmos 107:4-9</a:t>
            </a:r>
            <a:r>
              <a:rPr lang="es-PR" sz="3600" dirty="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La respuesta del agradecido         (</a:t>
            </a:r>
            <a:r>
              <a:rPr lang="es-PR" sz="3600" dirty="0" smtClean="0">
                <a:solidFill>
                  <a:schemeClr val="tx2"/>
                </a:solidFill>
              </a:rPr>
              <a:t>Salmos 107:33-38, 43</a:t>
            </a:r>
            <a:r>
              <a:rPr lang="es-PR" sz="3600" dirty="0" smtClean="0"/>
              <a:t>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/>
              <a:pPr/>
              <a:t>5</a:t>
            </a:fld>
            <a:endParaRPr lang="en-US"/>
          </a:p>
        </p:txBody>
      </p:sp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914400"/>
            <a:ext cx="5478463" cy="762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r>
              <a:rPr lang="es-PR" dirty="0"/>
              <a:t>Bosquejo de Estudio</a:t>
            </a:r>
          </a:p>
        </p:txBody>
      </p:sp>
      <p:pic>
        <p:nvPicPr>
          <p:cNvPr id="8" name="Picture 2" descr="http://4.bp.blogspot.com/-jQ6dVf5xVKc/Ts5OkREcgCI/AAAAAAAAEqI/UTiYZZSrzfE/s1600/IMG_1361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814567" y="0"/>
            <a:ext cx="2329433" cy="17526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oll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286000"/>
            <a:ext cx="9144000" cy="2743200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895600"/>
            <a:ext cx="8382000" cy="1570182"/>
          </a:xfrm>
          <a:noFill/>
          <a:ln/>
        </p:spPr>
        <p:txBody>
          <a:bodyPr/>
          <a:lstStyle/>
          <a:p>
            <a:pPr>
              <a:buNone/>
            </a:pPr>
            <a:r>
              <a:rPr lang="es-ES" dirty="0" smtClean="0">
                <a:latin typeface="Papyrus" pitchFamily="66" charset="0"/>
              </a:rPr>
              <a:t>	“Dad gracias en todo, porque esta es la voluntad de Dios para con vosotros en Cristo Jesús.”(1 Tesalonicenses 5.18)</a:t>
            </a: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Texto </a:t>
            </a:r>
            <a:r>
              <a:rPr lang="es-PR" dirty="0" smtClean="0"/>
              <a:t>Clave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title"/>
          </p:nvPr>
        </p:nvSpPr>
        <p:spPr>
          <a:xfrm>
            <a:off x="1143000" y="671512"/>
            <a:ext cx="78486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Invitación a dar gracias             (Salmos 107:1-3)</a:t>
            </a:r>
          </a:p>
        </p:txBody>
      </p:sp>
      <p:pic>
        <p:nvPicPr>
          <p:cNvPr id="2" name="Picture 2" descr="http://discerningmusic.files.wordpress.com/2010/09/painting-of-praise-god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209800" y="2057400"/>
            <a:ext cx="4828822" cy="44958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6200" y="2209800"/>
            <a:ext cx="8534400" cy="3657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"Alabad a Jehová, porque él es bueno; Porque para siempre es su misericordia. Díganlo los redimidos de Jehová, Los que ha redimido del poder del enemigo, Y los ha congregado de las tierras, Del oriente y del occidente, Del norte y del sur."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143000" y="671512"/>
            <a:ext cx="78486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Invitación a dar gracias             (Salmos 107:1-3)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/>
          </a:p>
        </p:txBody>
      </p:sp>
      <p:sp>
        <p:nvSpPr>
          <p:cNvPr id="327683" name="Rectangle 3"/>
          <p:cNvSpPr>
            <a:spLocks noGrp="1" noChangeArrowheads="1"/>
          </p:cNvSpPr>
          <p:nvPr>
            <p:ph type="title"/>
          </p:nvPr>
        </p:nvSpPr>
        <p:spPr>
          <a:xfrm>
            <a:off x="1219200" y="762000"/>
            <a:ext cx="76962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Razones para dar gracias            (Salmos 107:4-9)</a:t>
            </a:r>
          </a:p>
        </p:txBody>
      </p:sp>
      <p:pic>
        <p:nvPicPr>
          <p:cNvPr id="2" name="Picture 2" descr="http://1.bp.blogspot.com/-lsJRA69Sy2Q/TnaT9RxoSlI/AAAAAAAAAXM/4rJAx54O1eo/s1600/Moses-parts-the-Red-Sea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447800" y="1962150"/>
            <a:ext cx="6324600" cy="47434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80225</TotalTime>
  <Words>481</Words>
  <Application>Microsoft Office PowerPoint</Application>
  <PresentationFormat>On-screen Show (4:3)</PresentationFormat>
  <Paragraphs>71</Paragraphs>
  <Slides>19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Arial</vt:lpstr>
      <vt:lpstr>Calibri</vt:lpstr>
      <vt:lpstr>Candara</vt:lpstr>
      <vt:lpstr>Papyrus</vt:lpstr>
      <vt:lpstr>Tahoma</vt:lpstr>
      <vt:lpstr>Wingdings</vt:lpstr>
      <vt:lpstr>Blends</vt:lpstr>
      <vt:lpstr>Office Theme</vt:lpstr>
      <vt:lpstr>1_Office Theme</vt:lpstr>
      <vt:lpstr>PowerPoint Presentation</vt:lpstr>
      <vt:lpstr>PowerPoint Presentation</vt:lpstr>
      <vt:lpstr>PowerPoint Presentation</vt:lpstr>
      <vt:lpstr>Tema General</vt:lpstr>
      <vt:lpstr>Bosquejo de Estudio</vt:lpstr>
      <vt:lpstr>Texto Clave</vt:lpstr>
      <vt:lpstr>Invitación a dar gracias             (Salmos 107:1-3)</vt:lpstr>
      <vt:lpstr>Invitación a dar gracias             (Salmos 107:1-3)</vt:lpstr>
      <vt:lpstr>Razones para dar gracias            (Salmos 107:4-9)</vt:lpstr>
      <vt:lpstr>Razones para dar gracias            (Salmos 107:4-9)</vt:lpstr>
      <vt:lpstr>Razones para dar gracias            (Salmos 107:4-9)</vt:lpstr>
      <vt:lpstr>La respuesta del agradecido         (Salmos 107:33-38, 43)</vt:lpstr>
      <vt:lpstr>La respuesta del agradecido         (Salmos 107:33-38)</vt:lpstr>
      <vt:lpstr>La respuesta del agradecido         (Salmos 107:33-38)</vt:lpstr>
      <vt:lpstr>La respuesta del agradecido         (Salmos 107:43)</vt:lpstr>
      <vt:lpstr>Aplicación a la Vida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te_doy_gracias_042813</dc:title>
  <dc:creator>JRIVERA</dc:creator>
  <cp:lastModifiedBy>Tito Ortega</cp:lastModifiedBy>
  <cp:revision>3570</cp:revision>
  <dcterms:created xsi:type="dcterms:W3CDTF">2007-01-24T21:53:34Z</dcterms:created>
  <dcterms:modified xsi:type="dcterms:W3CDTF">2013-04-29T00:40:09Z</dcterms:modified>
</cp:coreProperties>
</file>