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8" r:id="rId2"/>
    <p:sldMasterId id="2147483700" r:id="rId3"/>
  </p:sldMasterIdLst>
  <p:notesMasterIdLst>
    <p:notesMasterId r:id="rId35"/>
  </p:notesMasterIdLst>
  <p:handoutMasterIdLst>
    <p:handoutMasterId r:id="rId36"/>
  </p:handoutMasterIdLst>
  <p:sldIdLst>
    <p:sldId id="794" r:id="rId4"/>
    <p:sldId id="1121" r:id="rId5"/>
    <p:sldId id="804" r:id="rId6"/>
    <p:sldId id="416" r:id="rId7"/>
    <p:sldId id="287" r:id="rId8"/>
    <p:sldId id="622" r:id="rId9"/>
    <p:sldId id="1090" r:id="rId10"/>
    <p:sldId id="1125" r:id="rId11"/>
    <p:sldId id="1126" r:id="rId12"/>
    <p:sldId id="1127" r:id="rId13"/>
    <p:sldId id="652" r:id="rId14"/>
    <p:sldId id="1084" r:id="rId15"/>
    <p:sldId id="1122" r:id="rId16"/>
    <p:sldId id="1123" r:id="rId17"/>
    <p:sldId id="1124" r:id="rId18"/>
    <p:sldId id="1128" r:id="rId19"/>
    <p:sldId id="1129" r:id="rId20"/>
    <p:sldId id="1131" r:id="rId21"/>
    <p:sldId id="1132" r:id="rId22"/>
    <p:sldId id="655" r:id="rId23"/>
    <p:sldId id="922" r:id="rId24"/>
    <p:sldId id="1130" r:id="rId25"/>
    <p:sldId id="1133" r:id="rId26"/>
    <p:sldId id="1134" r:id="rId27"/>
    <p:sldId id="1135" r:id="rId28"/>
    <p:sldId id="1136" r:id="rId29"/>
    <p:sldId id="1137" r:id="rId30"/>
    <p:sldId id="1138" r:id="rId31"/>
    <p:sldId id="561" r:id="rId32"/>
    <p:sldId id="924" r:id="rId33"/>
    <p:sldId id="908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6709" autoAdjust="0"/>
  </p:normalViewPr>
  <p:slideViewPr>
    <p:cSldViewPr>
      <p:cViewPr varScale="1">
        <p:scale>
          <a:sx n="68" d="100"/>
          <a:sy n="68" d="100"/>
        </p:scale>
        <p:origin x="135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5/12/2013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7812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320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238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14500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957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727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348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643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31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547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distantshoresmedia.org/images/rg/09/09_1Sa_01_01_RG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-19570"/>
            <a:ext cx="9144000" cy="6877570"/>
          </a:xfrm>
          <a:prstGeom prst="rect">
            <a:avLst/>
          </a:prstGeom>
          <a:noFill/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5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62000" y="685800"/>
            <a:ext cx="7696200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5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2</a:t>
            </a:r>
            <a:r>
              <a:rPr kumimoji="0" lang="es-PR" sz="44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do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Trimestre/Tema </a:t>
            </a:r>
            <a:r>
              <a:rPr lang="es-PR" sz="4400" noProof="0" dirty="0" smtClean="0">
                <a:latin typeface="+mj-lt"/>
              </a:rPr>
              <a:t>3</a:t>
            </a:r>
            <a:r>
              <a:rPr lang="es-PR" sz="4400" dirty="0" smtClean="0">
                <a:latin typeface="+mj-lt"/>
              </a:rPr>
              <a:t>:               Un legado perdurable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85800" y="2895600"/>
            <a:ext cx="7924800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55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“Un legado de esperanza”</a:t>
            </a:r>
          </a:p>
          <a:p>
            <a:pPr marL="401638" marR="0" lvl="0" indent="-23495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PR" sz="3600" dirty="0" smtClean="0">
                <a:latin typeface="+mn-lt"/>
                <a:cs typeface="+mn-cs"/>
              </a:rPr>
              <a:t>12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mayo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2013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dirty="0" smtClean="0">
                <a:latin typeface="+mn-lt"/>
                <a:cs typeface="+mn-cs"/>
              </a:rPr>
              <a:t>1 Samuel 1:10-20, 27-2:1; 12:23-24</a:t>
            </a: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5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8153400" cy="3657600"/>
          </a:xfrm>
        </p:spPr>
        <p:txBody>
          <a:bodyPr/>
          <a:lstStyle/>
          <a:p>
            <a:r>
              <a:rPr lang="es-ES" dirty="0" smtClean="0"/>
              <a:t>La oración no es autosugestión o racionalización o un vano ejercicio. Es comunión con Dios, es sentir lo que él siente, es pasar tiempo con él. </a:t>
            </a:r>
          </a:p>
          <a:p>
            <a:pPr lvl="1"/>
            <a:r>
              <a:rPr lang="es-ES" dirty="0" smtClean="0"/>
              <a:t>Hacia esto les urge caminar Samuel, tomándole a Dios en serio, sirviéndole de corazón y andando en lo recto. (Carro </a:t>
            </a:r>
            <a:r>
              <a:rPr lang="es-ES" i="1" dirty="0" smtClean="0"/>
              <a:t>et al</a:t>
            </a:r>
            <a:r>
              <a:rPr lang="es-ES" dirty="0" smtClean="0"/>
              <a:t>)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671512"/>
            <a:ext cx="7848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El resto de la historia                        (1 Samuel 12:23-24)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/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83820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Comienzo: Una oración desesperada (1 Samuel 1:10-20)</a:t>
            </a:r>
          </a:p>
        </p:txBody>
      </p:sp>
      <p:pic>
        <p:nvPicPr>
          <p:cNvPr id="15362" name="Picture 2" descr="http://distantshoresmedia.org/images/rg/09/09_1Sa_01_02_RG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43000" y="2028825"/>
            <a:ext cx="6743700" cy="46005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"ella con amargura de alma oró a Jehová, y lloró abundantemente. E hizo voto, diciendo: Jehová de los ejércitos, si te dignares mirar a la aflicción de tu sierva, y te acordares de mí, y no te olvidares de tu sierva, sino que dieres a tu sierva un hijo varón, yo lo dedicaré a Jehová todos los días de su vida, y no pasará navaja sobre su cabeza..."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83820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Comienzo: Una oración desesperada (1 Samuel 1:10-20)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"...Mientras ella oraba largamente delante de Jehová, Elí estaba observando la boca de ella. Pero Ana hablaba en su corazón, y solamente se movían sus labios, y su voz no se oía; y Elí la tuvo por ebria. Entonces le dijo Elí: ¿Hasta cuándo estarás ebria? Digiere tu vino. Y Ana le respondió diciendo: No, señor mío; yo soy una mujer atribulada de espíritu; no he bebido vino ni sidra..."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83820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Comienzo: Una oración desesperada (1 Samuel 1:10-20)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 sino que he derramado mi alma delante de Jehová. No tengas a tu sierva por una mujer impía; porque por la magnitud de mis congojas y de mi aflicción he hablado hasta ahora. Elí respondió y dijo: Ve en paz, y el Dios de Israel te otorgue la petición que le has hecho. Y ella dijo: Halle tu sierva gracia delante de tus ojos. Y se fue la mujer por su camino, y comió, y no estuvo más triste..."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83820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Comienzo: Una oración desesperada (1 Samuel 1:10-20)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 Y levantándose de mañana, adoraron delante de Jehová, y volvieron y fueron a su casa en </a:t>
            </a:r>
            <a:r>
              <a:rPr lang="es-ES" dirty="0" err="1" smtClean="0"/>
              <a:t>Ramá</a:t>
            </a:r>
            <a:r>
              <a:rPr lang="es-ES" dirty="0" smtClean="0"/>
              <a:t>. Y </a:t>
            </a:r>
            <a:r>
              <a:rPr lang="es-ES" dirty="0" err="1" smtClean="0"/>
              <a:t>Elcana</a:t>
            </a:r>
            <a:r>
              <a:rPr lang="es-ES" dirty="0" smtClean="0"/>
              <a:t> se llegó a Ana su mujer, y Jehová se acordó de ella. Aconteció que al cumplirse el tiempo, después de haber concebido Ana, dio a luz un hijo, y le puso por nombre Samuel, diciendo: Por cuanto lo pedí a Jehová."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83820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Comienzo: Una oración desesperada (1 Samuel 1:10-20)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r>
              <a:rPr lang="es-ES" dirty="0" smtClean="0"/>
              <a:t>Ana acudió a la única fuente de poder, Jehová de los ejércitos. </a:t>
            </a:r>
          </a:p>
          <a:p>
            <a:pPr lvl="1"/>
            <a:r>
              <a:rPr lang="es-ES" dirty="0" smtClean="0"/>
              <a:t>Delante de él derramó su corazón suplicando que interviniese a su favor. </a:t>
            </a:r>
          </a:p>
          <a:p>
            <a:pPr lvl="1"/>
            <a:r>
              <a:rPr lang="es-ES" dirty="0" smtClean="0"/>
              <a:t>Su oración fue tan intensa, que Elí pensó que estaba ebria. </a:t>
            </a:r>
          </a:p>
          <a:p>
            <a:pPr lvl="1"/>
            <a:r>
              <a:rPr lang="es-ES" dirty="0" smtClean="0"/>
              <a:t>Habiendo escuchado la defensa de Ana, el sacerdote pronunció una bendición sobre ella (</a:t>
            </a:r>
            <a:r>
              <a:rPr lang="es-ES" dirty="0" smtClean="0">
                <a:solidFill>
                  <a:schemeClr val="tx2"/>
                </a:solidFill>
              </a:rPr>
              <a:t>v. 18a</a:t>
            </a:r>
            <a:r>
              <a:rPr lang="es-ES" dirty="0" smtClean="0"/>
              <a:t>). (Lloyd)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83820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Comienzo: Una oración desesperada (1 Samuel 1:10-20)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r>
              <a:rPr lang="es-ES" dirty="0" smtClean="0"/>
              <a:t>Ana no sólo se dedicó a pedir. </a:t>
            </a:r>
          </a:p>
          <a:p>
            <a:pPr lvl="1"/>
            <a:r>
              <a:rPr lang="es-ES" dirty="0" smtClean="0"/>
              <a:t>Prometió consagrar al servicio del Señor durante toda su vida al hijo que había pedido. </a:t>
            </a:r>
          </a:p>
          <a:p>
            <a:pPr lvl="1"/>
            <a:r>
              <a:rPr lang="es-ES" dirty="0" smtClean="0"/>
              <a:t>Antes de nacer, su madre prometió que sería nazareo (</a:t>
            </a:r>
            <a:r>
              <a:rPr lang="es-ES" dirty="0" smtClean="0">
                <a:solidFill>
                  <a:schemeClr val="tx2"/>
                </a:solidFill>
              </a:rPr>
              <a:t>Números 6:1–21</a:t>
            </a:r>
            <a:r>
              <a:rPr lang="es-ES" dirty="0" smtClean="0"/>
              <a:t>). </a:t>
            </a:r>
          </a:p>
          <a:p>
            <a:pPr lvl="1"/>
            <a:r>
              <a:rPr lang="es-ES" dirty="0" smtClean="0"/>
              <a:t>La preparación de Samuel comenzó aun antes de ser concebido. (Lloyd)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83820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Comienzo: Una oración desesperada (1 Samuel 1:10-20)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r>
              <a:rPr lang="es-ES" dirty="0" smtClean="0"/>
              <a:t>Poco después de regresar a </a:t>
            </a:r>
            <a:r>
              <a:rPr lang="es-ES" dirty="0" err="1" smtClean="0"/>
              <a:t>Ramá</a:t>
            </a:r>
            <a:r>
              <a:rPr lang="es-ES" dirty="0" smtClean="0"/>
              <a:t>, el Señor obró en forma especial y Ana concibió su primogénito. </a:t>
            </a:r>
          </a:p>
          <a:p>
            <a:pPr lvl="1"/>
            <a:r>
              <a:rPr lang="es-ES" dirty="0" smtClean="0"/>
              <a:t>Nueve meses más tarde, dio a luz al varón que había pedido y a quien puso por nombre Samuel. </a:t>
            </a:r>
          </a:p>
          <a:p>
            <a:pPr lvl="1"/>
            <a:r>
              <a:rPr lang="es-ES" dirty="0" smtClean="0"/>
              <a:t>Los expertos dicen que quiere decir “el nombre [de Dios] es EL”. (Lloyd)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83820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Comienzo: Una oración desesperada (1 Samuel 1:10-20)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r>
              <a:rPr lang="es-ES" dirty="0" smtClean="0"/>
              <a:t>El título divino, EL, expresa la grandeza del poder divino.</a:t>
            </a:r>
          </a:p>
          <a:p>
            <a:pPr lvl="1"/>
            <a:r>
              <a:rPr lang="es-ES" dirty="0" smtClean="0"/>
              <a:t>Este significado no se relaciona con la petición de la madre, sino con el poderío de Jehová. </a:t>
            </a:r>
          </a:p>
          <a:p>
            <a:pPr lvl="1"/>
            <a:r>
              <a:rPr lang="es-ES" dirty="0" smtClean="0"/>
              <a:t>Ana se había dirigido al único que le podía socorrer. </a:t>
            </a:r>
          </a:p>
          <a:p>
            <a:pPr lvl="1"/>
            <a:r>
              <a:rPr lang="es-ES" dirty="0" smtClean="0"/>
              <a:t>Bajo estas circunstancias especiales, nació el que llegaría a ser el principal agente de cambio en la transformación de Israel. (Lloyd)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83820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Comienzo: Una oración desesperada (1 Samuel 1:10-20)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1026" name="Picture 2" descr="https://fbcdn-sphotos-a-a.akamaihd.net/hphotos-ak-snc6/165204_417572828340410_76425905_n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52340" y="0"/>
            <a:ext cx="632006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2192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Una promesa cumplida                       (1 Samuel 1:27-2:1)</a:t>
            </a:r>
            <a:endParaRPr lang="es-PR" sz="4000" b="1" dirty="0"/>
          </a:p>
        </p:txBody>
      </p:sp>
      <p:pic>
        <p:nvPicPr>
          <p:cNvPr id="12290" name="Picture 2" descr="http://distantshoresmedia.org/images/rg/09/09_1Sa_01_04_RG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8750" y="2028825"/>
            <a:ext cx="6419850" cy="46005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46314"/>
            <a:ext cx="8534400" cy="3925886"/>
          </a:xfrm>
        </p:spPr>
        <p:txBody>
          <a:bodyPr/>
          <a:lstStyle/>
          <a:p>
            <a:pPr>
              <a:buNone/>
            </a:pPr>
            <a:r>
              <a:rPr lang="es-ES" sz="3000" dirty="0" smtClean="0"/>
              <a:t>	</a:t>
            </a:r>
            <a:r>
              <a:rPr lang="es-ES" dirty="0" smtClean="0"/>
              <a:t>"Por este niño oraba, y Jehová me dio lo que le pedí. Yo, pues, lo dedico también a Jehová; todos los días que viva, será de Jehová. Y adoró allí a Jehová. Y Ana oró y dijo: Mi corazón se regocija en Jehová, Mi poder se exalta en Jehová; Mi boca se ensanchó sobre mis enemigos, Por cuanto me alegré en tu salvación."</a:t>
            </a:r>
            <a:endParaRPr lang="es-ES" sz="3000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192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Una promesa cumplida                       (1 Samuel 1:27-2:1)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22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46314"/>
            <a:ext cx="8534400" cy="3925886"/>
          </a:xfrm>
        </p:spPr>
        <p:txBody>
          <a:bodyPr/>
          <a:lstStyle/>
          <a:p>
            <a:r>
              <a:rPr lang="es-ES" sz="2800" dirty="0" smtClean="0"/>
              <a:t>Ana explicó a Elí el motivo de su viaje y le recuerda de su conversación unos años antes.</a:t>
            </a:r>
          </a:p>
          <a:p>
            <a:pPr lvl="1"/>
            <a:r>
              <a:rPr lang="es-ES" sz="2400" dirty="0" smtClean="0"/>
              <a:t>En los vv. </a:t>
            </a:r>
            <a:r>
              <a:rPr lang="es-ES" sz="2400" dirty="0" smtClean="0">
                <a:solidFill>
                  <a:schemeClr val="tx2"/>
                </a:solidFill>
              </a:rPr>
              <a:t>27 y 28 </a:t>
            </a:r>
            <a:r>
              <a:rPr lang="es-ES" sz="2400" dirty="0" smtClean="0"/>
              <a:t>cuatro veces usa la misma palabra que se traduce </a:t>
            </a:r>
            <a:r>
              <a:rPr lang="es-ES" sz="2400" i="1" dirty="0" smtClean="0"/>
              <a:t>pedir</a:t>
            </a:r>
            <a:r>
              <a:rPr lang="es-ES" sz="2400" dirty="0" smtClean="0"/>
              <a:t>. </a:t>
            </a:r>
          </a:p>
          <a:p>
            <a:pPr lvl="1"/>
            <a:r>
              <a:rPr lang="es-ES" sz="2400" dirty="0" smtClean="0"/>
              <a:t>La palabra también tiene el sentido de “prestar” y podemos traducir: “Por este niño oraba, y Jehovah dio mi pedido que le pedí. Yo ahora lo pido (presto) a Jehovah todos los días que viva, él habiendo sido pedido (prestado) para Jehovah.” (Carro </a:t>
            </a:r>
            <a:r>
              <a:rPr lang="es-ES" sz="2400" i="1" dirty="0" smtClean="0"/>
              <a:t>et al</a:t>
            </a:r>
            <a:r>
              <a:rPr lang="es-ES" sz="2400" dirty="0" smtClean="0"/>
              <a:t>)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192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Una promesa cumplida                       (1 Samuel 1:27-2:1)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23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46314"/>
            <a:ext cx="8534400" cy="3925886"/>
          </a:xfrm>
        </p:spPr>
        <p:txBody>
          <a:bodyPr/>
          <a:lstStyle/>
          <a:p>
            <a:r>
              <a:rPr lang="es-ES" sz="2800" dirty="0" smtClean="0"/>
              <a:t>Dios le había dado a Ana su hijo Samuel. </a:t>
            </a:r>
          </a:p>
          <a:p>
            <a:pPr lvl="1"/>
            <a:r>
              <a:rPr lang="es-ES" sz="2400" dirty="0" smtClean="0"/>
              <a:t>Ella se lo devolvió a Jehovah. Y a base de esto adora. </a:t>
            </a:r>
          </a:p>
          <a:p>
            <a:pPr lvl="1"/>
            <a:r>
              <a:rPr lang="es-ES" sz="2400" dirty="0" smtClean="0"/>
              <a:t>Toda verdadera adoración es un acto de darse al Señor juntamente con todo lo que uno tenga. </a:t>
            </a:r>
          </a:p>
          <a:p>
            <a:pPr lvl="1"/>
            <a:r>
              <a:rPr lang="es-ES" sz="2400" dirty="0" smtClean="0"/>
              <a:t>¡Es decirle al Señor que él es digno de todo! </a:t>
            </a:r>
          </a:p>
          <a:p>
            <a:pPr lvl="1">
              <a:buNone/>
            </a:pPr>
            <a:r>
              <a:rPr lang="es-ES" sz="2400" dirty="0" smtClean="0"/>
              <a:t>	(Carro </a:t>
            </a:r>
            <a:r>
              <a:rPr lang="es-ES" sz="2400" i="1" dirty="0" smtClean="0"/>
              <a:t>et al</a:t>
            </a:r>
            <a:r>
              <a:rPr lang="es-ES" sz="2400" dirty="0" smtClean="0"/>
              <a:t>)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192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Una promesa cumplida                       (1 Samuel 1:27-2:1)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24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46314"/>
            <a:ext cx="8534400" cy="3925886"/>
          </a:xfrm>
        </p:spPr>
        <p:txBody>
          <a:bodyPr/>
          <a:lstStyle/>
          <a:p>
            <a:r>
              <a:rPr lang="es-ES" sz="2800" dirty="0" smtClean="0"/>
              <a:t>La dedicación de Samuel significa que él estaría bajo el voto de </a:t>
            </a:r>
            <a:r>
              <a:rPr lang="es-ES" sz="2800" i="1" dirty="0" smtClean="0"/>
              <a:t>nazareo</a:t>
            </a:r>
            <a:r>
              <a:rPr lang="es-ES" sz="2800" dirty="0" smtClean="0"/>
              <a:t>. </a:t>
            </a:r>
          </a:p>
          <a:p>
            <a:pPr lvl="1"/>
            <a:r>
              <a:rPr lang="es-ES" sz="2400" dirty="0" smtClean="0"/>
              <a:t>Esta palabra en hebreo quiere decir “dedicar” y los detalles del voto de esta consagración se encuentran en </a:t>
            </a:r>
            <a:r>
              <a:rPr lang="es-ES" sz="2400" dirty="0" smtClean="0">
                <a:solidFill>
                  <a:schemeClr val="tx2"/>
                </a:solidFill>
              </a:rPr>
              <a:t>Números 6:1–6</a:t>
            </a:r>
            <a:r>
              <a:rPr lang="es-ES" sz="2400" dirty="0" smtClean="0"/>
              <a:t>. </a:t>
            </a:r>
          </a:p>
          <a:p>
            <a:pPr lvl="1"/>
            <a:r>
              <a:rPr lang="es-ES" sz="2400" dirty="0" smtClean="0"/>
              <a:t>Aunque el voto generalmente sería para un cierto tiempo determinado, Ana lo dedica </a:t>
            </a:r>
            <a:r>
              <a:rPr lang="es-ES" sz="2400" i="1" dirty="0" smtClean="0"/>
              <a:t>todos los días de su vida</a:t>
            </a:r>
            <a:r>
              <a:rPr lang="es-ES" sz="2400" dirty="0" smtClean="0"/>
              <a:t> totalmente a Jehovah. </a:t>
            </a:r>
          </a:p>
          <a:p>
            <a:pPr lvl="1"/>
            <a:r>
              <a:rPr lang="es-ES" sz="2400" dirty="0" smtClean="0"/>
              <a:t>Es evidente que tiene en mente este voto por la referencia en </a:t>
            </a:r>
            <a:r>
              <a:rPr lang="es-ES" sz="2400" dirty="0" smtClean="0">
                <a:solidFill>
                  <a:schemeClr val="tx2"/>
                </a:solidFill>
              </a:rPr>
              <a:t>1:11</a:t>
            </a:r>
            <a:r>
              <a:rPr lang="es-ES" sz="2400" dirty="0" smtClean="0"/>
              <a:t>. (Carro </a:t>
            </a:r>
            <a:r>
              <a:rPr lang="es-ES" sz="2400" i="1" dirty="0" smtClean="0"/>
              <a:t>et al </a:t>
            </a:r>
            <a:r>
              <a:rPr lang="es-ES" sz="2400" dirty="0" smtClean="0"/>
              <a:t>)</a:t>
            </a:r>
            <a:endParaRPr lang="es-ES" sz="24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192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Una promesa cumplida                       (1 Samuel 1:27-2:1)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25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46314"/>
            <a:ext cx="8534400" cy="3925886"/>
          </a:xfrm>
        </p:spPr>
        <p:txBody>
          <a:bodyPr/>
          <a:lstStyle/>
          <a:p>
            <a:r>
              <a:rPr lang="es-ES" sz="2800" dirty="0" smtClean="0"/>
              <a:t>La navaja no tocaría su cabeza como símbolo de su dedicación a Dios. </a:t>
            </a:r>
          </a:p>
          <a:p>
            <a:pPr lvl="1"/>
            <a:r>
              <a:rPr lang="es-ES" sz="2400" dirty="0" smtClean="0"/>
              <a:t>La navaja se usaba más para “raer” el pelo puesto que el hombre hebreo llevaba barba y no se afeitaba. Solamente los sacerdotes se recortaban el pelo (</a:t>
            </a:r>
            <a:r>
              <a:rPr lang="es-ES" sz="2400" dirty="0" err="1" smtClean="0">
                <a:solidFill>
                  <a:schemeClr val="tx2"/>
                </a:solidFill>
              </a:rPr>
              <a:t>Eze</a:t>
            </a:r>
            <a:r>
              <a:rPr lang="es-ES" sz="2400" dirty="0" smtClean="0">
                <a:solidFill>
                  <a:schemeClr val="tx2"/>
                </a:solidFill>
              </a:rPr>
              <a:t>. 44:20</a:t>
            </a:r>
            <a:r>
              <a:rPr lang="es-ES" sz="2400" dirty="0" smtClean="0"/>
              <a:t>). Los demás raerían su pelo de vez en cuando. </a:t>
            </a:r>
          </a:p>
          <a:p>
            <a:pPr lvl="1"/>
            <a:r>
              <a:rPr lang="es-ES" sz="2400" dirty="0" smtClean="0"/>
              <a:t>Los símbolos de esta dedicación representaban la entrega de sus emociones (abstenerse del vino), de su voluntad (no cortarse el pelo) y de su cuerpo (no tocar ningún muerto). (Carro </a:t>
            </a:r>
            <a:r>
              <a:rPr lang="es-ES" sz="2400" i="1" dirty="0" smtClean="0"/>
              <a:t>et al </a:t>
            </a:r>
            <a:r>
              <a:rPr lang="es-ES" sz="2400" dirty="0" smtClean="0"/>
              <a:t>)</a:t>
            </a:r>
            <a:endParaRPr lang="es-ES" sz="24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192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Una promesa cumplida                       (1 Samuel 1:27-2:1)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26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46314"/>
            <a:ext cx="8534400" cy="3925886"/>
          </a:xfrm>
        </p:spPr>
        <p:txBody>
          <a:bodyPr/>
          <a:lstStyle/>
          <a:p>
            <a:r>
              <a:rPr lang="es-ES" sz="2800" dirty="0" smtClean="0"/>
              <a:t>Ahora no vivimos bajo la ley, pero Jesús pide a cada discípulo que vaya en pos de él, se niegue a sí mismo, y que le siga. </a:t>
            </a:r>
          </a:p>
          <a:p>
            <a:pPr lvl="1"/>
            <a:r>
              <a:rPr lang="es-ES" sz="2400" dirty="0" smtClean="0"/>
              <a:t>Significa una dedicación total y voluntaria. (Carro </a:t>
            </a:r>
            <a:r>
              <a:rPr lang="es-ES" sz="2400" i="1" dirty="0" smtClean="0"/>
              <a:t>et al </a:t>
            </a:r>
            <a:r>
              <a:rPr lang="es-ES" sz="2400" dirty="0" smtClean="0"/>
              <a:t>)</a:t>
            </a:r>
            <a:endParaRPr lang="es-ES" sz="24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192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Una promesa cumplida                       (1 Samuel 1:27-2:1)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27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46314"/>
            <a:ext cx="8534400" cy="3925886"/>
          </a:xfrm>
        </p:spPr>
        <p:txBody>
          <a:bodyPr/>
          <a:lstStyle/>
          <a:p>
            <a:r>
              <a:rPr lang="es-ES" sz="2800" b="1" dirty="0" smtClean="0"/>
              <a:t>El canto de Ana, </a:t>
            </a:r>
            <a:r>
              <a:rPr lang="es-ES" sz="2800" b="1" dirty="0" smtClean="0">
                <a:solidFill>
                  <a:schemeClr val="tx2"/>
                </a:solidFill>
              </a:rPr>
              <a:t>2:1–10</a:t>
            </a:r>
            <a:r>
              <a:rPr lang="es-ES" sz="2800" dirty="0" smtClean="0"/>
              <a:t>. </a:t>
            </a:r>
          </a:p>
          <a:p>
            <a:pPr lvl="1"/>
            <a:r>
              <a:rPr lang="es-ES" sz="2400" dirty="0" smtClean="0"/>
              <a:t>En el </a:t>
            </a:r>
            <a:r>
              <a:rPr lang="es-ES" sz="2400" dirty="0" smtClean="0">
                <a:solidFill>
                  <a:schemeClr val="tx2"/>
                </a:solidFill>
              </a:rPr>
              <a:t>v. 1 </a:t>
            </a:r>
            <a:r>
              <a:rPr lang="es-ES" sz="2400" dirty="0" smtClean="0"/>
              <a:t>dice que Ana </a:t>
            </a:r>
            <a:r>
              <a:rPr lang="es-ES" sz="2400" i="1" dirty="0" smtClean="0"/>
              <a:t>oró</a:t>
            </a:r>
            <a:r>
              <a:rPr lang="es-ES" sz="2400" dirty="0" smtClean="0"/>
              <a:t> y se usa la misma palabra hebrea que en </a:t>
            </a:r>
            <a:r>
              <a:rPr lang="es-ES" sz="2400" dirty="0" smtClean="0">
                <a:solidFill>
                  <a:schemeClr val="tx2"/>
                </a:solidFill>
              </a:rPr>
              <a:t>1:10</a:t>
            </a:r>
            <a:r>
              <a:rPr lang="es-ES" sz="2400" dirty="0" smtClean="0"/>
              <a:t>. </a:t>
            </a:r>
          </a:p>
          <a:p>
            <a:pPr lvl="1"/>
            <a:r>
              <a:rPr lang="es-ES" sz="2400" dirty="0" smtClean="0"/>
              <a:t>Evidentemente la oración incluye no solamente la plegaria sino también la alabanza. </a:t>
            </a:r>
          </a:p>
          <a:p>
            <a:pPr lvl="1"/>
            <a:r>
              <a:rPr lang="es-ES" sz="2400" dirty="0" smtClean="0"/>
              <a:t>Este canto se asemeja al de María en </a:t>
            </a:r>
            <a:r>
              <a:rPr lang="es-ES" sz="2400" dirty="0" smtClean="0">
                <a:solidFill>
                  <a:schemeClr val="tx2"/>
                </a:solidFill>
              </a:rPr>
              <a:t>Lucas 1</a:t>
            </a:r>
            <a:r>
              <a:rPr lang="es-ES" sz="2400" dirty="0" smtClean="0"/>
              <a:t>. Alaba a Dios por lo que ha hecho, ¡pero también por lo que es! </a:t>
            </a:r>
          </a:p>
          <a:p>
            <a:pPr lvl="1"/>
            <a:r>
              <a:rPr lang="es-ES" sz="2400" dirty="0" smtClean="0"/>
              <a:t>La palabra </a:t>
            </a:r>
            <a:r>
              <a:rPr lang="es-ES" sz="2400" i="1" dirty="0" smtClean="0"/>
              <a:t>poder</a:t>
            </a:r>
            <a:r>
              <a:rPr lang="es-ES" sz="2400" dirty="0" smtClean="0"/>
              <a:t> (</a:t>
            </a:r>
            <a:r>
              <a:rPr lang="es-ES" sz="2400" dirty="0" smtClean="0">
                <a:solidFill>
                  <a:schemeClr val="tx2"/>
                </a:solidFill>
              </a:rPr>
              <a:t>2:1</a:t>
            </a:r>
            <a:r>
              <a:rPr lang="es-ES" sz="2400" dirty="0" smtClean="0"/>
              <a:t>) es lit. “cuerno” y la frase quiere decir levantar a una posición de poder y de dignidad. (Carro </a:t>
            </a:r>
            <a:r>
              <a:rPr lang="es-ES" sz="2400" i="1" dirty="0" smtClean="0"/>
              <a:t>et al </a:t>
            </a:r>
            <a:r>
              <a:rPr lang="es-ES" sz="2400" dirty="0" smtClean="0"/>
              <a:t>)</a:t>
            </a:r>
            <a:endParaRPr lang="es-ES" sz="24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192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Una promesa cumplida                       (1 Samuel 1:27-2:1)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28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46314"/>
            <a:ext cx="8534400" cy="3925886"/>
          </a:xfrm>
        </p:spPr>
        <p:txBody>
          <a:bodyPr/>
          <a:lstStyle/>
          <a:p>
            <a:r>
              <a:rPr lang="es-ES" sz="2800" dirty="0" smtClean="0"/>
              <a:t>Alguien ha dicho que la alabanza es el alquiler que debemos a Dios, y por más grande que sea nuestra herencia, más será lo que se adeuda. </a:t>
            </a:r>
          </a:p>
          <a:p>
            <a:pPr lvl="1"/>
            <a:r>
              <a:rPr lang="es-ES" sz="2400" dirty="0" smtClean="0"/>
              <a:t>La palabra “alabar” en hebreo, aunque no se usa aquí, quiere decir “irradiar” luz. </a:t>
            </a:r>
          </a:p>
          <a:p>
            <a:pPr lvl="1"/>
            <a:r>
              <a:rPr lang="es-ES" sz="2400" dirty="0" smtClean="0"/>
              <a:t>Hay algo parecido en el v. 1 que se traduce </a:t>
            </a:r>
            <a:r>
              <a:rPr lang="es-ES" sz="2400" i="1" dirty="0" smtClean="0"/>
              <a:t>me he alegrado</a:t>
            </a:r>
            <a:r>
              <a:rPr lang="es-ES" sz="2400" dirty="0" smtClean="0"/>
              <a:t> y quiere decir lit. “brillar alegremente” (ver </a:t>
            </a:r>
            <a:r>
              <a:rPr lang="es-ES" sz="2400" dirty="0" smtClean="0">
                <a:solidFill>
                  <a:schemeClr val="tx2"/>
                </a:solidFill>
              </a:rPr>
              <a:t>Prov. 13:9</a:t>
            </a:r>
            <a:r>
              <a:rPr lang="es-ES" sz="2400" dirty="0" smtClean="0"/>
              <a:t>). </a:t>
            </a:r>
          </a:p>
          <a:p>
            <a:pPr lvl="1"/>
            <a:r>
              <a:rPr lang="es-ES" sz="2400" dirty="0" smtClean="0"/>
              <a:t>El deseo de cada creyente y adorador de Dios debe ser el de reflejar la luz divina. (Carro </a:t>
            </a:r>
            <a:r>
              <a:rPr lang="es-ES" sz="2400" i="1" dirty="0" smtClean="0"/>
              <a:t>et al </a:t>
            </a:r>
            <a:r>
              <a:rPr lang="es-ES" sz="2400" dirty="0" smtClean="0"/>
              <a:t>)</a:t>
            </a:r>
            <a:endParaRPr lang="es-ES" sz="24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19200" y="214313"/>
            <a:ext cx="77724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Una promesa cumplida                       (1 Samuel 1:27-2:1)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29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701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Carro, Daniel, </a:t>
            </a:r>
            <a:r>
              <a:rPr lang="es-ES" sz="1600" dirty="0" err="1" smtClean="0"/>
              <a:t>Jose</a:t>
            </a:r>
            <a:r>
              <a:rPr lang="es-ES" sz="1600" dirty="0" smtClean="0"/>
              <a:t>́ </a:t>
            </a:r>
            <a:r>
              <a:rPr lang="es-ES" sz="1600" dirty="0" err="1" smtClean="0"/>
              <a:t>Tomás</a:t>
            </a:r>
            <a:r>
              <a:rPr lang="es-ES" sz="1600" dirty="0" smtClean="0"/>
              <a:t> Poe y </a:t>
            </a:r>
            <a:r>
              <a:rPr lang="es-ES" sz="1600" dirty="0" err="1" smtClean="0"/>
              <a:t>Rubén</a:t>
            </a:r>
            <a:r>
              <a:rPr lang="es-ES" sz="1600" dirty="0" smtClean="0"/>
              <a:t> O. </a:t>
            </a:r>
            <a:r>
              <a:rPr lang="es-ES" sz="1600" dirty="0" err="1" smtClean="0"/>
              <a:t>Zorzoli</a:t>
            </a:r>
            <a:r>
              <a:rPr lang="es-ES" sz="1600" dirty="0" smtClean="0"/>
              <a:t>. </a:t>
            </a:r>
            <a:r>
              <a:rPr lang="es-ES" sz="1600" i="1" dirty="0" smtClean="0"/>
              <a:t>Comentario </a:t>
            </a:r>
            <a:r>
              <a:rPr lang="es-ES" sz="1600" i="1" dirty="0" err="1" smtClean="0"/>
              <a:t>Bı́blico</a:t>
            </a:r>
            <a:r>
              <a:rPr lang="es-ES" sz="1600" i="1" dirty="0" smtClean="0"/>
              <a:t> Mundo Hispano 1 Samuel, 2 Samuel, Y 1 </a:t>
            </a:r>
            <a:r>
              <a:rPr lang="es-ES" sz="1600" i="1" dirty="0" err="1" smtClean="0"/>
              <a:t>Crónicas</a:t>
            </a:r>
            <a:r>
              <a:rPr lang="es-ES" sz="1600" dirty="0" smtClean="0"/>
              <a:t>, 1. ed. El Paso, TX: Editorial Mundo Hispano, c1993, 1997</a:t>
            </a:r>
            <a:endParaRPr lang="es-PR" sz="1600" dirty="0" smtClean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Douglas, J.D. </a:t>
            </a:r>
            <a:r>
              <a:rPr lang="es-PR" sz="1600" i="1" dirty="0" smtClean="0"/>
              <a:t>Nuevo Diccionario Bíblico : Primera Edición.</a:t>
            </a:r>
            <a:r>
              <a:rPr lang="es-PR" sz="1600" dirty="0" smtClean="0"/>
              <a:t> Miami: Sociedades </a:t>
            </a:r>
            <a:r>
              <a:rPr lang="es-PR" sz="1600" dirty="0" err="1" smtClean="0"/>
              <a:t>Bı́blicas</a:t>
            </a:r>
            <a:r>
              <a:rPr lang="es-PR" sz="1600" dirty="0" smtClean="0"/>
              <a:t> Unidas, 2000.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12,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109-118.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Lloyd, Roberto. </a:t>
            </a:r>
            <a:r>
              <a:rPr lang="es-ES" sz="1600" i="1" dirty="0" smtClean="0"/>
              <a:t>Estudios </a:t>
            </a:r>
            <a:r>
              <a:rPr lang="es-ES" sz="1600" i="1" dirty="0" err="1" smtClean="0"/>
              <a:t>Bı́blicos</a:t>
            </a:r>
            <a:r>
              <a:rPr lang="es-ES" sz="1600" i="1" dirty="0" smtClean="0"/>
              <a:t> ELA: El Rey Verdadero (1ra Y 2da Samuel)</a:t>
            </a:r>
            <a:r>
              <a:rPr lang="es-ES" sz="1600" dirty="0" smtClean="0"/>
              <a:t> .  Puebla, </a:t>
            </a:r>
            <a:r>
              <a:rPr lang="es-ES" sz="1600" dirty="0" err="1" smtClean="0"/>
              <a:t>México</a:t>
            </a:r>
            <a:r>
              <a:rPr lang="es-ES" sz="1600" dirty="0" smtClean="0"/>
              <a:t>: Ediciones Las </a:t>
            </a:r>
            <a:r>
              <a:rPr lang="es-ES" sz="1600" dirty="0" err="1" smtClean="0"/>
              <a:t>Américas</a:t>
            </a:r>
            <a:r>
              <a:rPr lang="es-ES" sz="1600" dirty="0" smtClean="0"/>
              <a:t>, A. C., 1993.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err="1" smtClean="0"/>
              <a:t>Lockward</a:t>
            </a:r>
            <a:r>
              <a:rPr lang="es-PR" sz="1600" dirty="0" smtClean="0"/>
              <a:t>, Alfonso. </a:t>
            </a:r>
            <a:r>
              <a:rPr lang="es-PR" sz="1600" i="1" dirty="0" smtClean="0"/>
              <a:t>Nuevo Diccionario De La Biblia.</a:t>
            </a:r>
            <a:r>
              <a:rPr lang="es-PR" sz="1600" dirty="0" smtClean="0"/>
              <a:t> Miami: Editorial </a:t>
            </a:r>
            <a:r>
              <a:rPr lang="es-PR" sz="1600" dirty="0" err="1" smtClean="0"/>
              <a:t>Unilit</a:t>
            </a:r>
            <a:r>
              <a:rPr lang="es-PR" sz="1600" dirty="0" smtClean="0"/>
              <a:t>, 2003.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Vine, W.E. </a:t>
            </a:r>
            <a:r>
              <a:rPr lang="es-PR" sz="1600" i="1" dirty="0" smtClean="0"/>
              <a:t>Vine Diccionario Expositivo De Palabras Del Antiguo Y Del Nuevo Testamento Exhaustivo</a:t>
            </a:r>
            <a:r>
              <a:rPr lang="es-PR" sz="1600" dirty="0" smtClean="0"/>
              <a:t>, </a:t>
            </a:r>
            <a:r>
              <a:rPr lang="es-PR" sz="1600" dirty="0" err="1" smtClean="0"/>
              <a:t>electronic</a:t>
            </a:r>
            <a:r>
              <a:rPr lang="es-PR" sz="1600" dirty="0" smtClean="0"/>
              <a:t> ed. Nashville: Editorial Caribe, 2000, c1999.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latin typeface="Candara" pitchFamily="34" charset="0"/>
                <a:hlinkClick r:id="rId2"/>
              </a:rPr>
              <a:t>http://www.dsmedia.org/resources/illustrations/sweet-publishing/</a:t>
            </a:r>
            <a:r>
              <a:rPr lang="es-ES" sz="1600" dirty="0" smtClean="0">
                <a:latin typeface="Candara" pitchFamily="34" charset="0"/>
              </a:rPr>
              <a:t>  (imágenes bíblicas).</a:t>
            </a:r>
            <a:endParaRPr lang="en-US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s-PR" sz="3600" dirty="0" smtClean="0"/>
              <a:t>Quienes siguen a Cristo tienen una esperanza genuina de un mañana mejor. La esperanza es lo que nos impulsa a trabajar para construir un legado que influya positivamente en los demás.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brhmisaac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28600" y="0"/>
            <a:ext cx="8690784" cy="6854856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96200" cy="8382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/>
              <a:t>Próximo Estudio Dominical</a:t>
            </a:r>
            <a:endParaRPr lang="es-PR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143000"/>
            <a:ext cx="7696200" cy="54102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401638" indent="-234950" algn="ctr">
              <a:spcAft>
                <a:spcPts val="1200"/>
              </a:spcAft>
              <a:buNone/>
            </a:pPr>
            <a:r>
              <a:rPr lang="es-PR" sz="4400" smtClean="0"/>
              <a:t>2</a:t>
            </a:r>
            <a:r>
              <a:rPr lang="es-PR" sz="4400" baseline="30000" smtClean="0"/>
              <a:t>do</a:t>
            </a:r>
            <a:r>
              <a:rPr lang="es-PR" sz="4400" smtClean="0"/>
              <a:t> Trimestre/Tema 3:              Un legado perdurable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smtClean="0"/>
              <a:t>“Un legado de fe”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mtClean="0"/>
              <a:t>19 de mayo de 2013</a:t>
            </a:r>
            <a:endParaRPr lang="es-PR" sz="2800" smtClean="0"/>
          </a:p>
          <a:p>
            <a:pPr marL="401638" indent="-234950" algn="ctr">
              <a:buNone/>
            </a:pPr>
            <a:r>
              <a:rPr lang="es-PR" smtClean="0"/>
              <a:t>Leer </a:t>
            </a:r>
            <a:r>
              <a:rPr lang="es-PR"/>
              <a:t>y meditar en</a:t>
            </a:r>
            <a:r>
              <a:rPr lang="es-PR" smtClean="0"/>
              <a:t>:</a:t>
            </a:r>
          </a:p>
          <a:p>
            <a:pPr marL="401638" indent="-234950" algn="ctr">
              <a:buNone/>
            </a:pPr>
            <a:r>
              <a:rPr lang="es-PR" smtClean="0"/>
              <a:t>(Génesis 22:1-3, 7-14; 26:2-5)</a:t>
            </a:r>
            <a:endParaRPr lang="es-PR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31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6106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El resto de la historia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1 Samuel 12:23-24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Comienzo: Una oración desesperada            (</a:t>
            </a:r>
            <a:r>
              <a:rPr lang="es-PR" sz="3600" dirty="0" smtClean="0">
                <a:solidFill>
                  <a:schemeClr val="tx2"/>
                </a:solidFill>
              </a:rPr>
              <a:t>1 Samuel 1:10-20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Una promesa cumplida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1 Samuel 1:27-2:1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  <p:pic>
        <p:nvPicPr>
          <p:cNvPr id="9" name="Picture 2" descr="http://distantshoresmedia.org/images/rg/09/09_1Sa_01_01_RG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686520" y="-19570"/>
            <a:ext cx="2457480" cy="184837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86000"/>
            <a:ext cx="9144000" cy="27432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925618"/>
            <a:ext cx="7772400" cy="1570182"/>
          </a:xfrm>
          <a:noFill/>
          <a:ln/>
        </p:spPr>
        <p:txBody>
          <a:bodyPr/>
          <a:lstStyle/>
          <a:p>
            <a:pPr>
              <a:buNone/>
            </a:pPr>
            <a:r>
              <a:rPr lang="es-ES" smtClean="0">
                <a:latin typeface="Papyrus" pitchFamily="66" charset="0"/>
              </a:rPr>
              <a:t>	“No </a:t>
            </a:r>
            <a:r>
              <a:rPr lang="es-ES" dirty="0" smtClean="0">
                <a:latin typeface="Papyrus" pitchFamily="66" charset="0"/>
              </a:rPr>
              <a:t>tengo yo mayor gozo que este, el oír que mis hijos andan en la verdad</a:t>
            </a:r>
            <a:r>
              <a:rPr lang="es-ES" smtClean="0">
                <a:latin typeface="Papyrus" pitchFamily="66" charset="0"/>
              </a:rPr>
              <a:t>."               (</a:t>
            </a:r>
            <a:r>
              <a:rPr lang="es-ES" dirty="0" smtClean="0">
                <a:latin typeface="Papyrus" pitchFamily="66" charset="0"/>
              </a:rPr>
              <a:t>3 Juan 4, RVR60)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671512"/>
            <a:ext cx="7848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El resto de la historia                        (1 Samuel 12:23-24)</a:t>
            </a:r>
          </a:p>
        </p:txBody>
      </p:sp>
      <p:pic>
        <p:nvPicPr>
          <p:cNvPr id="17410" name="Picture 2" descr="http://distantshoresmedia.org/images/rg/09/09_1Sa_10_02_RG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371600" y="2028825"/>
            <a:ext cx="6343650" cy="46005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200" y="22860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"Así que, lejos sea de mí que peque yo contra Jehová cesando de rogar por vosotros; antes os instruiré en el camino bueno y recto. Solamente temed a Jehová y servidle de verdad con todo vuestro corazón, pues considerad cuán grandes cosas ha hecho por vosotros."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671512"/>
            <a:ext cx="7848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El resto de la historia                        (1 Samuel 12:23-24)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8229600" cy="3657600"/>
          </a:xfrm>
        </p:spPr>
        <p:txBody>
          <a:bodyPr/>
          <a:lstStyle/>
          <a:p>
            <a:r>
              <a:rPr lang="es-ES" dirty="0" smtClean="0"/>
              <a:t>Samuel es el ejemplo más sobresaliente de un hombre de oración. </a:t>
            </a:r>
          </a:p>
          <a:p>
            <a:pPr lvl="1"/>
            <a:r>
              <a:rPr lang="es-ES" dirty="0" smtClean="0"/>
              <a:t>Puesto que le habían rogado que orara, les aseguró también que iba a rogar por ellos, no sólo en ese instante sino siempre.          (Carro </a:t>
            </a:r>
            <a:r>
              <a:rPr lang="es-ES" i="1" dirty="0" smtClean="0"/>
              <a:t>et al</a:t>
            </a:r>
            <a:r>
              <a:rPr lang="es-ES" dirty="0" smtClean="0"/>
              <a:t>)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671512"/>
            <a:ext cx="7848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El resto de la historia                        (1 Samuel 12:23-24)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8153400" cy="3657600"/>
          </a:xfrm>
        </p:spPr>
        <p:txBody>
          <a:bodyPr/>
          <a:lstStyle/>
          <a:p>
            <a:r>
              <a:rPr lang="es-ES" dirty="0" smtClean="0"/>
              <a:t>Juan </a:t>
            </a:r>
            <a:r>
              <a:rPr lang="es-ES" dirty="0" err="1" smtClean="0"/>
              <a:t>Bunyan</a:t>
            </a:r>
            <a:r>
              <a:rPr lang="es-ES" dirty="0" smtClean="0"/>
              <a:t>, el gran predicador bautista del siglo XVII, dijo bien: </a:t>
            </a:r>
          </a:p>
          <a:p>
            <a:pPr lvl="1"/>
            <a:r>
              <a:rPr lang="es-ES" dirty="0" smtClean="0"/>
              <a:t>“La oración aparta al hombre del pecado o el pecado le apartará de la oración. La oración es un escudo para el alma, un sacrificio para Dios y un azote a Satanás”. (Carro </a:t>
            </a:r>
            <a:r>
              <a:rPr lang="es-ES" i="1" dirty="0" smtClean="0"/>
              <a:t>et al</a:t>
            </a:r>
            <a:r>
              <a:rPr lang="es-ES" dirty="0" smtClean="0"/>
              <a:t>)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671512"/>
            <a:ext cx="78486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El resto de la historia                        (1 Samuel 12:23-24)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80666</TotalTime>
  <Words>1556</Words>
  <Application>Microsoft Office PowerPoint</Application>
  <PresentationFormat>On-screen Show (4:3)</PresentationFormat>
  <Paragraphs>140</Paragraphs>
  <Slides>31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Arial</vt:lpstr>
      <vt:lpstr>Calibri</vt:lpstr>
      <vt:lpstr>Candara</vt:lpstr>
      <vt:lpstr>Papyrus</vt:lpstr>
      <vt:lpstr>Tahoma</vt:lpstr>
      <vt:lpstr>Wingdings</vt:lpstr>
      <vt:lpstr>Blends</vt:lpstr>
      <vt:lpstr>Office Theme</vt:lpstr>
      <vt:lpstr>1_Office Theme</vt:lpstr>
      <vt:lpstr>PowerPoint Presentation</vt:lpstr>
      <vt:lpstr>PowerPoint Presentation</vt:lpstr>
      <vt:lpstr>Tema General</vt:lpstr>
      <vt:lpstr>Bosquejo de Estudio</vt:lpstr>
      <vt:lpstr>Texto Clave</vt:lpstr>
      <vt:lpstr>El resto de la historia                        (1 Samuel 12:23-24)</vt:lpstr>
      <vt:lpstr>El resto de la historia                        (1 Samuel 12:23-24)</vt:lpstr>
      <vt:lpstr>El resto de la historia                        (1 Samuel 12:23-24)</vt:lpstr>
      <vt:lpstr>El resto de la historia                        (1 Samuel 12:23-24)</vt:lpstr>
      <vt:lpstr>El resto de la historia                        (1 Samuel 12:23-24)</vt:lpstr>
      <vt:lpstr>Comienzo: Una oración desesperada (1 Samuel 1:10-20)</vt:lpstr>
      <vt:lpstr>Comienzo: Una oración desesperada (1 Samuel 1:10-20)</vt:lpstr>
      <vt:lpstr>Comienzo: Una oración desesperada (1 Samuel 1:10-20)</vt:lpstr>
      <vt:lpstr>Comienzo: Una oración desesperada (1 Samuel 1:10-20)</vt:lpstr>
      <vt:lpstr>Comienzo: Una oración desesperada (1 Samuel 1:10-20)</vt:lpstr>
      <vt:lpstr>Comienzo: Una oración desesperada (1 Samuel 1:10-20)</vt:lpstr>
      <vt:lpstr>Comienzo: Una oración desesperada (1 Samuel 1:10-20)</vt:lpstr>
      <vt:lpstr>Comienzo: Una oración desesperada (1 Samuel 1:10-20)</vt:lpstr>
      <vt:lpstr>Comienzo: Una oración desesperada (1 Samuel 1:10-20)</vt:lpstr>
      <vt:lpstr>Una promesa cumplida                       (1 Samuel 1:27-2:1)</vt:lpstr>
      <vt:lpstr>Una promesa cumplida                       (1 Samuel 1:27-2:1)</vt:lpstr>
      <vt:lpstr>Una promesa cumplida                       (1 Samuel 1:27-2:1)</vt:lpstr>
      <vt:lpstr>Una promesa cumplida                       (1 Samuel 1:27-2:1)</vt:lpstr>
      <vt:lpstr>Una promesa cumplida                       (1 Samuel 1:27-2:1)</vt:lpstr>
      <vt:lpstr>Una promesa cumplida                       (1 Samuel 1:27-2:1)</vt:lpstr>
      <vt:lpstr>Una promesa cumplida                       (1 Samuel 1:27-2:1)</vt:lpstr>
      <vt:lpstr>Una promesa cumplida                       (1 Samuel 1:27-2:1)</vt:lpstr>
      <vt:lpstr>Una promesa cumplida                       (1 Samuel 1:27-2:1)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un_legado_de_esperanza_051213</dc:title>
  <dc:creator>JRIVERA</dc:creator>
  <cp:lastModifiedBy>Tito Ortega</cp:lastModifiedBy>
  <cp:revision>3587</cp:revision>
  <dcterms:created xsi:type="dcterms:W3CDTF">2007-01-24T21:53:34Z</dcterms:created>
  <dcterms:modified xsi:type="dcterms:W3CDTF">2013-05-13T00:05:10Z</dcterms:modified>
</cp:coreProperties>
</file>