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28"/>
  </p:notesMasterIdLst>
  <p:handoutMasterIdLst>
    <p:handoutMasterId r:id="rId29"/>
  </p:handoutMasterIdLst>
  <p:sldIdLst>
    <p:sldId id="794" r:id="rId4"/>
    <p:sldId id="1121" r:id="rId5"/>
    <p:sldId id="804" r:id="rId6"/>
    <p:sldId id="416" r:id="rId7"/>
    <p:sldId id="287" r:id="rId8"/>
    <p:sldId id="1126" r:id="rId9"/>
    <p:sldId id="1127" r:id="rId10"/>
    <p:sldId id="1131" r:id="rId11"/>
    <p:sldId id="622" r:id="rId12"/>
    <p:sldId id="1090" r:id="rId13"/>
    <p:sldId id="1122" r:id="rId14"/>
    <p:sldId id="1123" r:id="rId15"/>
    <p:sldId id="652" r:id="rId16"/>
    <p:sldId id="1084" r:id="rId17"/>
    <p:sldId id="1124" r:id="rId18"/>
    <p:sldId id="1129" r:id="rId19"/>
    <p:sldId id="655" r:id="rId20"/>
    <p:sldId id="922" r:id="rId21"/>
    <p:sldId id="1125" r:id="rId22"/>
    <p:sldId id="1130" r:id="rId23"/>
    <p:sldId id="1132" r:id="rId24"/>
    <p:sldId id="561" r:id="rId25"/>
    <p:sldId id="924" r:id="rId26"/>
    <p:sldId id="908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781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320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238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14500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57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27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48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643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47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brhmisaac.jpg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4856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2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3</a:t>
            </a:r>
            <a:r>
              <a:rPr lang="es-PR" sz="4400" dirty="0" smtClean="0">
                <a:latin typeface="+mj-lt"/>
              </a:rPr>
              <a:t>:               Un legado perdurable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“Un legado de fe”</a:t>
            </a:r>
          </a:p>
          <a:p>
            <a:pPr marL="401638" marR="0" lvl="0" indent="-2349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PR" sz="3600" dirty="0" smtClean="0">
                <a:latin typeface="+mn-lt"/>
                <a:cs typeface="+mn-cs"/>
              </a:rPr>
              <a:t>19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mayo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indent="-234950" algn="ctr">
              <a:spcAft>
                <a:spcPts val="600"/>
              </a:spcAft>
              <a:buNone/>
            </a:pPr>
            <a:endParaRPr lang="es-PR" sz="2800" dirty="0" smtClean="0"/>
          </a:p>
          <a:p>
            <a:pPr marL="401638" indent="-234950" algn="ctr">
              <a:buNone/>
            </a:pPr>
            <a:r>
              <a:rPr lang="es-PR" sz="2800" dirty="0" smtClean="0"/>
              <a:t>(Génesis 22:1-3, 7-14; 26:2-5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860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</a:t>
            </a:r>
            <a:r>
              <a:rPr lang="es-ES" baseline="30000" dirty="0" smtClean="0"/>
              <a:t>1</a:t>
            </a:r>
            <a:r>
              <a:rPr lang="es-ES" dirty="0" smtClean="0"/>
              <a:t>Aconteció después de estas cosas, que probó Dios a Abraham, y le dijo: Abraham. Y él respondió: Heme aquí. </a:t>
            </a:r>
            <a:r>
              <a:rPr lang="es-ES" baseline="30000" dirty="0" smtClean="0"/>
              <a:t>2</a:t>
            </a:r>
            <a:r>
              <a:rPr lang="es-ES" dirty="0" smtClean="0"/>
              <a:t>Y dijo: Toma ahora tu hijo, tu único, Isaac, a quien amas, y vete a tierra de </a:t>
            </a:r>
            <a:r>
              <a:rPr lang="es-ES" dirty="0" err="1" smtClean="0"/>
              <a:t>Moriah</a:t>
            </a:r>
            <a:r>
              <a:rPr lang="es-ES" dirty="0" smtClean="0"/>
              <a:t>, y ofrécelo allí en holocausto sobre uno de los montes que yo te diré. </a:t>
            </a:r>
            <a:r>
              <a:rPr lang="es-ES" baseline="30000" dirty="0" smtClean="0"/>
              <a:t>3</a:t>
            </a:r>
            <a:r>
              <a:rPr lang="es-ES" dirty="0" smtClean="0"/>
              <a:t>Y Abraham se levantó muy de mañana, y enalbardó su asno, … 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Fe probada	                        (Génesis 22:1-3, 7-10)</a:t>
            </a:r>
          </a:p>
        </p:txBody>
      </p:sp>
      <p:pic>
        <p:nvPicPr>
          <p:cNvPr id="5" name="Picture 2" descr="http://s3-eu-west-1.amazonaws.com/lookandlearn-preview/M/M012/M0121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0"/>
            <a:ext cx="1676400" cy="22064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860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“… y tomó consigo dos siervos suyos, y a Isaac su hijo; y cortó leña para el holocausto, y se levantó, y fue al lugar que Dios le dijo. […] </a:t>
            </a:r>
            <a:r>
              <a:rPr lang="es-ES" baseline="30000" dirty="0" smtClean="0"/>
              <a:t>7</a:t>
            </a:r>
            <a:r>
              <a:rPr lang="es-ES" dirty="0" smtClean="0"/>
              <a:t>Entonces habló Isaac a Abraham su padre, y dijo: Padre mío. Y él respondió: Heme aquí, mi hijo. Y él dijo: He aquí el fuego y la leña; mas ¿dónde está el cordero para el holocausto? …”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Fe probada	                        (Génesis 22:1-3, 7-10)</a:t>
            </a:r>
          </a:p>
        </p:txBody>
      </p:sp>
      <p:pic>
        <p:nvPicPr>
          <p:cNvPr id="5" name="Picture 2" descr="http://s3-eu-west-1.amazonaws.com/lookandlearn-preview/M/M012/M0121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0"/>
            <a:ext cx="1676400" cy="22064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860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“… </a:t>
            </a:r>
            <a:r>
              <a:rPr lang="es-ES" baseline="30000" dirty="0" smtClean="0"/>
              <a:t>8</a:t>
            </a:r>
            <a:r>
              <a:rPr lang="es-ES" dirty="0" smtClean="0"/>
              <a:t>Y respondió Abraham: Dios se proveerá de cordero para el holocausto, hijo mío. E iban juntos. </a:t>
            </a:r>
            <a:r>
              <a:rPr lang="es-ES" baseline="30000" dirty="0" smtClean="0"/>
              <a:t>9</a:t>
            </a:r>
            <a:r>
              <a:rPr lang="es-ES" dirty="0" smtClean="0"/>
              <a:t>Y cuando llegaron al lugar que Dios le había dicho, edificó allí Abraham un altar, y compuso la leña, y ató a Isaac su hijo, y lo puso en el altar sobre la leña. </a:t>
            </a:r>
            <a:r>
              <a:rPr lang="es-ES" baseline="30000" dirty="0" smtClean="0"/>
              <a:t>10</a:t>
            </a:r>
            <a:r>
              <a:rPr lang="es-ES" dirty="0" smtClean="0"/>
              <a:t>Y extendió Abraham su mano y tomó el cuchillo para degollar a su hijo.”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Fe probada	                        (Génesis 22:1-3, 7-10)</a:t>
            </a:r>
          </a:p>
        </p:txBody>
      </p:sp>
      <p:pic>
        <p:nvPicPr>
          <p:cNvPr id="5" name="Picture 2" descr="http://s3-eu-west-1.amazonaws.com/lookandlearn-preview/M/M012/M0121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0"/>
            <a:ext cx="1676400" cy="22064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762000"/>
            <a:ext cx="8382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Fe demostrada 				   (Génesis 22:11-14)</a:t>
            </a:r>
          </a:p>
        </p:txBody>
      </p:sp>
      <p:pic>
        <p:nvPicPr>
          <p:cNvPr id="5" name="Picture 4" descr="abrhmisaac.jpg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2600" y="1981200"/>
            <a:ext cx="5715000" cy="463165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</a:t>
            </a:r>
            <a:r>
              <a:rPr lang="es-ES" baseline="30000" dirty="0" smtClean="0"/>
              <a:t>11</a:t>
            </a:r>
            <a:r>
              <a:rPr lang="es-ES" dirty="0" smtClean="0"/>
              <a:t>Entonces el ángel de Jehová le dio voces desde el cielo, y dijo: Abraham, Abraham. Y él respondió: Heme aquí. </a:t>
            </a:r>
            <a:r>
              <a:rPr lang="es-ES" baseline="30000" dirty="0" smtClean="0"/>
              <a:t>12</a:t>
            </a:r>
            <a:r>
              <a:rPr lang="es-ES" dirty="0" smtClean="0"/>
              <a:t>Y dijo: No extiendas tu mano sobre el muchacho, ni le hagas nada; porque ya conozco que temes a Dios, por cuanto no me rehusaste tu hijo, tu único. </a:t>
            </a:r>
            <a:r>
              <a:rPr lang="es-ES" baseline="30000" dirty="0" smtClean="0"/>
              <a:t>13</a:t>
            </a:r>
            <a:r>
              <a:rPr lang="es-ES" dirty="0" smtClean="0"/>
              <a:t>Entonces alzó Abraham sus ojos y miró, y he aquí a sus espaldas un carnero trabado en un zarzal por sus cuernos; …"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762000"/>
            <a:ext cx="8382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Fe demostrada 				   (Génesis 22:11-14)</a:t>
            </a:r>
          </a:p>
        </p:txBody>
      </p:sp>
      <p:pic>
        <p:nvPicPr>
          <p:cNvPr id="9" name="Picture 8" descr="abrhmisaac.jpg"/>
          <p:cNvPicPr>
            <a:picLocks noChangeAspect="1"/>
          </p:cNvPicPr>
          <p:nvPr/>
        </p:nvPicPr>
        <p:blipFill>
          <a:blip r:embed="rId2" cstate="screen">
            <a:lum bright="10000"/>
          </a:blip>
          <a:stretch>
            <a:fillRect/>
          </a:stretch>
        </p:blipFill>
        <p:spPr>
          <a:xfrm>
            <a:off x="6699399" y="0"/>
            <a:ext cx="2444601" cy="19812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“… y fue Abraham y tomó el carnero, y lo ofreció en holocausto en lugar de su hijo. </a:t>
            </a:r>
            <a:br>
              <a:rPr lang="es-ES" dirty="0" smtClean="0"/>
            </a:br>
            <a:r>
              <a:rPr lang="es-ES" baseline="30000" dirty="0" smtClean="0"/>
              <a:t>14</a:t>
            </a:r>
            <a:r>
              <a:rPr lang="es-ES" dirty="0" smtClean="0"/>
              <a:t>Y llamó Abraham el nombre de aquel lugar, Jehová proveerá. Por tanto se dice hoy: En el monte de Jehová será provisto. 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762000"/>
            <a:ext cx="8382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Fe demostrada 				   (Génesis 22:11-14)</a:t>
            </a:r>
          </a:p>
        </p:txBody>
      </p:sp>
      <p:pic>
        <p:nvPicPr>
          <p:cNvPr id="5" name="Picture 4" descr="abrhmisaac.jpg"/>
          <p:cNvPicPr>
            <a:picLocks noChangeAspect="1"/>
          </p:cNvPicPr>
          <p:nvPr/>
        </p:nvPicPr>
        <p:blipFill>
          <a:blip r:embed="rId2" cstate="screen">
            <a:lum bright="10000"/>
          </a:blip>
          <a:stretch>
            <a:fillRect/>
          </a:stretch>
        </p:blipFill>
        <p:spPr>
          <a:xfrm>
            <a:off x="6699399" y="0"/>
            <a:ext cx="2444601" cy="19812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Contexto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100" dirty="0" err="1" smtClean="0"/>
              <a:t>Muerte</a:t>
            </a:r>
            <a:r>
              <a:rPr lang="en-US" sz="3100" dirty="0" smtClean="0"/>
              <a:t> y </a:t>
            </a:r>
            <a:r>
              <a:rPr lang="en-US" sz="3100" dirty="0" err="1" smtClean="0"/>
              <a:t>sepultura</a:t>
            </a:r>
            <a:r>
              <a:rPr lang="en-US" sz="3100" dirty="0" smtClean="0"/>
              <a:t> de Sara (</a:t>
            </a:r>
            <a:r>
              <a:rPr lang="en-US" sz="3100" dirty="0" err="1" smtClean="0">
                <a:solidFill>
                  <a:srgbClr val="002060"/>
                </a:solidFill>
              </a:rPr>
              <a:t>capítulo</a:t>
            </a:r>
            <a:r>
              <a:rPr lang="en-US" sz="3100" dirty="0" smtClean="0">
                <a:solidFill>
                  <a:srgbClr val="002060"/>
                </a:solidFill>
              </a:rPr>
              <a:t> 23</a:t>
            </a:r>
            <a:r>
              <a:rPr lang="en-US" sz="3100" dirty="0" smtClean="0"/>
              <a:t>)</a:t>
            </a:r>
          </a:p>
          <a:p>
            <a:r>
              <a:rPr lang="en-US" sz="3100" dirty="0" smtClean="0"/>
              <a:t>Abraham </a:t>
            </a:r>
            <a:r>
              <a:rPr lang="en-US" sz="3100" dirty="0" err="1" smtClean="0"/>
              <a:t>busca</a:t>
            </a:r>
            <a:r>
              <a:rPr lang="en-US" sz="3100" dirty="0" smtClean="0"/>
              <a:t> </a:t>
            </a:r>
            <a:r>
              <a:rPr lang="en-US" sz="3100" dirty="0" err="1" smtClean="0"/>
              <a:t>esposa</a:t>
            </a:r>
            <a:r>
              <a:rPr lang="en-US" sz="3100" dirty="0" smtClean="0"/>
              <a:t> </a:t>
            </a:r>
            <a:r>
              <a:rPr lang="en-US" sz="3100" dirty="0" err="1" smtClean="0"/>
              <a:t>para</a:t>
            </a:r>
            <a:r>
              <a:rPr lang="en-US" sz="3100" dirty="0" smtClean="0"/>
              <a:t> Isaac  (</a:t>
            </a:r>
            <a:r>
              <a:rPr lang="en-US" sz="3100" dirty="0" err="1" smtClean="0">
                <a:solidFill>
                  <a:srgbClr val="002060"/>
                </a:solidFill>
              </a:rPr>
              <a:t>capítulo</a:t>
            </a:r>
            <a:r>
              <a:rPr lang="en-US" sz="3100" dirty="0" smtClean="0">
                <a:solidFill>
                  <a:srgbClr val="002060"/>
                </a:solidFill>
              </a:rPr>
              <a:t> 24</a:t>
            </a:r>
            <a:r>
              <a:rPr lang="en-US" sz="3100" dirty="0" smtClean="0"/>
              <a:t>)</a:t>
            </a:r>
          </a:p>
          <a:p>
            <a:r>
              <a:rPr lang="en-US" sz="3100" dirty="0" err="1" smtClean="0"/>
              <a:t>Muerte</a:t>
            </a:r>
            <a:r>
              <a:rPr lang="en-US" sz="3100" dirty="0" smtClean="0"/>
              <a:t> y </a:t>
            </a:r>
            <a:r>
              <a:rPr lang="en-US" sz="3100" dirty="0" err="1" smtClean="0"/>
              <a:t>sepultura</a:t>
            </a:r>
            <a:r>
              <a:rPr lang="en-US" sz="3100" dirty="0" smtClean="0"/>
              <a:t> de Abraham      (</a:t>
            </a:r>
            <a:r>
              <a:rPr lang="en-US" sz="3100" dirty="0" smtClean="0">
                <a:solidFill>
                  <a:srgbClr val="002060"/>
                </a:solidFill>
              </a:rPr>
              <a:t>25:7-11</a:t>
            </a:r>
            <a:r>
              <a:rPr lang="en-US" sz="3100" dirty="0" smtClean="0"/>
              <a:t>)</a:t>
            </a:r>
          </a:p>
          <a:p>
            <a:r>
              <a:rPr lang="en-US" sz="3100" dirty="0" err="1" smtClean="0"/>
              <a:t>Nacimiento</a:t>
            </a:r>
            <a:r>
              <a:rPr lang="en-US" sz="3100" dirty="0" smtClean="0"/>
              <a:t> de Jacob y </a:t>
            </a:r>
            <a:r>
              <a:rPr lang="en-US" sz="3100" dirty="0" err="1" smtClean="0"/>
              <a:t>Esaú</a:t>
            </a:r>
            <a:r>
              <a:rPr lang="en-US" sz="3100" dirty="0" smtClean="0"/>
              <a:t> (</a:t>
            </a:r>
            <a:r>
              <a:rPr lang="en-US" sz="3100" dirty="0" smtClean="0">
                <a:solidFill>
                  <a:srgbClr val="002060"/>
                </a:solidFill>
              </a:rPr>
              <a:t>25:19-26</a:t>
            </a:r>
            <a:r>
              <a:rPr lang="en-US" sz="3100" dirty="0" smtClean="0"/>
              <a:t>)</a:t>
            </a:r>
          </a:p>
          <a:p>
            <a:r>
              <a:rPr lang="en-US" sz="3100" dirty="0" err="1" smtClean="0"/>
              <a:t>Esaú</a:t>
            </a:r>
            <a:r>
              <a:rPr lang="en-US" sz="3100" dirty="0" smtClean="0"/>
              <a:t> </a:t>
            </a:r>
            <a:r>
              <a:rPr lang="en-US" sz="3100" dirty="0" err="1" smtClean="0"/>
              <a:t>vende</a:t>
            </a:r>
            <a:r>
              <a:rPr lang="en-US" sz="3100" dirty="0" smtClean="0"/>
              <a:t> </a:t>
            </a:r>
            <a:r>
              <a:rPr lang="en-US" sz="3100" dirty="0" err="1" smtClean="0"/>
              <a:t>su</a:t>
            </a:r>
            <a:r>
              <a:rPr lang="en-US" sz="3100" dirty="0" smtClean="0"/>
              <a:t> </a:t>
            </a:r>
            <a:r>
              <a:rPr lang="en-US" sz="3100" dirty="0" err="1" smtClean="0"/>
              <a:t>primogenitura</a:t>
            </a:r>
            <a:r>
              <a:rPr lang="en-US" sz="3100" dirty="0" smtClean="0"/>
              <a:t> (</a:t>
            </a:r>
            <a:r>
              <a:rPr lang="en-US" sz="3100" dirty="0" smtClean="0">
                <a:solidFill>
                  <a:srgbClr val="002060"/>
                </a:solidFill>
              </a:rPr>
              <a:t>25:27-34</a:t>
            </a:r>
            <a:r>
              <a:rPr lang="en-US" sz="3100" dirty="0" smtClean="0"/>
              <a:t>)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1430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Fe multiplicada                       (Génesis 26:2-5)</a:t>
            </a:r>
            <a:endParaRPr lang="es-PR" sz="4000" b="1" dirty="0"/>
          </a:p>
        </p:txBody>
      </p:sp>
      <p:pic>
        <p:nvPicPr>
          <p:cNvPr id="13318" name="Picture 6" descr="M10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52600" y="2133600"/>
            <a:ext cx="5734050" cy="430356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463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“</a:t>
            </a:r>
            <a:r>
              <a:rPr lang="es-ES" baseline="30000" dirty="0" smtClean="0"/>
              <a:t>2</a:t>
            </a:r>
            <a:r>
              <a:rPr lang="es-ES" dirty="0" smtClean="0"/>
              <a:t>Y se le apareció Jehová, y le dijo: No desciendas a Egipto; habita en la tierra que yo te diré. </a:t>
            </a:r>
            <a:r>
              <a:rPr lang="es-ES" baseline="30000" dirty="0" smtClean="0"/>
              <a:t>3</a:t>
            </a:r>
            <a:r>
              <a:rPr lang="es-ES" dirty="0" smtClean="0"/>
              <a:t>Habita como forastero en esta tierra, y estaré contigo, y te bendeciré; porque a ti y a tu descendencia daré todas estas tierras, y confirmaré el juramento que hice a Abraham tu padre. …"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1430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Fe multiplicada                       (Génesis 26:2-5)</a:t>
            </a:r>
            <a:endParaRPr lang="es-PR" sz="4000" b="1" dirty="0"/>
          </a:p>
        </p:txBody>
      </p:sp>
      <p:pic>
        <p:nvPicPr>
          <p:cNvPr id="9" name="Picture 6" descr="M1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2732" y="0"/>
            <a:ext cx="2741268" cy="2057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463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“… </a:t>
            </a:r>
            <a:r>
              <a:rPr lang="es-ES" baseline="30000" dirty="0" smtClean="0"/>
              <a:t>4</a:t>
            </a:r>
            <a:r>
              <a:rPr lang="es-ES" dirty="0" smtClean="0"/>
              <a:t>Multiplicaré tu descendencia como las estrellas del cielo, y daré a tu descendencia todas estas tierras; y todas las naciones de la tierra serán benditas en tu simiente, </a:t>
            </a:r>
            <a:r>
              <a:rPr lang="es-ES" baseline="30000" dirty="0" smtClean="0"/>
              <a:t>5</a:t>
            </a:r>
            <a:r>
              <a:rPr lang="es-ES" dirty="0" smtClean="0"/>
              <a:t>por cuanto oyó Abraham mi voz, y guardó mi precepto, mis mandamientos, mis estatutos y mis leyes."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1430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Fe multiplicada                       (Génesis 26:2-5)</a:t>
            </a:r>
            <a:endParaRPr lang="es-PR" sz="4000" b="1" dirty="0"/>
          </a:p>
        </p:txBody>
      </p:sp>
      <p:pic>
        <p:nvPicPr>
          <p:cNvPr id="5" name="Picture 6" descr="M1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2732" y="0"/>
            <a:ext cx="2741268" cy="2057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 descr="https://fbcdn-sphotos-a-a.akamaihd.net/hphotos-ak-snc6/165204_417572828340410_76425905_n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52340" y="0"/>
            <a:ext cx="632006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Gerar</a:t>
            </a:r>
            <a:r>
              <a:rPr lang="en-US" dirty="0" smtClean="0"/>
              <a:t> de </a:t>
            </a:r>
            <a:r>
              <a:rPr lang="en-US" dirty="0" err="1" smtClean="0"/>
              <a:t>Filistea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9634" name="AutoShape 2" descr="http://bereanbiblestudygroup.com/wp-content/gallery/genesis-misc-images/isaac_journe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636" name="AutoShape 4" descr="http://bereanbiblestudygroup.com/wp-content/gallery/genesis-misc-images/isaac_journe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963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38250" y="2114550"/>
            <a:ext cx="66675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Aplicaciones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Dios </a:t>
            </a:r>
            <a:r>
              <a:rPr lang="en-US" dirty="0" err="1" smtClean="0"/>
              <a:t>prueba</a:t>
            </a:r>
            <a:r>
              <a:rPr lang="en-US" dirty="0" smtClean="0"/>
              <a:t> </a:t>
            </a:r>
            <a:r>
              <a:rPr lang="en-US" dirty="0" err="1" smtClean="0"/>
              <a:t>nuestra</a:t>
            </a:r>
            <a:r>
              <a:rPr lang="en-US" dirty="0" smtClean="0"/>
              <a:t> </a:t>
            </a:r>
            <a:r>
              <a:rPr lang="en-US" dirty="0" err="1" smtClean="0"/>
              <a:t>fe</a:t>
            </a:r>
            <a:r>
              <a:rPr lang="en-US" dirty="0" smtClean="0"/>
              <a:t> (</a:t>
            </a:r>
            <a:r>
              <a:rPr lang="en-US" dirty="0" smtClean="0">
                <a:solidFill>
                  <a:srgbClr val="002060"/>
                </a:solidFill>
              </a:rPr>
              <a:t>1 Pedro 1:6-9</a:t>
            </a:r>
            <a:r>
              <a:rPr lang="en-US" dirty="0" smtClean="0"/>
              <a:t>)</a:t>
            </a:r>
          </a:p>
          <a:p>
            <a:r>
              <a:rPr lang="en-US" dirty="0" smtClean="0"/>
              <a:t>Hay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demostrar</a:t>
            </a:r>
            <a:r>
              <a:rPr lang="en-US" dirty="0" smtClean="0"/>
              <a:t> </a:t>
            </a:r>
            <a:r>
              <a:rPr lang="en-US" dirty="0" err="1" smtClean="0"/>
              <a:t>nuestra</a:t>
            </a:r>
            <a:r>
              <a:rPr lang="en-US" dirty="0" smtClean="0"/>
              <a:t> </a:t>
            </a:r>
            <a:r>
              <a:rPr lang="en-US" dirty="0" err="1" smtClean="0"/>
              <a:t>fe</a:t>
            </a:r>
            <a:r>
              <a:rPr lang="en-US" dirty="0" smtClean="0"/>
              <a:t>  (</a:t>
            </a:r>
            <a:r>
              <a:rPr lang="en-US" dirty="0" smtClean="0">
                <a:solidFill>
                  <a:srgbClr val="002060"/>
                </a:solidFill>
              </a:rPr>
              <a:t>Santiago 2:17-26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Nuestra</a:t>
            </a:r>
            <a:r>
              <a:rPr lang="en-US" dirty="0" smtClean="0"/>
              <a:t> </a:t>
            </a:r>
            <a:r>
              <a:rPr lang="en-US" dirty="0" err="1" smtClean="0"/>
              <a:t>fe</a:t>
            </a:r>
            <a:r>
              <a:rPr lang="en-US" dirty="0" smtClean="0"/>
              <a:t> </a:t>
            </a:r>
            <a:r>
              <a:rPr lang="en-US" dirty="0" err="1" smtClean="0"/>
              <a:t>deja</a:t>
            </a:r>
            <a:r>
              <a:rPr lang="en-US" dirty="0" smtClean="0"/>
              <a:t> un </a:t>
            </a:r>
            <a:r>
              <a:rPr lang="en-US" dirty="0" err="1" smtClean="0"/>
              <a:t>legado</a:t>
            </a:r>
            <a:r>
              <a:rPr lang="en-US" dirty="0" smtClean="0"/>
              <a:t> a </a:t>
            </a:r>
            <a:r>
              <a:rPr lang="en-US" dirty="0" err="1" smtClean="0"/>
              <a:t>nuestra</a:t>
            </a:r>
            <a:r>
              <a:rPr lang="en-US" dirty="0" smtClean="0"/>
              <a:t> </a:t>
            </a:r>
            <a:r>
              <a:rPr lang="en-US" dirty="0" err="1" smtClean="0"/>
              <a:t>descendencia</a:t>
            </a:r>
            <a:r>
              <a:rPr lang="en-US" dirty="0" smtClean="0"/>
              <a:t> (</a:t>
            </a:r>
            <a:r>
              <a:rPr lang="en-US" dirty="0" err="1" smtClean="0">
                <a:solidFill>
                  <a:srgbClr val="002060"/>
                </a:solidFill>
              </a:rPr>
              <a:t>Hechos</a:t>
            </a:r>
            <a:r>
              <a:rPr lang="en-US" dirty="0" smtClean="0">
                <a:solidFill>
                  <a:srgbClr val="002060"/>
                </a:solidFill>
              </a:rPr>
              <a:t> 16:30-31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Carro, Daniel, </a:t>
            </a:r>
            <a:r>
              <a:rPr lang="es-ES" sz="1600" dirty="0" err="1" smtClean="0"/>
              <a:t>Jose</a:t>
            </a:r>
            <a:r>
              <a:rPr lang="es-ES" sz="1600" dirty="0" smtClean="0"/>
              <a:t>́ </a:t>
            </a:r>
            <a:r>
              <a:rPr lang="es-ES" sz="1600" dirty="0" err="1" smtClean="0"/>
              <a:t>Tomás</a:t>
            </a:r>
            <a:r>
              <a:rPr lang="es-ES" sz="1600" dirty="0" smtClean="0"/>
              <a:t> Poe y </a:t>
            </a:r>
            <a:r>
              <a:rPr lang="es-ES" sz="1600" dirty="0" err="1" smtClean="0"/>
              <a:t>Rubén</a:t>
            </a:r>
            <a:r>
              <a:rPr lang="es-ES" sz="1600" dirty="0" smtClean="0"/>
              <a:t> O. </a:t>
            </a:r>
            <a:r>
              <a:rPr lang="es-ES" sz="1600" dirty="0" err="1" smtClean="0"/>
              <a:t>Zorzoli</a:t>
            </a:r>
            <a:r>
              <a:rPr lang="es-ES" sz="1600" dirty="0" smtClean="0"/>
              <a:t>. </a:t>
            </a:r>
            <a:r>
              <a:rPr lang="es-ES" sz="1600" i="1" dirty="0" smtClean="0"/>
              <a:t>Comentario </a:t>
            </a:r>
            <a:r>
              <a:rPr lang="es-ES" sz="1600" i="1" dirty="0" err="1" smtClean="0"/>
              <a:t>Bı́blico</a:t>
            </a:r>
            <a:r>
              <a:rPr lang="es-ES" sz="1600" i="1" dirty="0" smtClean="0"/>
              <a:t> Mundo Hispano 1 Samuel, 2 Samuel, Y 1 </a:t>
            </a:r>
            <a:r>
              <a:rPr lang="es-ES" sz="1600" i="1" dirty="0" err="1" smtClean="0"/>
              <a:t>Crónicas</a:t>
            </a:r>
            <a:r>
              <a:rPr lang="es-ES" sz="1600" dirty="0" smtClean="0"/>
              <a:t>, 1. ed. El Paso, TX: Editorial Mundo Hispano, c1993, 1997</a:t>
            </a:r>
            <a:endParaRPr lang="es-PR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Douglas, J.D. </a:t>
            </a:r>
            <a:r>
              <a:rPr lang="es-PR" sz="1600" i="1" dirty="0" smtClean="0"/>
              <a:t>Nuevo Diccionario Bíblico : Primera Edición.</a:t>
            </a:r>
            <a:r>
              <a:rPr lang="es-PR" sz="1600" dirty="0" smtClean="0"/>
              <a:t> Miami: Sociedades </a:t>
            </a:r>
            <a:r>
              <a:rPr lang="es-PR" sz="1600" dirty="0" err="1" smtClean="0"/>
              <a:t>Bı́blicas</a:t>
            </a:r>
            <a:r>
              <a:rPr lang="es-PR" sz="16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12,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</a:t>
            </a:r>
            <a:r>
              <a:rPr lang="es-PR" sz="1600" b="1" dirty="0" smtClean="0"/>
              <a:t>PÁGINAS</a:t>
            </a:r>
            <a:r>
              <a:rPr lang="es-PR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Lloyd, Roberto. </a:t>
            </a:r>
            <a:r>
              <a:rPr lang="es-ES" sz="1600" i="1" dirty="0" smtClean="0"/>
              <a:t>Estudios </a:t>
            </a:r>
            <a:r>
              <a:rPr lang="es-ES" sz="1600" i="1" dirty="0" err="1" smtClean="0"/>
              <a:t>Bı́blicos</a:t>
            </a:r>
            <a:r>
              <a:rPr lang="es-ES" sz="1600" i="1" dirty="0" smtClean="0"/>
              <a:t> ELA: El Rey Verdadero (1ra Y 2da Samuel)</a:t>
            </a:r>
            <a:r>
              <a:rPr lang="es-ES" sz="1600" dirty="0" smtClean="0"/>
              <a:t> .  Puebla, </a:t>
            </a:r>
            <a:r>
              <a:rPr lang="es-ES" sz="1600" dirty="0" err="1" smtClean="0"/>
              <a:t>México</a:t>
            </a:r>
            <a:r>
              <a:rPr lang="es-ES" sz="1600" dirty="0" smtClean="0"/>
              <a:t>: Ediciones Las </a:t>
            </a:r>
            <a:r>
              <a:rPr lang="es-ES" sz="1600" dirty="0" err="1" smtClean="0"/>
              <a:t>Américas</a:t>
            </a:r>
            <a:r>
              <a:rPr lang="es-ES" sz="1600" dirty="0" smtClean="0"/>
              <a:t>, A. C., 1993.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Lockward</a:t>
            </a:r>
            <a:r>
              <a:rPr lang="es-PR" sz="1600" dirty="0" smtClean="0"/>
              <a:t>, Alfonso. </a:t>
            </a:r>
            <a:r>
              <a:rPr lang="es-PR" sz="1600" i="1" dirty="0" smtClean="0"/>
              <a:t>Nuevo Diccionario De La Biblia.</a:t>
            </a:r>
            <a:r>
              <a:rPr lang="es-PR" sz="1600" dirty="0" smtClean="0"/>
              <a:t> Miami: Editorial </a:t>
            </a:r>
            <a:r>
              <a:rPr lang="es-PR" sz="1600" dirty="0" err="1" smtClean="0"/>
              <a:t>Unilit</a:t>
            </a:r>
            <a:r>
              <a:rPr lang="es-PR" sz="1600" dirty="0" smtClean="0"/>
              <a:t>, 2003.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Vine, W.E. </a:t>
            </a:r>
            <a:r>
              <a:rPr lang="es-PR" sz="1600" i="1" dirty="0" smtClean="0"/>
              <a:t>Vine Diccionario Expositivo De Palabras Del Antiguo Y Del Nuevo Testamento Exhaustivo</a:t>
            </a:r>
            <a:r>
              <a:rPr lang="es-PR" sz="1600" dirty="0" smtClean="0"/>
              <a:t>, </a:t>
            </a:r>
            <a:r>
              <a:rPr lang="es-PR" sz="1600" dirty="0" err="1" smtClean="0"/>
              <a:t>electronic</a:t>
            </a:r>
            <a:r>
              <a:rPr lang="es-PR" sz="16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600" dirty="0" smtClean="0">
                <a:latin typeface="Candara" pitchFamily="34" charset="0"/>
              </a:rPr>
              <a:t>  (imágenes bíblicas).</a:t>
            </a:r>
            <a:endParaRPr lang="en-US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si0.twimg.com/profile_images/3567401121/2d30eacf601e967d2aeab38b6202370b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696200" cy="5410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2</a:t>
            </a:r>
            <a:r>
              <a:rPr lang="es-PR" sz="4400" baseline="30000" dirty="0" smtClean="0"/>
              <a:t>do</a:t>
            </a:r>
            <a:r>
              <a:rPr lang="es-PR" sz="4400" dirty="0" smtClean="0"/>
              <a:t> Trimestre/Tema 3:              Un legado perdurable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“Un legado de amor”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26 de mayo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(Hechos 17:1-4; 2 Corintios 5:14-15; 1 Tesalonicenses 1:2-10)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90600" y="409972"/>
            <a:ext cx="7239000" cy="60622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Abraham dejó un legado de fe que ha trascendido los tiempos hasta nuestros días. Por su fe, se perpetuó la bendición de Jehová a su descendencia.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Fe probada				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Génesis 22:1-3, 7-10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Fe demostrada				            (</a:t>
            </a:r>
            <a:r>
              <a:rPr lang="es-PR" sz="3600" dirty="0" smtClean="0">
                <a:solidFill>
                  <a:schemeClr val="tx2"/>
                </a:solidFill>
              </a:rPr>
              <a:t>Génesis 22:11-14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Fe multiplicada			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Génesis 26:2-5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  <p:pic>
        <p:nvPicPr>
          <p:cNvPr id="9" name="Picture 2" descr="http://distantshoresmedia.org/images/rg/09/09_1Sa_01_01_R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686520" y="-19570"/>
            <a:ext cx="2457480" cy="18483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6000"/>
            <a:ext cx="9144000" cy="27432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77724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b="1" dirty="0" smtClean="0">
                <a:latin typeface="Papyrus" pitchFamily="66" charset="0"/>
              </a:rPr>
              <a:t>	“Es, pues, la fe la certeza de lo que se espera, la convicción de lo que no se ve. "               (Hebreos 11:1,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Contexto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Nacimiento</a:t>
            </a:r>
            <a:r>
              <a:rPr lang="en-US" dirty="0" smtClean="0"/>
              <a:t> de Isaac (</a:t>
            </a:r>
            <a:r>
              <a:rPr lang="en-US" dirty="0" smtClean="0">
                <a:solidFill>
                  <a:srgbClr val="002060"/>
                </a:solidFill>
              </a:rPr>
              <a:t>21:1-7</a:t>
            </a:r>
            <a:r>
              <a:rPr lang="en-US" dirty="0" smtClean="0"/>
              <a:t>)</a:t>
            </a:r>
          </a:p>
          <a:p>
            <a:r>
              <a:rPr lang="en-US" dirty="0" smtClean="0"/>
              <a:t>Agar e </a:t>
            </a:r>
            <a:r>
              <a:rPr lang="en-US" dirty="0" err="1" smtClean="0"/>
              <a:t>Ismael</a:t>
            </a:r>
            <a:r>
              <a:rPr lang="en-US" dirty="0" smtClean="0"/>
              <a:t> son </a:t>
            </a:r>
            <a:r>
              <a:rPr lang="en-US" dirty="0" err="1" smtClean="0"/>
              <a:t>echados</a:t>
            </a:r>
            <a:r>
              <a:rPr lang="en-US" dirty="0" smtClean="0"/>
              <a:t> de la casa de Abraham (</a:t>
            </a:r>
            <a:r>
              <a:rPr lang="en-US" dirty="0" smtClean="0">
                <a:solidFill>
                  <a:srgbClr val="002060"/>
                </a:solidFill>
              </a:rPr>
              <a:t>21:8-21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Pacto</a:t>
            </a:r>
            <a:r>
              <a:rPr lang="en-US" dirty="0" smtClean="0"/>
              <a:t> entre Abraham y </a:t>
            </a:r>
            <a:r>
              <a:rPr lang="en-US" dirty="0" err="1" smtClean="0"/>
              <a:t>Abimelec</a:t>
            </a:r>
            <a:r>
              <a:rPr lang="en-US" dirty="0" smtClean="0"/>
              <a:t> (</a:t>
            </a:r>
            <a:r>
              <a:rPr lang="en-US" dirty="0" smtClean="0">
                <a:solidFill>
                  <a:srgbClr val="002060"/>
                </a:solidFill>
              </a:rPr>
              <a:t>21:22-34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Promesa</a:t>
            </a:r>
            <a:r>
              <a:rPr lang="en-US" dirty="0" smtClean="0"/>
              <a:t> de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descendencia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s-ES" baseline="30000" dirty="0" smtClean="0"/>
              <a:t>2</a:t>
            </a:r>
            <a:r>
              <a:rPr lang="es-ES" dirty="0" smtClean="0"/>
              <a:t>﻿Y haré de ti una nación grande, y te bendeciré, y engrandeceré tu nombre, y serás bendición. […] </a:t>
            </a:r>
            <a:r>
              <a:rPr lang="es-ES" baseline="30000" dirty="0" smtClean="0"/>
              <a:t>7</a:t>
            </a:r>
            <a:r>
              <a:rPr lang="es-ES" dirty="0" smtClean="0"/>
              <a:t>Y apareció Jehová a </a:t>
            </a:r>
            <a:r>
              <a:rPr lang="es-ES" dirty="0" err="1" smtClean="0"/>
              <a:t>Abram</a:t>
            </a:r>
            <a:r>
              <a:rPr lang="es-ES" dirty="0" smtClean="0"/>
              <a:t>, y le dijo: A tu descendencia daré esta tierra.﻿” (</a:t>
            </a:r>
            <a:r>
              <a:rPr lang="en-US" dirty="0" smtClean="0"/>
              <a:t>12:2, 7)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Ver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Capítulos</a:t>
            </a:r>
            <a:r>
              <a:rPr lang="en-US" dirty="0" smtClean="0">
                <a:solidFill>
                  <a:srgbClr val="002060"/>
                </a:solidFill>
              </a:rPr>
              <a:t> 15-18:1-15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Llamamiento</a:t>
            </a:r>
            <a:r>
              <a:rPr lang="en-US" dirty="0" smtClean="0"/>
              <a:t> de Abram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57300" y="2057400"/>
            <a:ext cx="66675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Fe probada	                        (Génesis 22:1-3, 7-10)</a:t>
            </a:r>
          </a:p>
        </p:txBody>
      </p:sp>
      <p:pic>
        <p:nvPicPr>
          <p:cNvPr id="18434" name="Picture 2" descr="http://s3-eu-west-1.amazonaws.com/lookandlearn-preview/M/M012/M0121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43200" y="1904999"/>
            <a:ext cx="3705225" cy="48768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80821</TotalTime>
  <Words>484</Words>
  <Application>Microsoft Office PowerPoint</Application>
  <PresentationFormat>On-screen Show (4:3)</PresentationFormat>
  <Paragraphs>94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PowerPoint Presentation</vt:lpstr>
      <vt:lpstr>Tema General</vt:lpstr>
      <vt:lpstr>Bosquejo de Estudio</vt:lpstr>
      <vt:lpstr>Texto Clave</vt:lpstr>
      <vt:lpstr>Contexto</vt:lpstr>
      <vt:lpstr>Promesa de una descendencia</vt:lpstr>
      <vt:lpstr>Llamamiento de Abram</vt:lpstr>
      <vt:lpstr>Fe probada                         (Génesis 22:1-3, 7-10)</vt:lpstr>
      <vt:lpstr>Fe probada                         (Génesis 22:1-3, 7-10)</vt:lpstr>
      <vt:lpstr>Fe probada                         (Génesis 22:1-3, 7-10)</vt:lpstr>
      <vt:lpstr>Fe probada                         (Génesis 22:1-3, 7-10)</vt:lpstr>
      <vt:lpstr>Fe demostrada        (Génesis 22:11-14)</vt:lpstr>
      <vt:lpstr>Fe demostrada        (Génesis 22:11-14)</vt:lpstr>
      <vt:lpstr>Fe demostrada        (Génesis 22:11-14)</vt:lpstr>
      <vt:lpstr>Contexto</vt:lpstr>
      <vt:lpstr>Fe multiplicada                       (Génesis 26:2-5)</vt:lpstr>
      <vt:lpstr>Fe multiplicada                       (Génesis 26:2-5)</vt:lpstr>
      <vt:lpstr>Fe multiplicada                       (Génesis 26:2-5)</vt:lpstr>
      <vt:lpstr>Gerar de Filistea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un_legado_de_fe_051913.pptx</dc:title>
  <dc:creator>JRIVERA</dc:creator>
  <cp:lastModifiedBy>Tito Ortega</cp:lastModifiedBy>
  <cp:revision>3605</cp:revision>
  <dcterms:created xsi:type="dcterms:W3CDTF">2007-01-24T21:53:34Z</dcterms:created>
  <dcterms:modified xsi:type="dcterms:W3CDTF">2013-05-19T21:22:11Z</dcterms:modified>
</cp:coreProperties>
</file>