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4"/>
  </p:notesMasterIdLst>
  <p:handoutMasterIdLst>
    <p:handoutMasterId r:id="rId35"/>
  </p:handoutMasterIdLst>
  <p:sldIdLst>
    <p:sldId id="794" r:id="rId4"/>
    <p:sldId id="1228" r:id="rId5"/>
    <p:sldId id="804" r:id="rId6"/>
    <p:sldId id="416" r:id="rId7"/>
    <p:sldId id="287" r:id="rId8"/>
    <p:sldId id="622" r:id="rId9"/>
    <p:sldId id="1090" r:id="rId10"/>
    <p:sldId id="1250" r:id="rId11"/>
    <p:sldId id="1254" r:id="rId12"/>
    <p:sldId id="1258" r:id="rId13"/>
    <p:sldId id="1263" r:id="rId14"/>
    <p:sldId id="1266" r:id="rId15"/>
    <p:sldId id="1267" r:id="rId16"/>
    <p:sldId id="1261" r:id="rId17"/>
    <p:sldId id="1262" r:id="rId18"/>
    <p:sldId id="1260" r:id="rId19"/>
    <p:sldId id="652" r:id="rId20"/>
    <p:sldId id="1084" r:id="rId21"/>
    <p:sldId id="1259" r:id="rId22"/>
    <p:sldId id="1255" r:id="rId23"/>
    <p:sldId id="655" r:id="rId24"/>
    <p:sldId id="1257" r:id="rId25"/>
    <p:sldId id="922" r:id="rId26"/>
    <p:sldId id="1256" r:id="rId27"/>
    <p:sldId id="1264" r:id="rId28"/>
    <p:sldId id="1265" r:id="rId29"/>
    <p:sldId id="1155" r:id="rId30"/>
    <p:sldId id="561" r:id="rId31"/>
    <p:sldId id="1133" r:id="rId32"/>
    <p:sldId id="908"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103" d="100"/>
          <a:sy n="103" d="100"/>
        </p:scale>
        <p:origin x="221" y="5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11/7/2013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50216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339181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2463741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2463741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29</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30</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35842" name="Picture 2" descr="http://1.bp.blogspot.com/-LWvdPbrzcMU/UQk7uMDe8eI/AAAAAAAAGuk/QMQvzchOPvI/s640/184449_10151199339701452_893360493_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152400"/>
            <a:ext cx="7937951" cy="26670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endParaRPr lang="es-PR" sz="4400" dirty="0" smtClean="0">
              <a:latin typeface="+mj-lt"/>
              <a:ea typeface="+mj-ea"/>
              <a:cs typeface="+mj-cs"/>
            </a:endParaRPr>
          </a:p>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kumimoji="0" lang="es-PR" sz="4000" b="0" i="0" u="none" strike="noStrike" kern="1200" cap="none" spc="0" normalizeH="0" baseline="0" noProof="0" dirty="0" smtClean="0">
                <a:ln>
                  <a:noFill/>
                </a:ln>
                <a:effectLst/>
                <a:uLnTx/>
                <a:uFillTx/>
                <a:latin typeface="+mj-lt"/>
                <a:ea typeface="+mj-ea"/>
                <a:cs typeface="+mj-cs"/>
              </a:rPr>
              <a:t>4</a:t>
            </a:r>
            <a:r>
              <a:rPr kumimoji="0" lang="es-PR" sz="4000" b="0" i="0" u="none" strike="noStrike" kern="1200" cap="none" spc="0" normalizeH="0" baseline="30000" noProof="0" dirty="0" smtClean="0">
                <a:ln>
                  <a:noFill/>
                </a:ln>
                <a:effectLst/>
                <a:uLnTx/>
                <a:uFillTx/>
                <a:latin typeface="+mj-lt"/>
                <a:ea typeface="+mj-ea"/>
                <a:cs typeface="+mj-cs"/>
              </a:rPr>
              <a:t>to</a:t>
            </a:r>
            <a:r>
              <a:rPr kumimoji="0" lang="es-PR" sz="4000" b="0" i="0" u="none" strike="noStrike" kern="1200" cap="none" spc="0" normalizeH="0" baseline="0" noProof="0" dirty="0" smtClean="0">
                <a:ln>
                  <a:noFill/>
                </a:ln>
                <a:effectLst/>
                <a:uLnTx/>
                <a:uFillTx/>
                <a:latin typeface="+mj-lt"/>
                <a:ea typeface="+mj-ea"/>
                <a:cs typeface="+mj-cs"/>
              </a:rPr>
              <a:t> Trimestre/Tema</a:t>
            </a:r>
            <a:r>
              <a:rPr kumimoji="0" lang="es-PR" sz="4000" b="0" i="0" u="none" strike="noStrike" kern="1200" cap="none" spc="0" normalizeH="0" noProof="0" dirty="0" smtClean="0">
                <a:ln>
                  <a:noFill/>
                </a:ln>
                <a:effectLst/>
                <a:uLnTx/>
                <a:uFillTx/>
                <a:latin typeface="+mj-lt"/>
                <a:ea typeface="+mj-ea"/>
                <a:cs typeface="+mj-cs"/>
              </a:rPr>
              <a:t> 3 </a:t>
            </a:r>
          </a:p>
          <a:p>
            <a:pPr marL="401638" lvl="0" indent="-234950" algn="ctr" fontAlgn="auto">
              <a:spcAft>
                <a:spcPts val="1200"/>
              </a:spcAft>
              <a:defRPr/>
            </a:pPr>
            <a:r>
              <a:rPr kumimoji="0" lang="es-PR" sz="4000" b="0" i="0" u="none" strike="noStrike" kern="1200" cap="none" spc="0" normalizeH="0" noProof="0" dirty="0" smtClean="0">
                <a:ln>
                  <a:noFill/>
                </a:ln>
                <a:effectLst/>
                <a:uLnTx/>
                <a:uFillTx/>
                <a:latin typeface="+mj-lt"/>
                <a:ea typeface="+mj-ea"/>
                <a:cs typeface="+mj-cs"/>
              </a:rPr>
              <a:t> “La Iglesia que Dios usa para transformar vidas en una cultura cambiante”</a:t>
            </a:r>
          </a:p>
          <a:p>
            <a:pPr marL="401638" lvl="0" indent="-234950" algn="ctr" fontAlgn="auto">
              <a:spcAft>
                <a:spcPts val="1200"/>
              </a:spcAft>
              <a:defRPr/>
            </a:pP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“Oración y Dependencia”</a:t>
            </a:r>
          </a:p>
          <a:p>
            <a:pPr marL="401638" indent="-234950" algn="ctr">
              <a:spcAft>
                <a:spcPts val="600"/>
              </a:spcAft>
              <a:buNone/>
            </a:pPr>
            <a:r>
              <a:rPr lang="es-PR" sz="3600" dirty="0" smtClean="0">
                <a:latin typeface="+mn-lt"/>
                <a:cs typeface="+mn-cs"/>
              </a:rPr>
              <a:t>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noviembre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Hechos 4:23-31</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457200" y="2017712"/>
            <a:ext cx="8497888" cy="4840287"/>
          </a:xfrm>
        </p:spPr>
        <p:txBody>
          <a:bodyPr/>
          <a:lstStyle/>
          <a:p>
            <a:r>
              <a:rPr lang="es-ES" sz="2800" dirty="0" smtClean="0"/>
              <a:t>tú oirás en los cielos, en el lugar de tu morada, y harás conforme a todo aquello por lo cual el extranjero hubiere clamado a ti, para que todos los pueblos de la tierra conozcan tu nombre y te teman, como tu pueblo Israel, y entiendan que tu nombre es invocado sobre esta casa que yo edifiqué.</a:t>
            </a:r>
          </a:p>
          <a:p>
            <a:r>
              <a:rPr lang="es-ES" sz="2800" dirty="0" smtClean="0"/>
              <a:t>a fin de que todos los pueblos de la tierra sepan que Jehová es Dios, y que no hay otro.</a:t>
            </a:r>
          </a:p>
          <a:p>
            <a:pPr>
              <a:buNone/>
            </a:pPr>
            <a:r>
              <a:rPr lang="es-ES" sz="2800" dirty="0" smtClean="0"/>
              <a:t>                                          </a:t>
            </a:r>
            <a:r>
              <a:rPr lang="es-ES" sz="2800" dirty="0" smtClean="0">
                <a:solidFill>
                  <a:schemeClr val="tx2"/>
                </a:solidFill>
              </a:rPr>
              <a:t>(1ra Reyes 8:43,60) </a:t>
            </a:r>
            <a:endParaRPr lang="es-ES" sz="2800" dirty="0" smtClean="0"/>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dirty="0"/>
          </a:p>
        </p:txBody>
      </p:sp>
    </p:spTree>
    <p:extLst>
      <p:ext uri="{BB962C8B-B14F-4D97-AF65-F5344CB8AC3E}">
        <p14:creationId xmlns:p14="http://schemas.microsoft.com/office/powerpoint/2010/main" val="301377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457200" y="2017712"/>
            <a:ext cx="8497888" cy="4840287"/>
          </a:xfrm>
        </p:spPr>
        <p:txBody>
          <a:bodyPr/>
          <a:lstStyle/>
          <a:p>
            <a:pPr marL="514350" indent="-514350">
              <a:buNone/>
            </a:pP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dirty="0"/>
          </a:p>
        </p:txBody>
      </p:sp>
      <p:pic>
        <p:nvPicPr>
          <p:cNvPr id="72706" name="Picture 2" descr="http://oneyearbibleimages.com/Image365.jpg"/>
          <p:cNvPicPr>
            <a:picLocks noChangeAspect="1" noChangeArrowheads="1"/>
          </p:cNvPicPr>
          <p:nvPr/>
        </p:nvPicPr>
        <p:blipFill>
          <a:blip r:embed="rId2" cstate="print"/>
          <a:srcRect/>
          <a:stretch>
            <a:fillRect/>
          </a:stretch>
        </p:blipFill>
        <p:spPr bwMode="auto">
          <a:xfrm>
            <a:off x="0" y="1828800"/>
            <a:ext cx="9144000" cy="5029200"/>
          </a:xfrm>
          <a:prstGeom prst="rect">
            <a:avLst/>
          </a:prstGeom>
          <a:noFill/>
        </p:spPr>
      </p:pic>
    </p:spTree>
    <p:extLst>
      <p:ext uri="{BB962C8B-B14F-4D97-AF65-F5344CB8AC3E}">
        <p14:creationId xmlns:p14="http://schemas.microsoft.com/office/powerpoint/2010/main" val="301377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0" y="2017712"/>
            <a:ext cx="5181600" cy="4840287"/>
          </a:xfrm>
        </p:spPr>
        <p:txBody>
          <a:bodyPr/>
          <a:lstStyle/>
          <a:p>
            <a:r>
              <a:rPr lang="es-ES" sz="2800" dirty="0" smtClean="0"/>
              <a:t>El Señor está dispuesto a escuchar a todo aquel que esté dispuesto a rendirse ante Él. A través de la historia vemos este ejemplo más claro dentro de Israel, pero vemos que todas las naciones caen bajo la gracia de Dios. La salvación se encuentra accesible para todo el que quiera creer.</a:t>
            </a:r>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dirty="0"/>
          </a:p>
        </p:txBody>
      </p:sp>
      <p:pic>
        <p:nvPicPr>
          <p:cNvPr id="77826" name="Picture 2" descr="http://i1-news.softpedia-static.com/images/news2/Different-Races-Are-Genetically-Prone-to-Different-Diseases-2.jpg"/>
          <p:cNvPicPr>
            <a:picLocks noChangeAspect="1" noChangeArrowheads="1"/>
          </p:cNvPicPr>
          <p:nvPr/>
        </p:nvPicPr>
        <p:blipFill>
          <a:blip r:embed="rId2" cstate="print"/>
          <a:srcRect/>
          <a:stretch>
            <a:fillRect/>
          </a:stretch>
        </p:blipFill>
        <p:spPr bwMode="auto">
          <a:xfrm>
            <a:off x="4953000" y="2667000"/>
            <a:ext cx="4191000" cy="4191000"/>
          </a:xfrm>
          <a:prstGeom prst="rect">
            <a:avLst/>
          </a:prstGeom>
          <a:noFill/>
        </p:spPr>
      </p:pic>
    </p:spTree>
    <p:extLst>
      <p:ext uri="{BB962C8B-B14F-4D97-AF65-F5344CB8AC3E}">
        <p14:creationId xmlns:p14="http://schemas.microsoft.com/office/powerpoint/2010/main" val="301377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0" y="2017712"/>
            <a:ext cx="9144000" cy="4840287"/>
          </a:xfrm>
        </p:spPr>
        <p:txBody>
          <a:bodyPr/>
          <a:lstStyle/>
          <a:p>
            <a:pPr>
              <a:buNone/>
            </a:pPr>
            <a:r>
              <a:rPr lang="es-ES" sz="2600" dirty="0" smtClean="0"/>
              <a:t>En tu simiente serán benditas todas las naciones de la tierra, por cuanto obedeciste a mi voz.</a:t>
            </a:r>
          </a:p>
          <a:p>
            <a:pPr>
              <a:buNone/>
            </a:pPr>
            <a:r>
              <a:rPr lang="es-ES" sz="2800" dirty="0" smtClean="0"/>
              <a:t>                       </a:t>
            </a:r>
            <a:r>
              <a:rPr lang="es-ES" sz="2800" dirty="0" smtClean="0">
                <a:solidFill>
                  <a:schemeClr val="tx2"/>
                </a:solidFill>
              </a:rPr>
              <a:t>                                 (Génesis 22:6)</a:t>
            </a:r>
            <a:endParaRPr lang="es-ES" sz="2800" dirty="0" smtClean="0"/>
          </a:p>
          <a:p>
            <a:pPr marL="514350" indent="-514350">
              <a:buNone/>
            </a:pPr>
            <a:r>
              <a:rPr lang="es-ES" sz="2600" dirty="0" smtClean="0"/>
              <a:t>Y de una sangre ha hecho todo el linaje de los hombres, para que habiten sobre toda la faz de la tierra; y les ha prefijado el orden de los tiempos, y los límites de su habitación; para que busquen a Dios, si en alguna manera, palpando, puedan hallarle, aunque ciertamente no está lejos de cada uno de nosotros.</a:t>
            </a:r>
          </a:p>
          <a:p>
            <a:pPr marL="514350" indent="-514350">
              <a:buNone/>
            </a:pPr>
            <a:r>
              <a:rPr lang="en-US" dirty="0" smtClean="0"/>
              <a:t>						        </a:t>
            </a:r>
            <a:r>
              <a:rPr lang="en-US" dirty="0" smtClean="0">
                <a:solidFill>
                  <a:schemeClr val="tx2"/>
                </a:solidFill>
              </a:rPr>
              <a:t>(</a:t>
            </a:r>
            <a:r>
              <a:rPr lang="en-US" dirty="0" err="1" smtClean="0">
                <a:solidFill>
                  <a:schemeClr val="tx2"/>
                </a:solidFill>
              </a:rPr>
              <a:t>Hechos</a:t>
            </a:r>
            <a:r>
              <a:rPr lang="en-US" dirty="0" smtClean="0">
                <a:solidFill>
                  <a:schemeClr val="tx2"/>
                </a:solidFill>
              </a:rPr>
              <a:t> 17:26-27)</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dirty="0"/>
          </a:p>
        </p:txBody>
      </p:sp>
    </p:spTree>
    <p:extLst>
      <p:ext uri="{BB962C8B-B14F-4D97-AF65-F5344CB8AC3E}">
        <p14:creationId xmlns:p14="http://schemas.microsoft.com/office/powerpoint/2010/main" val="301377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457200" y="2057400"/>
            <a:ext cx="8458200" cy="4419600"/>
          </a:xfrm>
        </p:spPr>
        <p:txBody>
          <a:bodyPr/>
          <a:lstStyle/>
          <a:p>
            <a:pPr marL="0" indent="0">
              <a:buNone/>
            </a:pPr>
            <a:r>
              <a:rPr lang="es-ES" sz="2900" dirty="0" smtClean="0">
                <a:solidFill>
                  <a:schemeClr val="tx2"/>
                </a:solidFill>
              </a:rPr>
              <a:t>…“para hacer cuanto tu mano y tu consejo habían antes determinado que sucediera.”</a:t>
            </a:r>
          </a:p>
          <a:p>
            <a:pPr marL="0" indent="0">
              <a:buNone/>
            </a:pPr>
            <a:r>
              <a:rPr lang="es-ES" sz="2900" dirty="0" smtClean="0"/>
              <a:t>-Este pasaje nos muestra cuán seguros estaban los discípulos sobre lo que tenía que ocurrir y lo que iba a ocurrir. Cuando estamos llenos del Espíritu Santo y oramos fervientemente, podemos estar confiados de que nuestros juicios irán de acuerdo a lo que Dios quiere.</a:t>
            </a:r>
          </a:p>
        </p:txBody>
      </p:sp>
      <p:sp>
        <p:nvSpPr>
          <p:cNvPr id="6"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Adopte el plan de Dios             (Hechos 4:23-28)</a:t>
            </a:r>
            <a:endParaRPr lang="es-PR" sz="4000" dirty="0"/>
          </a:p>
        </p:txBody>
      </p:sp>
    </p:spTree>
    <p:extLst>
      <p:ext uri="{BB962C8B-B14F-4D97-AF65-F5344CB8AC3E}">
        <p14:creationId xmlns:p14="http://schemas.microsoft.com/office/powerpoint/2010/main" val="220966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457200" y="2057400"/>
            <a:ext cx="8458200" cy="4419600"/>
          </a:xfrm>
        </p:spPr>
        <p:txBody>
          <a:bodyPr/>
          <a:lstStyle/>
          <a:p>
            <a:pPr marL="0" indent="0">
              <a:buNone/>
            </a:pPr>
            <a:r>
              <a:rPr lang="es-ES" sz="2900" dirty="0" smtClean="0"/>
              <a:t>Hay una Palabra (el Verbo) en el corazón del cristiano. La oración nos da el acceso al poder de Dios para poder cumplir su propósito en el presente. La Biblia es el testimonio de cómo el Espíritu de Dios ha obrado mediante la oración (la comunicación y relación directa con Dios). </a:t>
            </a:r>
          </a:p>
          <a:p>
            <a:pPr marL="0" indent="0">
              <a:buNone/>
            </a:pPr>
            <a:r>
              <a:rPr lang="es-ES" sz="2900" dirty="0" smtClean="0"/>
              <a:t>Nosotros como creyentes hoy día podemos seguir añadiendo testimonios a la gran Historia de Dios en la vida humana. </a:t>
            </a:r>
          </a:p>
        </p:txBody>
      </p:sp>
      <p:sp>
        <p:nvSpPr>
          <p:cNvPr id="6"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Adopte el plan de Dios             (Hechos 4:23-28)</a:t>
            </a:r>
            <a:endParaRPr lang="es-PR" sz="4000" dirty="0"/>
          </a:p>
        </p:txBody>
      </p:sp>
    </p:spTree>
    <p:extLst>
      <p:ext uri="{BB962C8B-B14F-4D97-AF65-F5344CB8AC3E}">
        <p14:creationId xmlns:p14="http://schemas.microsoft.com/office/powerpoint/2010/main" val="220966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0" y="2057400"/>
            <a:ext cx="5334000" cy="4495800"/>
          </a:xfrm>
        </p:spPr>
        <p:txBody>
          <a:bodyPr/>
          <a:lstStyle/>
          <a:p>
            <a:pPr marL="0" indent="0">
              <a:buNone/>
            </a:pPr>
            <a:r>
              <a:rPr lang="es-ES" sz="2900" dirty="0" smtClean="0"/>
              <a:t>Depende de nosotros rendirnos al plan de Dios. Él nos da esta libertad porque quiere que lo hagamos genuinamente. Dios no quiere autómatas en su servicio, sino personas con corazones sinceros.</a:t>
            </a:r>
          </a:p>
        </p:txBody>
      </p:sp>
      <p:sp>
        <p:nvSpPr>
          <p:cNvPr id="6"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Adopte el plan de Dios             (Hechos 4:23-28)</a:t>
            </a:r>
            <a:endParaRPr lang="es-PR" sz="4000" dirty="0"/>
          </a:p>
        </p:txBody>
      </p:sp>
      <p:pic>
        <p:nvPicPr>
          <p:cNvPr id="19458" name="Picture 2" descr="http://www.blog.christurc.org/wp-content/uploads/2010/10/prayer.jpg"/>
          <p:cNvPicPr>
            <a:picLocks noChangeAspect="1" noChangeArrowheads="1"/>
          </p:cNvPicPr>
          <p:nvPr/>
        </p:nvPicPr>
        <p:blipFill>
          <a:blip r:embed="rId3" cstate="print"/>
          <a:srcRect/>
          <a:stretch>
            <a:fillRect/>
          </a:stretch>
        </p:blipFill>
        <p:spPr bwMode="auto">
          <a:xfrm>
            <a:off x="4857750" y="4171949"/>
            <a:ext cx="4286250" cy="2686051"/>
          </a:xfrm>
          <a:prstGeom prst="rect">
            <a:avLst/>
          </a:prstGeom>
          <a:noFill/>
        </p:spPr>
      </p:pic>
    </p:spTree>
    <p:extLst>
      <p:ext uri="{BB962C8B-B14F-4D97-AF65-F5344CB8AC3E}">
        <p14:creationId xmlns:p14="http://schemas.microsoft.com/office/powerpoint/2010/main" val="220966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3"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s-PR" sz="4000" dirty="0" smtClean="0"/>
              <a:t>Ore para que Dios obre </a:t>
            </a:r>
            <a:br>
              <a:rPr lang="es-PR" sz="4000" dirty="0" smtClean="0"/>
            </a:br>
            <a:r>
              <a:rPr lang="es-PR" sz="4000" dirty="0" smtClean="0"/>
              <a:t>(Hechos 4:29-30)</a:t>
            </a:r>
          </a:p>
        </p:txBody>
      </p:sp>
      <p:pic>
        <p:nvPicPr>
          <p:cNvPr id="18434" name="Picture 2" descr="http://www.thegrievingtoolbox.com/wp-content/uploads/2013/06/samuel_dedicated_by_hannah_frank_ww_topham.jpg"/>
          <p:cNvPicPr>
            <a:picLocks noChangeAspect="1" noChangeArrowheads="1"/>
          </p:cNvPicPr>
          <p:nvPr/>
        </p:nvPicPr>
        <p:blipFill>
          <a:blip r:embed="rId3" cstate="print"/>
          <a:srcRect/>
          <a:stretch>
            <a:fillRect/>
          </a:stretch>
        </p:blipFill>
        <p:spPr bwMode="auto">
          <a:xfrm>
            <a:off x="1828800" y="1828800"/>
            <a:ext cx="4953000" cy="5029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457200" y="2133600"/>
            <a:ext cx="8686800" cy="4419600"/>
          </a:xfrm>
        </p:spPr>
        <p:txBody>
          <a:bodyPr/>
          <a:lstStyle/>
          <a:p>
            <a:pPr marL="0" indent="0">
              <a:buNone/>
            </a:pPr>
            <a:r>
              <a:rPr lang="es-ES" dirty="0" smtClean="0"/>
              <a:t>Y ahora, Señor, mira sus amenazas, y concede a tus siervos que con todo denuedo hablen tu palabra, mientras extiendes tu mano para que se hagan sanidades y señales y prodigios mediante el nombre de tu santo Hijo Jesús.</a:t>
            </a:r>
          </a:p>
          <a:p>
            <a:pPr marL="0" indent="0">
              <a:buNone/>
            </a:pPr>
            <a:endParaRPr lang="es-ES" dirty="0" smtClean="0"/>
          </a:p>
          <a:p>
            <a:pPr marL="0" indent="0">
              <a:buNone/>
            </a:pPr>
            <a:endParaRPr lang="es-ES" dirty="0" smtClean="0"/>
          </a:p>
          <a:p>
            <a:pPr marL="0" indent="0">
              <a:buNone/>
            </a:pPr>
            <a:r>
              <a:rPr lang="es-ES" dirty="0" smtClean="0"/>
              <a:t>					</a:t>
            </a:r>
            <a:r>
              <a:rPr lang="es-ES" dirty="0" smtClean="0">
                <a:solidFill>
                  <a:schemeClr val="tx2"/>
                </a:solidFill>
              </a:rPr>
              <a:t>(Hechos 4:29-30)</a:t>
            </a:r>
            <a:endParaRPr lang="es-ES" dirty="0"/>
          </a:p>
        </p:txBody>
      </p:sp>
      <p:sp>
        <p:nvSpPr>
          <p:cNvPr id="5"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s-PR" sz="4000" dirty="0" smtClean="0"/>
              <a:t>Ore para que Dios obre </a:t>
            </a:r>
            <a:br>
              <a:rPr lang="es-PR" sz="4000" dirty="0" smtClean="0"/>
            </a:br>
            <a:r>
              <a:rPr lang="es-PR" sz="4000" dirty="0" smtClean="0"/>
              <a:t>(Hechos 4:29-30)</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3" end="3"/>
                                            </p:txEl>
                                          </p:spTgt>
                                        </p:tgtEl>
                                        <p:attrNameLst>
                                          <p:attrName>style.visibility</p:attrName>
                                        </p:attrNameLst>
                                      </p:cBhvr>
                                      <p:to>
                                        <p:strVal val="visible"/>
                                      </p:to>
                                    </p:set>
                                    <p:animEffect transition="in" filter="fade">
                                      <p:cBhvr>
                                        <p:cTn id="10"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457200" y="2133600"/>
            <a:ext cx="4343400" cy="4572000"/>
          </a:xfrm>
        </p:spPr>
        <p:txBody>
          <a:bodyPr/>
          <a:lstStyle/>
          <a:p>
            <a:pPr marL="0" indent="0">
              <a:buNone/>
            </a:pPr>
            <a:r>
              <a:rPr lang="es-ES" dirty="0" smtClean="0"/>
              <a:t>Pedís, y no recibís, porque pedís mal, para gastar en vuestros deleites.</a:t>
            </a:r>
          </a:p>
          <a:p>
            <a:pPr marL="0" indent="0">
              <a:buNone/>
            </a:pPr>
            <a:endParaRPr lang="es-ES" dirty="0" smtClean="0"/>
          </a:p>
          <a:p>
            <a:pPr marL="0" indent="0">
              <a:buNone/>
            </a:pPr>
            <a:endParaRPr lang="es-ES" dirty="0" smtClean="0"/>
          </a:p>
          <a:p>
            <a:pPr marL="0" indent="0">
              <a:buNone/>
            </a:pPr>
            <a:r>
              <a:rPr lang="es-ES" dirty="0" smtClean="0"/>
              <a:t>			 </a:t>
            </a:r>
            <a:r>
              <a:rPr lang="es-ES" dirty="0" smtClean="0">
                <a:solidFill>
                  <a:schemeClr val="tx2"/>
                </a:solidFill>
              </a:rPr>
              <a:t>(Santiago 4:3)</a:t>
            </a:r>
            <a:endParaRPr lang="es-ES" dirty="0" smtClean="0"/>
          </a:p>
          <a:p>
            <a:pPr marL="0" indent="0">
              <a:buNone/>
            </a:pPr>
            <a:endParaRPr lang="es-ES" dirty="0"/>
          </a:p>
        </p:txBody>
      </p:sp>
      <p:sp>
        <p:nvSpPr>
          <p:cNvPr id="5" name="Rectangle 3"/>
          <p:cNvSpPr>
            <a:spLocks noGrp="1" noChangeArrowheads="1"/>
          </p:cNvSpPr>
          <p:nvPr>
            <p:ph type="title"/>
          </p:nvPr>
        </p:nvSpPr>
        <p:spPr>
          <a:xfrm>
            <a:off x="1524000" y="762000"/>
            <a:ext cx="7162800" cy="914400"/>
          </a:xfrm>
        </p:spPr>
        <p:txBody>
          <a:bodyPr/>
          <a:lstStyle/>
          <a:p>
            <a:pPr marL="742950" indent="-742950">
              <a:spcAft>
                <a:spcPts val="600"/>
              </a:spcAft>
              <a:buFont typeface="+mj-lt"/>
              <a:buAutoNum type="arabicPeriod" startAt="2"/>
            </a:pPr>
            <a:r>
              <a:rPr lang="es-PR" sz="4000" dirty="0" smtClean="0"/>
              <a:t>Ore para que Dios obre </a:t>
            </a:r>
            <a:br>
              <a:rPr lang="es-PR" sz="4000" dirty="0" smtClean="0"/>
            </a:br>
            <a:r>
              <a:rPr lang="es-PR" sz="4000" dirty="0" smtClean="0"/>
              <a:t>(Hechos 4:29-30)</a:t>
            </a:r>
          </a:p>
        </p:txBody>
      </p:sp>
      <p:pic>
        <p:nvPicPr>
          <p:cNvPr id="71682" name="Picture 2" descr="http://moneymindedlearning.com/wp-content/uploads/2013/03/money-makers-.jpg"/>
          <p:cNvPicPr>
            <a:picLocks noChangeAspect="1" noChangeArrowheads="1"/>
          </p:cNvPicPr>
          <p:nvPr/>
        </p:nvPicPr>
        <p:blipFill>
          <a:blip r:embed="rId2" cstate="print"/>
          <a:srcRect/>
          <a:stretch>
            <a:fillRect/>
          </a:stretch>
        </p:blipFill>
        <p:spPr bwMode="auto">
          <a:xfrm>
            <a:off x="3962400" y="3276600"/>
            <a:ext cx="5181600" cy="35814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3" end="3"/>
                                            </p:txEl>
                                          </p:spTgt>
                                        </p:tgtEl>
                                        <p:attrNameLst>
                                          <p:attrName>style.visibility</p:attrName>
                                        </p:attrNameLst>
                                      </p:cBhvr>
                                      <p:to>
                                        <p:strVal val="visible"/>
                                      </p:to>
                                    </p:set>
                                    <p:animEffect transition="in" filter="fade">
                                      <p:cBhvr>
                                        <p:cTn id="10"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5486400" y="4953000"/>
            <a:ext cx="152400" cy="30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74" name="Picture 2" descr="http://www.quevida.com/assets/images/9781415871294.jpg"/>
          <p:cNvPicPr>
            <a:picLocks noChangeAspect="1" noChangeArrowheads="1"/>
          </p:cNvPicPr>
          <p:nvPr/>
        </p:nvPicPr>
        <p:blipFill>
          <a:blip r:embed="rId2" cstate="print"/>
          <a:srcRect/>
          <a:stretch>
            <a:fillRect/>
          </a:stretch>
        </p:blipFill>
        <p:spPr bwMode="auto">
          <a:xfrm>
            <a:off x="2209800" y="0"/>
            <a:ext cx="5105400" cy="6858000"/>
          </a:xfrm>
          <a:prstGeom prst="rect">
            <a:avLst/>
          </a:prstGeom>
          <a:noFill/>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0" y="2133600"/>
            <a:ext cx="4953000" cy="4724400"/>
          </a:xfrm>
        </p:spPr>
        <p:txBody>
          <a:bodyPr/>
          <a:lstStyle/>
          <a:p>
            <a:pPr marL="514350" indent="-514350">
              <a:buNone/>
            </a:pPr>
            <a:r>
              <a:rPr lang="en-US" dirty="0" smtClean="0"/>
              <a:t>¿</a:t>
            </a:r>
            <a:r>
              <a:rPr lang="en-US" dirty="0" err="1" smtClean="0"/>
              <a:t>Cuáles</a:t>
            </a:r>
            <a:r>
              <a:rPr lang="en-US" dirty="0" smtClean="0"/>
              <a:t> son </a:t>
            </a:r>
            <a:r>
              <a:rPr lang="en-US" dirty="0" err="1" smtClean="0"/>
              <a:t>las</a:t>
            </a:r>
            <a:r>
              <a:rPr lang="en-US" dirty="0" smtClean="0"/>
              <a:t> </a:t>
            </a:r>
            <a:r>
              <a:rPr lang="en-US" dirty="0" err="1" smtClean="0"/>
              <a:t>condiciones</a:t>
            </a:r>
            <a:r>
              <a:rPr lang="en-US" dirty="0" smtClean="0"/>
              <a:t> </a:t>
            </a:r>
            <a:r>
              <a:rPr lang="en-US" dirty="0" err="1" smtClean="0"/>
              <a:t>para</a:t>
            </a:r>
            <a:r>
              <a:rPr lang="en-US" dirty="0" smtClean="0"/>
              <a:t> </a:t>
            </a:r>
            <a:r>
              <a:rPr lang="en-US" dirty="0" err="1" smtClean="0"/>
              <a:t>orar</a:t>
            </a:r>
            <a:r>
              <a:rPr lang="en-US" dirty="0" smtClean="0"/>
              <a:t> </a:t>
            </a:r>
            <a:r>
              <a:rPr lang="en-US" dirty="0" err="1" smtClean="0"/>
              <a:t>bien</a:t>
            </a:r>
            <a:r>
              <a:rPr lang="en-US" dirty="0" smtClean="0"/>
              <a:t>? </a:t>
            </a:r>
          </a:p>
          <a:p>
            <a:pPr marL="514350" indent="-514350">
              <a:buNone/>
            </a:pPr>
            <a:r>
              <a:rPr lang="en-US" dirty="0" smtClean="0"/>
              <a:t>Las </a:t>
            </a:r>
            <a:r>
              <a:rPr lang="en-US" dirty="0" err="1" smtClean="0"/>
              <a:t>oraciones</a:t>
            </a:r>
            <a:r>
              <a:rPr lang="en-US" dirty="0" smtClean="0"/>
              <a:t> </a:t>
            </a:r>
            <a:r>
              <a:rPr lang="en-US" dirty="0" err="1" smtClean="0"/>
              <a:t>memorizadas</a:t>
            </a:r>
            <a:r>
              <a:rPr lang="en-US" dirty="0" smtClean="0"/>
              <a:t> (</a:t>
            </a:r>
            <a:r>
              <a:rPr lang="en-US" dirty="0" err="1" smtClean="0"/>
              <a:t>ej</a:t>
            </a:r>
            <a:r>
              <a:rPr lang="en-US" dirty="0" smtClean="0"/>
              <a:t>. El Padre </a:t>
            </a:r>
            <a:r>
              <a:rPr lang="en-US" dirty="0" err="1" smtClean="0"/>
              <a:t>Nuestro</a:t>
            </a:r>
            <a:r>
              <a:rPr lang="en-US" dirty="0" smtClean="0"/>
              <a:t>) ¿son </a:t>
            </a:r>
            <a:r>
              <a:rPr lang="en-US" dirty="0" err="1" smtClean="0"/>
              <a:t>justificables</a:t>
            </a:r>
            <a:r>
              <a:rPr lang="en-US" dirty="0" smtClean="0"/>
              <a:t>? Si </a:t>
            </a:r>
            <a:r>
              <a:rPr lang="en-US" dirty="0" err="1" smtClean="0"/>
              <a:t>es</a:t>
            </a:r>
            <a:r>
              <a:rPr lang="en-US" dirty="0" smtClean="0"/>
              <a:t> </a:t>
            </a:r>
            <a:r>
              <a:rPr lang="en-US" dirty="0" err="1" smtClean="0"/>
              <a:t>así</a:t>
            </a:r>
            <a:r>
              <a:rPr lang="en-US" dirty="0" smtClean="0"/>
              <a:t>, ¿en </a:t>
            </a:r>
            <a:r>
              <a:rPr lang="en-US" dirty="0" err="1" smtClean="0"/>
              <a:t>qué</a:t>
            </a:r>
            <a:r>
              <a:rPr lang="en-US" dirty="0" smtClean="0"/>
              <a:t> </a:t>
            </a:r>
            <a:r>
              <a:rPr lang="en-US" dirty="0" err="1" smtClean="0"/>
              <a:t>casos</a:t>
            </a:r>
            <a:r>
              <a:rPr lang="en-US" dirty="0" smtClean="0"/>
              <a:t> son </a:t>
            </a:r>
            <a:r>
              <a:rPr lang="en-US" dirty="0" err="1" smtClean="0"/>
              <a:t>justificables</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pic>
        <p:nvPicPr>
          <p:cNvPr id="15362" name="Picture 2" descr="http://amen-amen.net/wp-content/uploads/2011/03/Padre-Nuestro-070311.png"/>
          <p:cNvPicPr>
            <a:picLocks noChangeAspect="1" noChangeArrowheads="1"/>
          </p:cNvPicPr>
          <p:nvPr/>
        </p:nvPicPr>
        <p:blipFill>
          <a:blip r:embed="rId2" cstate="print"/>
          <a:srcRect/>
          <a:stretch>
            <a:fillRect/>
          </a:stretch>
        </p:blipFill>
        <p:spPr bwMode="auto">
          <a:xfrm>
            <a:off x="4649757" y="3886200"/>
            <a:ext cx="4494243" cy="2971800"/>
          </a:xfrm>
          <a:prstGeom prst="rect">
            <a:avLst/>
          </a:prstGeom>
          <a:noFill/>
        </p:spPr>
      </p:pic>
    </p:spTree>
    <p:extLst>
      <p:ext uri="{BB962C8B-B14F-4D97-AF65-F5344CB8AC3E}">
        <p14:creationId xmlns:p14="http://schemas.microsoft.com/office/powerpoint/2010/main" val="12798287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9" name="Title 5"/>
          <p:cNvSpPr>
            <a:spLocks noGrp="1"/>
          </p:cNvSpPr>
          <p:nvPr>
            <p:ph type="title"/>
          </p:nvPr>
        </p:nvSpPr>
        <p:spPr>
          <a:xfrm>
            <a:off x="914400" y="214313"/>
            <a:ext cx="8229600" cy="1462087"/>
          </a:xfrm>
        </p:spPr>
        <p:txBody>
          <a:bodyPr/>
          <a:lstStyle/>
          <a:p>
            <a:pPr marL="738188" indent="-738188">
              <a:buFont typeface="+mj-lt"/>
              <a:buAutoNum type="arabicPeriod" startAt="3"/>
            </a:pPr>
            <a:r>
              <a:rPr lang="es-PR" sz="4000" dirty="0" smtClean="0"/>
              <a:t>Experimente el poder de Dios </a:t>
            </a:r>
            <a:br>
              <a:rPr lang="es-PR" sz="4000" dirty="0" smtClean="0"/>
            </a:br>
            <a:r>
              <a:rPr lang="es-PR" sz="4000" dirty="0" smtClean="0"/>
              <a:t>(Hechos 4:31)</a:t>
            </a:r>
            <a:endParaRPr lang="es-PR" sz="4000" b="1" dirty="0"/>
          </a:p>
        </p:txBody>
      </p:sp>
      <p:pic>
        <p:nvPicPr>
          <p:cNvPr id="14338" name="Picture 2" descr="http://2.bp.blogspot.com/-sS3BPC86b5w/UE26PCXgRxI/AAAAAAAAAnI/k1Bb0ODm0Wc/s1600/elisha_bible_sjpg2188.jpg"/>
          <p:cNvPicPr>
            <a:picLocks noChangeAspect="1" noChangeArrowheads="1"/>
          </p:cNvPicPr>
          <p:nvPr/>
        </p:nvPicPr>
        <p:blipFill>
          <a:blip r:embed="rId3" cstate="print"/>
          <a:srcRect/>
          <a:stretch>
            <a:fillRect/>
          </a:stretch>
        </p:blipFill>
        <p:spPr bwMode="auto">
          <a:xfrm>
            <a:off x="0" y="1835504"/>
            <a:ext cx="8153400" cy="5022496"/>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9" name="Title 5"/>
          <p:cNvSpPr>
            <a:spLocks noGrp="1"/>
          </p:cNvSpPr>
          <p:nvPr>
            <p:ph type="title"/>
          </p:nvPr>
        </p:nvSpPr>
        <p:spPr>
          <a:xfrm>
            <a:off x="914400" y="214313"/>
            <a:ext cx="8229600" cy="1462087"/>
          </a:xfrm>
        </p:spPr>
        <p:txBody>
          <a:bodyPr/>
          <a:lstStyle/>
          <a:p>
            <a:pPr marL="738188" indent="-738188">
              <a:buFont typeface="+mj-lt"/>
              <a:buAutoNum type="arabicPeriod" startAt="3"/>
            </a:pPr>
            <a:r>
              <a:rPr lang="es-PR" sz="4000" dirty="0" smtClean="0"/>
              <a:t>Experimente el poder de Dios </a:t>
            </a:r>
            <a:br>
              <a:rPr lang="es-PR" sz="4000" dirty="0" smtClean="0"/>
            </a:br>
            <a:r>
              <a:rPr lang="es-PR" sz="4000" dirty="0" smtClean="0"/>
              <a:t>(Hechos 4:31)</a:t>
            </a:r>
            <a:endParaRPr lang="es-PR" sz="4000" b="1" dirty="0"/>
          </a:p>
        </p:txBody>
      </p:sp>
      <p:sp>
        <p:nvSpPr>
          <p:cNvPr id="5" name="Rectangle 4"/>
          <p:cNvSpPr/>
          <p:nvPr/>
        </p:nvSpPr>
        <p:spPr>
          <a:xfrm>
            <a:off x="304800" y="2057401"/>
            <a:ext cx="3962400" cy="4401205"/>
          </a:xfrm>
          <a:prstGeom prst="rect">
            <a:avLst/>
          </a:prstGeom>
        </p:spPr>
        <p:txBody>
          <a:bodyPr wrap="square">
            <a:spAutoFit/>
          </a:bodyPr>
          <a:lstStyle/>
          <a:p>
            <a:r>
              <a:rPr lang="es-ES" sz="2800" dirty="0" smtClean="0"/>
              <a:t>Cuando hubieron orado, el lugar en que estaban congregados tembló; y todos fueron llenos del Espíritu Santo, y hablaban con denuedo la palabra de Dios. </a:t>
            </a:r>
          </a:p>
          <a:p>
            <a:r>
              <a:rPr lang="es-ES" sz="2800" dirty="0" smtClean="0"/>
              <a:t>                                    	</a:t>
            </a:r>
            <a:r>
              <a:rPr lang="es-ES" sz="2800" dirty="0" smtClean="0">
                <a:solidFill>
                  <a:schemeClr val="tx2"/>
                </a:solidFill>
              </a:rPr>
              <a:t>(Hechos 4:31)</a:t>
            </a:r>
            <a:endParaRPr lang="es-ES" sz="2800" dirty="0" smtClean="0"/>
          </a:p>
        </p:txBody>
      </p:sp>
      <p:pic>
        <p:nvPicPr>
          <p:cNvPr id="3074" name="Picture 2" descr="http://www.24-7prayer.com/cm/data/24-7prayer/images/pentecost.jpg"/>
          <p:cNvPicPr>
            <a:picLocks noChangeAspect="1" noChangeArrowheads="1"/>
          </p:cNvPicPr>
          <p:nvPr/>
        </p:nvPicPr>
        <p:blipFill>
          <a:blip r:embed="rId3" cstate="print"/>
          <a:srcRect/>
          <a:stretch>
            <a:fillRect/>
          </a:stretch>
        </p:blipFill>
        <p:spPr bwMode="auto">
          <a:xfrm>
            <a:off x="4035541" y="3886200"/>
            <a:ext cx="5108459" cy="2971801"/>
          </a:xfrm>
          <a:prstGeom prst="rect">
            <a:avLst/>
          </a:prstGeom>
          <a:noFill/>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381000" y="2093914"/>
            <a:ext cx="8458200" cy="3925886"/>
          </a:xfrm>
        </p:spPr>
        <p:txBody>
          <a:bodyPr/>
          <a:lstStyle/>
          <a:p>
            <a:pPr marL="0" indent="0">
              <a:buNone/>
            </a:pPr>
            <a:r>
              <a:rPr lang="es-ES" sz="2800" dirty="0" smtClean="0"/>
              <a:t>Y de igual manera el Espíritu nos ayuda en nuestra debilidad; pues qué hemos de pedir como conviene, no lo sabemos, pero el Espíritu mismo intercede por nosotros con gemidos indecibles. Mas el que escudriña los corazones sabe cuál es la intención del Espíritu, porque conforme a la voluntad de Dios intercede por los santos. Y sabemos que a los que aman a Dios, todas las cosas les ayudan a bien, esto es, a los que conforme a su propósito son llamados.                             </a:t>
            </a:r>
            <a:r>
              <a:rPr lang="es-ES" sz="2800" dirty="0" smtClean="0">
                <a:solidFill>
                  <a:schemeClr val="tx2"/>
                </a:solidFill>
              </a:rPr>
              <a:t>(Romanos 8:26-28)</a:t>
            </a:r>
            <a:endParaRPr lang="es-ES" sz="2800" dirty="0" smtClean="0"/>
          </a:p>
          <a:p>
            <a:pPr marL="0" indent="0">
              <a:buNone/>
            </a:pPr>
            <a:endParaRPr lang="es-ES" sz="2800" dirty="0"/>
          </a:p>
        </p:txBody>
      </p:sp>
      <p:sp>
        <p:nvSpPr>
          <p:cNvPr id="6" name="Title 5"/>
          <p:cNvSpPr>
            <a:spLocks noGrp="1"/>
          </p:cNvSpPr>
          <p:nvPr>
            <p:ph type="title"/>
          </p:nvPr>
        </p:nvSpPr>
        <p:spPr>
          <a:xfrm>
            <a:off x="914400" y="214313"/>
            <a:ext cx="8229600" cy="1462087"/>
          </a:xfrm>
        </p:spPr>
        <p:txBody>
          <a:bodyPr/>
          <a:lstStyle/>
          <a:p>
            <a:pPr marL="738188" indent="-738188">
              <a:buFont typeface="+mj-lt"/>
              <a:buAutoNum type="arabicPeriod" startAt="3"/>
            </a:pPr>
            <a:r>
              <a:rPr lang="es-PR" sz="4000" dirty="0" smtClean="0"/>
              <a:t>Experimente el poder de Dios (Hechos 4:31)</a:t>
            </a:r>
            <a:endParaRPr lang="es-PR" sz="4000" b="1" dirty="0"/>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457200" y="2017713"/>
            <a:ext cx="8497888" cy="4114800"/>
          </a:xfrm>
        </p:spPr>
        <p:txBody>
          <a:bodyPr/>
          <a:lstStyle/>
          <a:p>
            <a:pPr marL="514350" indent="-514350">
              <a:buFont typeface="+mj-lt"/>
              <a:buAutoNum type="arabicPeriod"/>
            </a:pPr>
            <a:r>
              <a:rPr lang="en-US" dirty="0" smtClean="0"/>
              <a:t>Compare el valor de los </a:t>
            </a:r>
            <a:r>
              <a:rPr lang="en-US" dirty="0" err="1" smtClean="0"/>
              <a:t>discípulos</a:t>
            </a:r>
            <a:r>
              <a:rPr lang="en-US" dirty="0" smtClean="0"/>
              <a:t> ante la </a:t>
            </a:r>
            <a:r>
              <a:rPr lang="en-US" dirty="0" err="1" smtClean="0"/>
              <a:t>persecución</a:t>
            </a:r>
            <a:r>
              <a:rPr lang="en-US" dirty="0" smtClean="0"/>
              <a:t> con el </a:t>
            </a:r>
            <a:r>
              <a:rPr lang="en-US" dirty="0" err="1" smtClean="0"/>
              <a:t>miedo</a:t>
            </a:r>
            <a:r>
              <a:rPr lang="en-US" dirty="0" smtClean="0"/>
              <a:t> </a:t>
            </a:r>
            <a:r>
              <a:rPr lang="en-US" dirty="0" err="1" smtClean="0"/>
              <a:t>que</a:t>
            </a:r>
            <a:r>
              <a:rPr lang="en-US" dirty="0" smtClean="0"/>
              <a:t> </a:t>
            </a:r>
            <a:r>
              <a:rPr lang="en-US" dirty="0" err="1" smtClean="0"/>
              <a:t>tenían</a:t>
            </a:r>
            <a:r>
              <a:rPr lang="en-US" dirty="0" smtClean="0"/>
              <a:t> los </a:t>
            </a:r>
            <a:r>
              <a:rPr lang="en-US" dirty="0" err="1" smtClean="0"/>
              <a:t>mismos</a:t>
            </a:r>
            <a:r>
              <a:rPr lang="en-US" dirty="0" smtClean="0"/>
              <a:t> ante el </a:t>
            </a:r>
            <a:r>
              <a:rPr lang="en-US" dirty="0" err="1" smtClean="0"/>
              <a:t>arresto</a:t>
            </a:r>
            <a:r>
              <a:rPr lang="en-US" dirty="0" smtClean="0"/>
              <a:t> de </a:t>
            </a:r>
            <a:r>
              <a:rPr lang="en-US" dirty="0" err="1" smtClean="0"/>
              <a:t>Jesús</a:t>
            </a:r>
            <a:r>
              <a:rPr lang="en-US" dirty="0" smtClean="0"/>
              <a:t> en el </a:t>
            </a:r>
            <a:r>
              <a:rPr lang="en-US" dirty="0" err="1" smtClean="0"/>
              <a:t>Getsemaní</a:t>
            </a:r>
            <a:r>
              <a:rPr lang="en-US" dirty="0" smtClean="0"/>
              <a:t>.</a:t>
            </a:r>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extLst>
      <p:ext uri="{BB962C8B-B14F-4D97-AF65-F5344CB8AC3E}">
        <p14:creationId xmlns:p14="http://schemas.microsoft.com/office/powerpoint/2010/main" val="28663329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457200" y="2017712"/>
            <a:ext cx="3810000" cy="4840287"/>
          </a:xfrm>
        </p:spPr>
        <p:txBody>
          <a:bodyPr/>
          <a:lstStyle/>
          <a:p>
            <a:pPr marL="514350" indent="-514350">
              <a:buNone/>
            </a:pPr>
            <a:r>
              <a:rPr lang="es-ES" sz="2800" dirty="0" smtClean="0"/>
              <a:t>Confesaos vuestras ofensas unos a otros, y orad unos por otros, para que seáis sanados. La oración eficaz del justo puede mucho.</a:t>
            </a:r>
          </a:p>
          <a:p>
            <a:pPr marL="514350" indent="-514350">
              <a:buNone/>
            </a:pPr>
            <a:r>
              <a:rPr lang="es-ES" sz="2800" dirty="0" smtClean="0">
                <a:solidFill>
                  <a:schemeClr val="tx2"/>
                </a:solidFill>
              </a:rPr>
              <a:t>         (Santiago 5:16)</a:t>
            </a:r>
          </a:p>
          <a:p>
            <a:pPr marL="514350" indent="-514350">
              <a:buNone/>
            </a:pP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pic>
        <p:nvPicPr>
          <p:cNvPr id="75778" name="Picture 2" descr="http://1.bp.blogspot.com/-UJHpoxi58Jk/UON4xCQvzZI/AAAAAAAAGLo/79PA5dnXte0/s320/elijah-call-down-fire.jpeg"/>
          <p:cNvPicPr>
            <a:picLocks noChangeAspect="1" noChangeArrowheads="1"/>
          </p:cNvPicPr>
          <p:nvPr/>
        </p:nvPicPr>
        <p:blipFill>
          <a:blip r:embed="rId2" cstate="print"/>
          <a:srcRect/>
          <a:stretch>
            <a:fillRect/>
          </a:stretch>
        </p:blipFill>
        <p:spPr bwMode="auto">
          <a:xfrm>
            <a:off x="4572000" y="1752600"/>
            <a:ext cx="4572000" cy="5105400"/>
          </a:xfrm>
          <a:prstGeom prst="rect">
            <a:avLst/>
          </a:prstGeom>
          <a:noFill/>
        </p:spPr>
      </p:pic>
    </p:spTree>
    <p:extLst>
      <p:ext uri="{BB962C8B-B14F-4D97-AF65-F5344CB8AC3E}">
        <p14:creationId xmlns:p14="http://schemas.microsoft.com/office/powerpoint/2010/main" val="28663329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3. </a:t>
            </a:r>
            <a:r>
              <a:rPr lang="es-PR" sz="4000" dirty="0" smtClean="0"/>
              <a:t>Experimente el poder de Dios (Hechos 4:31)</a:t>
            </a:r>
            <a:endParaRPr lang="en-US" sz="4000" dirty="0"/>
          </a:p>
        </p:txBody>
      </p:sp>
      <p:sp>
        <p:nvSpPr>
          <p:cNvPr id="3" name="Content Placeholder 2"/>
          <p:cNvSpPr>
            <a:spLocks noGrp="1"/>
          </p:cNvSpPr>
          <p:nvPr>
            <p:ph idx="1"/>
          </p:nvPr>
        </p:nvSpPr>
        <p:spPr>
          <a:xfrm>
            <a:off x="228600" y="2017713"/>
            <a:ext cx="8229600" cy="4114800"/>
          </a:xfrm>
        </p:spPr>
        <p:txBody>
          <a:bodyPr/>
          <a:lstStyle/>
          <a:p>
            <a:r>
              <a:rPr lang="en-US" dirty="0" smtClean="0"/>
              <a:t>Para </a:t>
            </a:r>
            <a:r>
              <a:rPr lang="en-US" dirty="0" err="1" smtClean="0"/>
              <a:t>orar</a:t>
            </a:r>
            <a:r>
              <a:rPr lang="en-US" dirty="0" smtClean="0"/>
              <a:t> con </a:t>
            </a:r>
            <a:r>
              <a:rPr lang="en-US" dirty="0" err="1" smtClean="0"/>
              <a:t>poder</a:t>
            </a:r>
            <a:r>
              <a:rPr lang="en-US" dirty="0" smtClean="0"/>
              <a:t> se </a:t>
            </a:r>
            <a:r>
              <a:rPr lang="en-US" dirty="0" err="1" smtClean="0"/>
              <a:t>necesita</a:t>
            </a:r>
            <a:r>
              <a:rPr lang="en-US" dirty="0" smtClean="0"/>
              <a:t> </a:t>
            </a:r>
            <a:r>
              <a:rPr lang="en-US" dirty="0" err="1" smtClean="0"/>
              <a:t>tener</a:t>
            </a:r>
            <a:r>
              <a:rPr lang="en-US" dirty="0" smtClean="0"/>
              <a:t> </a:t>
            </a:r>
            <a:r>
              <a:rPr lang="en-US" dirty="0" err="1" smtClean="0"/>
              <a:t>fe</a:t>
            </a:r>
            <a:r>
              <a:rPr lang="en-US" dirty="0" smtClean="0"/>
              <a:t> y </a:t>
            </a:r>
            <a:r>
              <a:rPr lang="en-US" dirty="0" err="1" smtClean="0"/>
              <a:t>andar</a:t>
            </a:r>
            <a:r>
              <a:rPr lang="en-US" dirty="0" smtClean="0"/>
              <a:t> en </a:t>
            </a:r>
            <a:r>
              <a:rPr lang="en-US" dirty="0" err="1" smtClean="0"/>
              <a:t>santidad</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pic>
        <p:nvPicPr>
          <p:cNvPr id="76802" name="Picture 2" descr="http://www.overflowmag.com/assets/mustard-seed.jpg"/>
          <p:cNvPicPr>
            <a:picLocks noChangeAspect="1" noChangeArrowheads="1"/>
          </p:cNvPicPr>
          <p:nvPr/>
        </p:nvPicPr>
        <p:blipFill>
          <a:blip r:embed="rId2" cstate="print"/>
          <a:srcRect/>
          <a:stretch>
            <a:fillRect/>
          </a:stretch>
        </p:blipFill>
        <p:spPr bwMode="auto">
          <a:xfrm>
            <a:off x="3810000" y="3352800"/>
            <a:ext cx="5333999" cy="3505200"/>
          </a:xfrm>
          <a:prstGeom prst="rect">
            <a:avLst/>
          </a:prstGeom>
          <a:noFill/>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La oración auténtica ratifica reverentemente a Dios y su soberanía</a:t>
            </a:r>
          </a:p>
          <a:p>
            <a:r>
              <a:rPr lang="es-PR" sz="2800" dirty="0" smtClean="0"/>
              <a:t>La oración nos impulsa a actuar, a salir del aposento donde uno ora para ir a las calles a ministrar.</a:t>
            </a:r>
          </a:p>
          <a:p>
            <a:r>
              <a:rPr lang="es-PR" sz="2800" dirty="0" smtClean="0"/>
              <a:t>La oración libera el Espíritu de Dios dentro de nosotros cuando nos encontramos frente a obstáculos y oportunidades.</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13, Núm. 1.</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2013.88-97.</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a:lnSpc>
                <a:spcPct val="90000"/>
              </a:lnSpc>
              <a:spcAft>
                <a:spcPts val="600"/>
              </a:spcAft>
              <a:buNone/>
            </a:pPr>
            <a:r>
              <a:rPr lang="en-US" sz="1400" dirty="0" err="1"/>
              <a:t>Mapas</a:t>
            </a:r>
            <a:r>
              <a:rPr lang="en-US" sz="1400" dirty="0"/>
              <a:t> de la </a:t>
            </a:r>
            <a:r>
              <a:rPr lang="en-US" sz="1400" dirty="0" err="1"/>
              <a:t>Biblia</a:t>
            </a:r>
            <a:r>
              <a:rPr lang="en-US" sz="1400" dirty="0"/>
              <a:t> Caribe. electronic ed. Nashville: Editorial Caribe, 2000. Print</a:t>
            </a:r>
            <a:r>
              <a:rPr lang="en-US" sz="1400" dirty="0" smtClean="0"/>
              <a:t>.</a:t>
            </a:r>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ES" sz="1400" dirty="0" smtClean="0">
                <a:hlinkClick r:id="rId2"/>
              </a:rPr>
              <a:t>http://www.dsmedia.org/resources/illustrations/sweet-publishing/</a:t>
            </a:r>
            <a:r>
              <a:rPr lang="es-ES" sz="1400" dirty="0" smtClean="0"/>
              <a:t>  (imágenes bíblicas).</a:t>
            </a:r>
          </a:p>
          <a:p>
            <a:pPr>
              <a:lnSpc>
                <a:spcPct val="90000"/>
              </a:lnSpc>
              <a:spcAft>
                <a:spcPts val="600"/>
              </a:spcAft>
              <a:buNone/>
            </a:pPr>
            <a:r>
              <a:rPr lang="en-US" sz="1400" dirty="0" smtClean="0">
                <a:hlinkClick r:id="rId3"/>
              </a:rPr>
              <a:t>http://st-takla.org/Gallery/Bible/Illustrations/Bible-Slides/OT/Jeremiah.html</a:t>
            </a:r>
            <a:r>
              <a:rPr lang="en-US" sz="1400" dirty="0" smtClean="0"/>
              <a:t> </a:t>
            </a:r>
            <a:r>
              <a:rPr lang="es-ES" sz="1400" dirty="0" smtClean="0">
                <a:latin typeface="Candara" pitchFamily="34" charset="0"/>
              </a:rPr>
              <a:t>(imágenes bíblicas).</a:t>
            </a:r>
            <a:endParaRPr lang="en-US" sz="1400" dirty="0" smtClean="0"/>
          </a:p>
          <a:p>
            <a:pPr>
              <a:lnSpc>
                <a:spcPct val="90000"/>
              </a:lnSpc>
              <a:spcAft>
                <a:spcPts val="600"/>
              </a:spcAft>
              <a:buNone/>
            </a:pP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122" name="Picture 2" descr="http://www.elca.org/~/media/Images/Growing%20in%20Faith/Ministry/Multicultural%20Ministries/opt3.jpg"/>
          <p:cNvPicPr>
            <a:picLocks noChangeAspect="1" noChangeArrowheads="1"/>
          </p:cNvPicPr>
          <p:nvPr/>
        </p:nvPicPr>
        <p:blipFill>
          <a:blip r:embed="rId3" cstate="print"/>
          <a:srcRect/>
          <a:stretch>
            <a:fillRect/>
          </a:stretch>
        </p:blipFill>
        <p:spPr bwMode="auto">
          <a:xfrm>
            <a:off x="7267" y="0"/>
            <a:ext cx="9136733" cy="7019926"/>
          </a:xfrm>
          <a:prstGeom prst="rect">
            <a:avLst/>
          </a:prstGeom>
          <a:noFill/>
        </p:spPr>
      </p:pic>
      <p:sp>
        <p:nvSpPr>
          <p:cNvPr id="16386" name="Rectangle 2"/>
          <p:cNvSpPr>
            <a:spLocks noGrp="1" noChangeArrowheads="1"/>
          </p:cNvSpPr>
          <p:nvPr>
            <p:ph type="title"/>
          </p:nvPr>
        </p:nvSpPr>
        <p:spPr>
          <a:xfrm>
            <a:off x="742808" y="533400"/>
            <a:ext cx="7715392"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914400" y="1524000"/>
            <a:ext cx="7543800" cy="4800600"/>
          </a:xfrm>
          <a:solidFill>
            <a:schemeClr val="tx1">
              <a:lumMod val="95000"/>
              <a:lumOff val="5000"/>
              <a:alpha val="65000"/>
            </a:schemeClr>
          </a:solidFill>
          <a:ln/>
        </p:spPr>
        <p:txBody>
          <a:bodyPr anchor="ctr">
            <a:noAutofit/>
          </a:bodyPr>
          <a:lstStyle/>
          <a:p>
            <a:pPr marL="401638" indent="-234950" algn="ctr">
              <a:spcAft>
                <a:spcPts val="1200"/>
              </a:spcAft>
              <a:buNone/>
              <a:defRPr/>
            </a:pPr>
            <a:r>
              <a:rPr lang="es-PR" sz="2800" dirty="0" smtClean="0">
                <a:solidFill>
                  <a:schemeClr val="bg1"/>
                </a:solidFill>
              </a:rPr>
              <a:t>4</a:t>
            </a:r>
            <a:r>
              <a:rPr lang="es-PR" sz="2800" baseline="30000" dirty="0" smtClean="0">
                <a:solidFill>
                  <a:schemeClr val="bg1"/>
                </a:solidFill>
              </a:rPr>
              <a:t>to</a:t>
            </a:r>
            <a:r>
              <a:rPr lang="es-PR" sz="2800" dirty="0" smtClean="0">
                <a:solidFill>
                  <a:schemeClr val="bg1"/>
                </a:solidFill>
              </a:rPr>
              <a:t> Trimestre/Tema 3:</a:t>
            </a:r>
            <a:r>
              <a:rPr lang="es-PR" sz="2800" dirty="0" smtClean="0"/>
              <a:t> </a:t>
            </a:r>
          </a:p>
          <a:p>
            <a:pPr marL="401638" indent="-234950" algn="ctr">
              <a:spcAft>
                <a:spcPts val="1200"/>
              </a:spcAft>
              <a:buNone/>
              <a:defRPr/>
            </a:pPr>
            <a:r>
              <a:rPr lang="es-PR" sz="2800" dirty="0" smtClean="0">
                <a:solidFill>
                  <a:schemeClr val="bg1"/>
                </a:solidFill>
              </a:rPr>
              <a:t>“La Iglesia que Dios usa para transformar vidas en una cultura cambiante”</a:t>
            </a:r>
          </a:p>
          <a:p>
            <a:pPr marL="401638" indent="-234950" algn="ctr">
              <a:spcAft>
                <a:spcPts val="600"/>
              </a:spcAft>
              <a:buNone/>
            </a:pPr>
            <a:r>
              <a:rPr lang="es-PR" sz="2800" dirty="0" smtClean="0">
                <a:solidFill>
                  <a:schemeClr val="bg1"/>
                </a:solidFill>
              </a:rPr>
              <a:t>“Hagamos la vida juntos”</a:t>
            </a:r>
          </a:p>
          <a:p>
            <a:pPr marL="401638" indent="-234950" algn="ctr">
              <a:spcAft>
                <a:spcPts val="600"/>
              </a:spcAft>
              <a:buNone/>
            </a:pPr>
            <a:r>
              <a:rPr lang="es-PR" sz="2800" dirty="0" smtClean="0">
                <a:solidFill>
                  <a:schemeClr val="bg1"/>
                </a:solidFill>
              </a:rPr>
              <a:t>10 de noviembre de 2013</a:t>
            </a:r>
          </a:p>
          <a:p>
            <a:pPr marL="401638" indent="-234950" algn="ctr">
              <a:buNone/>
            </a:pPr>
            <a:r>
              <a:rPr lang="es-PR" sz="2800" dirty="0" smtClean="0">
                <a:solidFill>
                  <a:schemeClr val="bg1"/>
                </a:solidFill>
              </a:rPr>
              <a:t>Leer </a:t>
            </a:r>
            <a:r>
              <a:rPr lang="es-PR" sz="2800" dirty="0">
                <a:solidFill>
                  <a:schemeClr val="bg1"/>
                </a:solidFill>
              </a:rPr>
              <a:t>y meditar en</a:t>
            </a:r>
            <a:r>
              <a:rPr lang="es-PR" sz="2800" dirty="0" smtClean="0">
                <a:solidFill>
                  <a:schemeClr val="bg1"/>
                </a:solidFill>
              </a:rPr>
              <a:t>:</a:t>
            </a:r>
          </a:p>
          <a:p>
            <a:pPr marL="401638" indent="-234950" algn="ctr">
              <a:buNone/>
            </a:pPr>
            <a:r>
              <a:rPr lang="es-PR" sz="2800" dirty="0" smtClean="0">
                <a:solidFill>
                  <a:schemeClr val="bg1"/>
                </a:solidFill>
              </a:rPr>
              <a:t>(Hechos 4:32-35; 5:1-6; 6:1-7)</a:t>
            </a:r>
            <a:endParaRPr lang="es-PR" sz="2800"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387">
                                            <p:txEl>
                                              <p:pRg st="5" end="5"/>
                                            </p:txEl>
                                          </p:spTgt>
                                        </p:tgtEl>
                                        <p:attrNameLst>
                                          <p:attrName>style.visibility</p:attrName>
                                        </p:attrNameLst>
                                      </p:cBhvr>
                                      <p:to>
                                        <p:strVal val="visible"/>
                                      </p:to>
                                    </p:set>
                                    <p:animEffect transition="in" filter="fade">
                                      <p:cBhvr>
                                        <p:cTn id="28" dur="20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n-US" sz="3600" dirty="0" smtClean="0"/>
              <a:t>La </a:t>
            </a:r>
            <a:r>
              <a:rPr lang="en-US" sz="3600" dirty="0" err="1" smtClean="0"/>
              <a:t>oración</a:t>
            </a:r>
            <a:r>
              <a:rPr lang="en-US" sz="3600" dirty="0" smtClean="0"/>
              <a:t> </a:t>
            </a:r>
            <a:r>
              <a:rPr lang="en-US" sz="3600" dirty="0" err="1" smtClean="0"/>
              <a:t>es</a:t>
            </a:r>
            <a:r>
              <a:rPr lang="en-US" sz="3600" dirty="0" smtClean="0"/>
              <a:t> </a:t>
            </a:r>
            <a:r>
              <a:rPr lang="en-US" sz="3600" dirty="0" err="1" smtClean="0"/>
              <a:t>muy</a:t>
            </a:r>
            <a:r>
              <a:rPr lang="en-US" sz="3600" dirty="0" smtClean="0"/>
              <a:t> </a:t>
            </a:r>
            <a:r>
              <a:rPr lang="en-US" sz="3600" dirty="0" err="1" smtClean="0"/>
              <a:t>importante</a:t>
            </a:r>
            <a:r>
              <a:rPr lang="en-US" sz="3600" dirty="0" smtClean="0"/>
              <a:t> en la </a:t>
            </a:r>
            <a:r>
              <a:rPr lang="en-US" sz="3600" dirty="0" err="1" smtClean="0"/>
              <a:t>vida</a:t>
            </a:r>
            <a:r>
              <a:rPr lang="en-US" sz="3600" dirty="0" smtClean="0"/>
              <a:t> </a:t>
            </a:r>
            <a:r>
              <a:rPr lang="en-US" sz="3600" dirty="0" err="1" smtClean="0"/>
              <a:t>cristiana</a:t>
            </a:r>
            <a:r>
              <a:rPr lang="en-US" sz="3600" dirty="0" smtClean="0"/>
              <a:t>. Al </a:t>
            </a:r>
            <a:r>
              <a:rPr lang="en-US" sz="3600" dirty="0" err="1" smtClean="0"/>
              <a:t>orar</a:t>
            </a:r>
            <a:r>
              <a:rPr lang="en-US" sz="3600" dirty="0" smtClean="0"/>
              <a:t>, </a:t>
            </a:r>
            <a:r>
              <a:rPr lang="en-US" sz="3600" dirty="0" err="1" smtClean="0"/>
              <a:t>nosotros</a:t>
            </a:r>
            <a:r>
              <a:rPr lang="en-US" sz="3600" dirty="0" smtClean="0"/>
              <a:t> </a:t>
            </a:r>
            <a:r>
              <a:rPr lang="en-US" sz="3600" dirty="0" err="1" smtClean="0"/>
              <a:t>forjamos</a:t>
            </a:r>
            <a:r>
              <a:rPr lang="en-US" sz="3600" dirty="0" smtClean="0"/>
              <a:t> </a:t>
            </a:r>
            <a:r>
              <a:rPr lang="en-US" sz="3600" dirty="0" err="1" smtClean="0"/>
              <a:t>una</a:t>
            </a:r>
            <a:r>
              <a:rPr lang="en-US" sz="3600" dirty="0" smtClean="0"/>
              <a:t> </a:t>
            </a:r>
            <a:r>
              <a:rPr lang="en-US" sz="3600" dirty="0" err="1" smtClean="0"/>
              <a:t>relación</a:t>
            </a:r>
            <a:r>
              <a:rPr lang="en-US" sz="3600" dirty="0" smtClean="0"/>
              <a:t> </a:t>
            </a:r>
            <a:r>
              <a:rPr lang="en-US" sz="3600" dirty="0" err="1" smtClean="0"/>
              <a:t>directa</a:t>
            </a:r>
            <a:r>
              <a:rPr lang="en-US" sz="3600" dirty="0" smtClean="0"/>
              <a:t> con Dios y </a:t>
            </a:r>
            <a:r>
              <a:rPr lang="en-US" sz="3600" dirty="0" err="1" smtClean="0"/>
              <a:t>crecemos</a:t>
            </a:r>
            <a:r>
              <a:rPr lang="en-US" sz="3600" dirty="0" smtClean="0"/>
              <a:t> en la </a:t>
            </a:r>
            <a:r>
              <a:rPr lang="en-US" sz="3600" dirty="0" err="1" smtClean="0"/>
              <a:t>vida</a:t>
            </a:r>
            <a:r>
              <a:rPr lang="en-US" sz="3600" dirty="0" smtClean="0"/>
              <a:t> </a:t>
            </a:r>
            <a:r>
              <a:rPr lang="en-US" sz="3600" dirty="0" err="1" smtClean="0"/>
              <a:t>cristiana</a:t>
            </a:r>
            <a:r>
              <a:rPr lang="en-US" sz="3600" dirty="0" smtClean="0"/>
              <a:t>.</a:t>
            </a:r>
            <a:endParaRPr lang="es-PR" sz="3600" dirty="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762000" y="2209800"/>
            <a:ext cx="79248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Adopte el plan de Dios </a:t>
            </a:r>
          </a:p>
          <a:p>
            <a:pPr marL="346075" indent="-346075">
              <a:spcAft>
                <a:spcPts val="600"/>
              </a:spcAft>
              <a:buNone/>
            </a:pPr>
            <a:r>
              <a:rPr lang="es-PR" sz="3600" dirty="0" smtClean="0"/>
              <a:t>  (</a:t>
            </a:r>
            <a:r>
              <a:rPr lang="es-PR" sz="3600" dirty="0" smtClean="0">
                <a:solidFill>
                  <a:schemeClr val="tx2"/>
                </a:solidFill>
              </a:rPr>
              <a:t>Hechos 4:23-28</a:t>
            </a:r>
            <a:r>
              <a:rPr lang="es-PR" sz="3600" dirty="0" smtClean="0"/>
              <a:t>)</a:t>
            </a:r>
          </a:p>
          <a:p>
            <a:pPr marL="346075" indent="-346075">
              <a:spcAft>
                <a:spcPts val="600"/>
              </a:spcAft>
              <a:buFont typeface="Wingdings" pitchFamily="2" charset="2"/>
              <a:buAutoNum type="arabicPeriod"/>
            </a:pPr>
            <a:r>
              <a:rPr lang="es-PR" sz="3600" dirty="0" smtClean="0"/>
              <a:t>Ore para que Dios obre            (</a:t>
            </a:r>
            <a:r>
              <a:rPr lang="es-PR" sz="3600" dirty="0" smtClean="0">
                <a:solidFill>
                  <a:schemeClr val="tx2"/>
                </a:solidFill>
              </a:rPr>
              <a:t>Hechos 4:29-30</a:t>
            </a:r>
            <a:r>
              <a:rPr lang="es-PR" sz="3600" dirty="0" smtClean="0"/>
              <a:t>)</a:t>
            </a:r>
          </a:p>
          <a:p>
            <a:pPr marL="346075" indent="-346075">
              <a:spcAft>
                <a:spcPts val="600"/>
              </a:spcAft>
              <a:buFont typeface="Wingdings" pitchFamily="2" charset="2"/>
              <a:buAutoNum type="arabicPeriod"/>
            </a:pPr>
            <a:r>
              <a:rPr lang="es-PR" sz="3600" dirty="0" smtClean="0"/>
              <a:t>Experimente el poder de Dios (</a:t>
            </a:r>
            <a:r>
              <a:rPr lang="es-PR" sz="3600" dirty="0" smtClean="0">
                <a:solidFill>
                  <a:schemeClr val="tx2"/>
                </a:solidFill>
              </a:rPr>
              <a:t>Hechos 4:31</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pic>
        <p:nvPicPr>
          <p:cNvPr id="2050" name="Picture 2" descr="http://christimages.org/images_crucifixion/Carl-Bloch-Peters-Denial-of-Jes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685" b="18501"/>
          <a:stretch/>
        </p:blipFill>
        <p:spPr bwMode="auto">
          <a:xfrm>
            <a:off x="6477000" y="-7701"/>
            <a:ext cx="2680602" cy="18365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17443">
                                            <p:txEl>
                                              <p:pRg st="1" end="1"/>
                                            </p:txEl>
                                          </p:spTgt>
                                        </p:tgtEl>
                                        <p:attrNameLst>
                                          <p:attrName>style.visibility</p:attrName>
                                        </p:attrNameLst>
                                      </p:cBhvr>
                                      <p:to>
                                        <p:strVal val="visible"/>
                                      </p:to>
                                    </p:set>
                                    <p:animEffect transition="in" filter="fade">
                                      <p:cBhvr>
                                        <p:cTn id="10" dur="2000"/>
                                        <p:tgtEl>
                                          <p:spTgt spid="317443">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317443">
                                            <p:txEl>
                                              <p:pRg st="2" end="2"/>
                                            </p:txEl>
                                          </p:spTgt>
                                        </p:tgtEl>
                                        <p:attrNameLst>
                                          <p:attrName>style.visibility</p:attrName>
                                        </p:attrNameLst>
                                      </p:cBhvr>
                                      <p:to>
                                        <p:strVal val="visible"/>
                                      </p:to>
                                    </p:set>
                                    <p:animEffect transition="in" filter="fade">
                                      <p:cBhvr>
                                        <p:cTn id="14" dur="2000"/>
                                        <p:tgtEl>
                                          <p:spTgt spid="317443">
                                            <p:txEl>
                                              <p:pRg st="2" end="2"/>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317443">
                                            <p:txEl>
                                              <p:pRg st="3" end="3"/>
                                            </p:txEl>
                                          </p:spTgt>
                                        </p:tgtEl>
                                        <p:attrNameLst>
                                          <p:attrName>style.visibility</p:attrName>
                                        </p:attrNameLst>
                                      </p:cBhvr>
                                      <p:to>
                                        <p:strVal val="visible"/>
                                      </p:to>
                                    </p:set>
                                    <p:animEffect transition="in" filter="fade">
                                      <p:cBhvr>
                                        <p:cTn id="18" dur="2000"/>
                                        <p:tgtEl>
                                          <p:spTgt spid="3174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4191000"/>
          </a:xfrm>
          <a:prstGeom prst="rect">
            <a:avLst/>
          </a:prstGeom>
        </p:spPr>
      </p:pic>
      <p:sp>
        <p:nvSpPr>
          <p:cNvPr id="65539" name="Rectangle 3"/>
          <p:cNvSpPr>
            <a:spLocks noGrp="1" noChangeArrowheads="1"/>
          </p:cNvSpPr>
          <p:nvPr>
            <p:ph type="body" idx="1"/>
          </p:nvPr>
        </p:nvSpPr>
        <p:spPr>
          <a:xfrm>
            <a:off x="685800" y="2895600"/>
            <a:ext cx="8001000" cy="1570182"/>
          </a:xfrm>
          <a:noFill/>
          <a:ln/>
        </p:spPr>
        <p:txBody>
          <a:bodyPr/>
          <a:lstStyle/>
          <a:p>
            <a:pPr>
              <a:buNone/>
            </a:pPr>
            <a:r>
              <a:rPr lang="es-ES" dirty="0" smtClean="0">
                <a:latin typeface="Papyrus" pitchFamily="66" charset="0"/>
              </a:rPr>
              <a:t> Si se humillare mi pueblo, sobre el cual mi nombre es invocado, y oraren, y buscaren mi rostro, y se convirtieren de sus malos caminos; entonces yo oiré desde los cielos, y perdonaré sus pecados, y sanaré su tierra.                              ( 2da Crónicas 7:14)</a:t>
            </a:r>
          </a:p>
          <a:p>
            <a:pPr>
              <a:buNone/>
            </a:pPr>
            <a:endParaRPr lang="es-ES" dirty="0">
              <a:latin typeface="Papyrus" panose="03070502060502030205" pitchFamily="66" charset="0"/>
            </a:endParaRPr>
          </a:p>
          <a:p>
            <a:pPr>
              <a:buNone/>
            </a:pPr>
            <a:endParaRPr lang="es-ES" dirty="0" smtClean="0">
              <a:latin typeface="Papyrus"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9"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 Adopte el plan de Dios             (Hechos 4:23-28)</a:t>
            </a:r>
            <a:endParaRPr lang="es-PR" sz="4000" dirty="0"/>
          </a:p>
        </p:txBody>
      </p:sp>
      <p:pic>
        <p:nvPicPr>
          <p:cNvPr id="22530" name="Picture 2" descr="http://www.allanstanglin.com/wp-content/uploads/Gethsemane8.jpg"/>
          <p:cNvPicPr>
            <a:picLocks noChangeAspect="1" noChangeArrowheads="1"/>
          </p:cNvPicPr>
          <p:nvPr/>
        </p:nvPicPr>
        <p:blipFill>
          <a:blip r:embed="rId2" cstate="print"/>
          <a:srcRect/>
          <a:stretch>
            <a:fillRect/>
          </a:stretch>
        </p:blipFill>
        <p:spPr bwMode="auto">
          <a:xfrm>
            <a:off x="0" y="1905000"/>
            <a:ext cx="9144000" cy="4953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457200" y="2057400"/>
            <a:ext cx="8458200" cy="3657600"/>
          </a:xfrm>
        </p:spPr>
        <p:txBody>
          <a:bodyPr/>
          <a:lstStyle/>
          <a:p>
            <a:pPr marL="0" indent="0">
              <a:buNone/>
            </a:pPr>
            <a:r>
              <a:rPr lang="es-ES" dirty="0" smtClean="0"/>
              <a:t>Y puestos en libertad, vinieron a los suyos y contaron todo lo que los principales sacerdotes y los ancianos les habían dicho. Y ellos, habiéndolo oído, alzaron unánimes la voz a Dios, y dijeron: Soberano Señor, tú eres el Dios que hiciste el cielo y la tierra, el mar y todo lo que en ellos hay; que por boca de David tu siervo dijiste:</a:t>
            </a:r>
          </a:p>
          <a:p>
            <a:pPr marL="0" indent="0">
              <a:buNone/>
            </a:pPr>
            <a:endParaRPr lang="es-ES" dirty="0"/>
          </a:p>
        </p:txBody>
      </p:sp>
      <p:sp>
        <p:nvSpPr>
          <p:cNvPr id="6"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 Adopte el plan de Dios             (Hechos 4:23-28)</a:t>
            </a:r>
            <a:endParaRPr lang="es-PR"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457200" y="2057400"/>
            <a:ext cx="8458200" cy="3657600"/>
          </a:xfrm>
        </p:spPr>
        <p:txBody>
          <a:bodyPr/>
          <a:lstStyle/>
          <a:p>
            <a:pPr marL="0" indent="0">
              <a:buNone/>
            </a:pPr>
            <a:r>
              <a:rPr lang="es-ES" sz="2900" dirty="0" smtClean="0"/>
              <a:t>¿Por qué se amotinan las gentes, Y los pueblos piensan cosas vanas? Se reunieron los reyes de la tierra, Y los príncipes se juntaron en uno Contra el Señor, y contra su Cristo. Porque verdaderamente se unieron en esta ciudad contra tu santo Hijo Jesús, a quien ungiste, Herodes y Poncio </a:t>
            </a:r>
            <a:r>
              <a:rPr lang="es-ES" sz="2900" dirty="0" err="1" smtClean="0"/>
              <a:t>Pilato</a:t>
            </a:r>
            <a:r>
              <a:rPr lang="es-ES" sz="2900" dirty="0" smtClean="0"/>
              <a:t>, con los gentiles y el pueblo de Israel, para hacer cuanto tu mano y tu consejo habían antes determinado que sucediera. </a:t>
            </a:r>
          </a:p>
          <a:p>
            <a:pPr marL="0" indent="0">
              <a:buNone/>
            </a:pPr>
            <a:r>
              <a:rPr lang="es-ES" sz="2900" dirty="0" smtClean="0"/>
              <a:t>                                           </a:t>
            </a:r>
            <a:r>
              <a:rPr lang="es-ES" sz="2900" dirty="0" smtClean="0">
                <a:solidFill>
                  <a:schemeClr val="tx2"/>
                </a:solidFill>
              </a:rPr>
              <a:t>(Hechos 4:23-28)</a:t>
            </a:r>
            <a:endParaRPr lang="es-ES" sz="2900" dirty="0"/>
          </a:p>
        </p:txBody>
      </p:sp>
      <p:sp>
        <p:nvSpPr>
          <p:cNvPr id="6" name="Rectangle 3"/>
          <p:cNvSpPr>
            <a:spLocks noGrp="1" noChangeArrowheads="1"/>
          </p:cNvSpPr>
          <p:nvPr>
            <p:ph type="title"/>
          </p:nvPr>
        </p:nvSpPr>
        <p:spPr>
          <a:xfrm>
            <a:off x="1524000" y="671512"/>
            <a:ext cx="7239000" cy="1004888"/>
          </a:xfrm>
        </p:spPr>
        <p:txBody>
          <a:bodyPr/>
          <a:lstStyle/>
          <a:p>
            <a:pPr marL="346075" indent="-346075">
              <a:spcAft>
                <a:spcPts val="600"/>
              </a:spcAft>
              <a:buFont typeface="Wingdings" pitchFamily="2" charset="2"/>
              <a:buAutoNum type="arabicPeriod"/>
            </a:pPr>
            <a:r>
              <a:rPr lang="es-PR" sz="4000" dirty="0" smtClean="0"/>
              <a:t>Adopte el plan de Dios             (Hechos 4:23-28)</a:t>
            </a:r>
            <a:endParaRPr lang="es-PR" sz="4000" dirty="0"/>
          </a:p>
        </p:txBody>
      </p:sp>
    </p:spTree>
    <p:extLst>
      <p:ext uri="{BB962C8B-B14F-4D97-AF65-F5344CB8AC3E}">
        <p14:creationId xmlns:p14="http://schemas.microsoft.com/office/powerpoint/2010/main" val="220966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Para discutir</a:t>
            </a:r>
            <a:endParaRPr lang="es-PR" dirty="0"/>
          </a:p>
        </p:txBody>
      </p:sp>
      <p:sp>
        <p:nvSpPr>
          <p:cNvPr id="3" name="Content Placeholder 2"/>
          <p:cNvSpPr>
            <a:spLocks noGrp="1"/>
          </p:cNvSpPr>
          <p:nvPr>
            <p:ph idx="1"/>
          </p:nvPr>
        </p:nvSpPr>
        <p:spPr>
          <a:xfrm>
            <a:off x="457200" y="2017713"/>
            <a:ext cx="8497888" cy="4114800"/>
          </a:xfrm>
        </p:spPr>
        <p:txBody>
          <a:bodyPr/>
          <a:lstStyle/>
          <a:p>
            <a:pPr marL="514350" indent="-514350">
              <a:buFont typeface="+mj-lt"/>
              <a:buAutoNum type="arabicPeriod"/>
            </a:pPr>
            <a:r>
              <a:rPr lang="en-US" dirty="0" smtClean="0"/>
              <a:t>¿</a:t>
            </a:r>
            <a:r>
              <a:rPr lang="en-US" dirty="0" err="1" smtClean="0"/>
              <a:t>Cómo</a:t>
            </a:r>
            <a:r>
              <a:rPr lang="en-US" dirty="0" smtClean="0"/>
              <a:t> </a:t>
            </a:r>
            <a:r>
              <a:rPr lang="en-US" dirty="0" err="1" smtClean="0"/>
              <a:t>concuerda</a:t>
            </a:r>
            <a:r>
              <a:rPr lang="en-US" dirty="0" smtClean="0"/>
              <a:t> la </a:t>
            </a:r>
            <a:r>
              <a:rPr lang="en-US" dirty="0" err="1" smtClean="0"/>
              <a:t>referencia</a:t>
            </a:r>
            <a:r>
              <a:rPr lang="en-US" dirty="0" smtClean="0"/>
              <a:t> de </a:t>
            </a:r>
            <a:r>
              <a:rPr lang="en-US" dirty="0" err="1" smtClean="0"/>
              <a:t>que</a:t>
            </a:r>
            <a:r>
              <a:rPr lang="en-US" dirty="0" smtClean="0"/>
              <a:t> los “gentiles y el pueblo de Israel” se </a:t>
            </a:r>
            <a:r>
              <a:rPr lang="en-US" dirty="0" err="1" smtClean="0"/>
              <a:t>hayan</a:t>
            </a:r>
            <a:r>
              <a:rPr lang="en-US" dirty="0" smtClean="0"/>
              <a:t> </a:t>
            </a:r>
            <a:r>
              <a:rPr lang="en-US" dirty="0" err="1" smtClean="0"/>
              <a:t>sublevado</a:t>
            </a:r>
            <a:r>
              <a:rPr lang="en-US" dirty="0" smtClean="0"/>
              <a:t> contra </a:t>
            </a:r>
            <a:r>
              <a:rPr lang="en-US" dirty="0" err="1" smtClean="0"/>
              <a:t>Jesús</a:t>
            </a:r>
            <a:r>
              <a:rPr lang="en-US" dirty="0" smtClean="0"/>
              <a:t> y la </a:t>
            </a:r>
            <a:r>
              <a:rPr lang="en-US" dirty="0" err="1" smtClean="0"/>
              <a:t>visión</a:t>
            </a:r>
            <a:r>
              <a:rPr lang="en-US" dirty="0" smtClean="0"/>
              <a:t> de </a:t>
            </a:r>
            <a:r>
              <a:rPr lang="en-US" dirty="0" err="1" smtClean="0"/>
              <a:t>salvación</a:t>
            </a:r>
            <a:r>
              <a:rPr lang="en-US" dirty="0" smtClean="0"/>
              <a:t> </a:t>
            </a:r>
            <a:r>
              <a:rPr lang="en-US" dirty="0" err="1" smtClean="0"/>
              <a:t>para</a:t>
            </a:r>
            <a:r>
              <a:rPr lang="en-US" dirty="0" smtClean="0"/>
              <a:t> </a:t>
            </a:r>
            <a:r>
              <a:rPr lang="en-US" dirty="0" err="1" smtClean="0"/>
              <a:t>las</a:t>
            </a:r>
            <a:r>
              <a:rPr lang="en-US" dirty="0" smtClean="0"/>
              <a:t> </a:t>
            </a:r>
            <a:r>
              <a:rPr lang="en-US" dirty="0" err="1" smtClean="0"/>
              <a:t>naciones</a:t>
            </a:r>
            <a:r>
              <a:rPr lang="en-US" dirty="0" smtClean="0"/>
              <a:t> en 1ra de Reyes 8:43,60? </a:t>
            </a:r>
          </a:p>
          <a:p>
            <a:pPr marL="514350" indent="-514350">
              <a:buNone/>
            </a:pPr>
            <a:r>
              <a:rPr lang="en-US" dirty="0" smtClean="0"/>
              <a:t>    ¿</a:t>
            </a:r>
            <a:r>
              <a:rPr lang="en-US" dirty="0" err="1" smtClean="0"/>
              <a:t>Qué</a:t>
            </a:r>
            <a:r>
              <a:rPr lang="en-US" dirty="0" smtClean="0"/>
              <a:t> </a:t>
            </a:r>
            <a:r>
              <a:rPr lang="en-US" dirty="0" err="1" smtClean="0"/>
              <a:t>podemos</a:t>
            </a:r>
            <a:r>
              <a:rPr lang="en-US" dirty="0" smtClean="0"/>
              <a:t> </a:t>
            </a:r>
            <a:r>
              <a:rPr lang="en-US" dirty="0" err="1" smtClean="0"/>
              <a:t>concluir</a:t>
            </a:r>
            <a:r>
              <a:rPr lang="en-US" dirty="0" smtClean="0"/>
              <a:t> </a:t>
            </a:r>
            <a:r>
              <a:rPr lang="en-US" dirty="0" err="1" smtClean="0"/>
              <a:t>sobre</a:t>
            </a:r>
            <a:r>
              <a:rPr lang="en-US" dirty="0" smtClean="0"/>
              <a:t> la </a:t>
            </a:r>
            <a:r>
              <a:rPr lang="en-US" dirty="0" err="1" smtClean="0"/>
              <a:t>relación</a:t>
            </a:r>
            <a:r>
              <a:rPr lang="en-US" dirty="0" smtClean="0"/>
              <a:t> entre </a:t>
            </a:r>
            <a:r>
              <a:rPr lang="en-US" dirty="0" err="1" smtClean="0"/>
              <a:t>oración</a:t>
            </a:r>
            <a:r>
              <a:rPr lang="en-US" dirty="0" smtClean="0"/>
              <a:t> y </a:t>
            </a:r>
            <a:r>
              <a:rPr lang="en-US" dirty="0" err="1" smtClean="0"/>
              <a:t>salvación</a:t>
            </a:r>
            <a:r>
              <a:rPr lang="en-US" dirty="0" smtClean="0"/>
              <a:t> al leer </a:t>
            </a:r>
            <a:r>
              <a:rPr lang="en-US" dirty="0" err="1" smtClean="0"/>
              <a:t>estas</a:t>
            </a:r>
            <a:r>
              <a:rPr lang="en-US" dirty="0" smtClean="0"/>
              <a:t> 2 </a:t>
            </a:r>
            <a:r>
              <a:rPr lang="en-US" dirty="0" err="1" smtClean="0"/>
              <a:t>porciones</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spTree>
    <p:extLst>
      <p:ext uri="{BB962C8B-B14F-4D97-AF65-F5344CB8AC3E}">
        <p14:creationId xmlns:p14="http://schemas.microsoft.com/office/powerpoint/2010/main" val="301377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87350</TotalTime>
  <Words>1427</Words>
  <Application>Microsoft Office PowerPoint</Application>
  <PresentationFormat>On-screen Show (4:3)</PresentationFormat>
  <Paragraphs>128</Paragraphs>
  <Slides>30</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Arial</vt:lpstr>
      <vt:lpstr>Calibri</vt:lpstr>
      <vt:lpstr>Candara</vt:lpstr>
      <vt:lpstr>Papyrus</vt:lpstr>
      <vt:lpstr>Tahoma</vt:lpstr>
      <vt:lpstr>Wingdings</vt:lpstr>
      <vt:lpstr>Blends</vt:lpstr>
      <vt:lpstr>1_Office Theme</vt:lpstr>
      <vt:lpstr>Office Theme</vt:lpstr>
      <vt:lpstr>PowerPoint Presentation</vt:lpstr>
      <vt:lpstr>PowerPoint Presentation</vt:lpstr>
      <vt:lpstr>Tema General</vt:lpstr>
      <vt:lpstr>Bosquejo de Estudio</vt:lpstr>
      <vt:lpstr>Texto Clave</vt:lpstr>
      <vt:lpstr> Adopte el plan de Dios             (Hechos 4:23-28)</vt:lpstr>
      <vt:lpstr> Adopte el plan de Dios             (Hechos 4:23-28)</vt:lpstr>
      <vt:lpstr>Adopte el plan de Dios             (Hechos 4:23-28)</vt:lpstr>
      <vt:lpstr>Para discutir</vt:lpstr>
      <vt:lpstr>Para discutir</vt:lpstr>
      <vt:lpstr>Para discutir</vt:lpstr>
      <vt:lpstr>Para discutir</vt:lpstr>
      <vt:lpstr>Para discutir</vt:lpstr>
      <vt:lpstr>Adopte el plan de Dios             (Hechos 4:23-28)</vt:lpstr>
      <vt:lpstr>Adopte el plan de Dios             (Hechos 4:23-28)</vt:lpstr>
      <vt:lpstr>Adopte el plan de Dios             (Hechos 4:23-28)</vt:lpstr>
      <vt:lpstr>Ore para que Dios obre  (Hechos 4:29-30)</vt:lpstr>
      <vt:lpstr>Ore para que Dios obre  (Hechos 4:29-30)</vt:lpstr>
      <vt:lpstr>Ore para que Dios obre  (Hechos 4:29-30)</vt:lpstr>
      <vt:lpstr>Para discutir</vt:lpstr>
      <vt:lpstr>Experimente el poder de Dios  (Hechos 4:31)</vt:lpstr>
      <vt:lpstr>Experimente el poder de Dios  (Hechos 4:31)</vt:lpstr>
      <vt:lpstr>Experimente el poder de Dios (Hechos 4:31)</vt:lpstr>
      <vt:lpstr>Para discutir</vt:lpstr>
      <vt:lpstr>Para discutir</vt:lpstr>
      <vt:lpstr>3. Experimente el poder de Dios (Hechos 4:31)</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oracion_y_dependencia_110313</dc:title>
  <dc:creator>José L. Ortega, Jr.</dc:creator>
  <cp:lastModifiedBy>Ortega, Tito (ISB-GSO Inks &amp; Supplies Dev. Mgr.)</cp:lastModifiedBy>
  <cp:revision>3832</cp:revision>
  <dcterms:created xsi:type="dcterms:W3CDTF">2007-01-24T21:53:34Z</dcterms:created>
  <dcterms:modified xsi:type="dcterms:W3CDTF">2013-11-07T20:06:26Z</dcterms:modified>
</cp:coreProperties>
</file>