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84" r:id="rId3"/>
  </p:sldMasterIdLst>
  <p:notesMasterIdLst>
    <p:notesMasterId r:id="rId23"/>
  </p:notesMasterIdLst>
  <p:handoutMasterIdLst>
    <p:handoutMasterId r:id="rId24"/>
  </p:handoutMasterIdLst>
  <p:sldIdLst>
    <p:sldId id="794" r:id="rId4"/>
    <p:sldId id="1228" r:id="rId5"/>
    <p:sldId id="804" r:id="rId6"/>
    <p:sldId id="416" r:id="rId7"/>
    <p:sldId id="287" r:id="rId8"/>
    <p:sldId id="1237" r:id="rId9"/>
    <p:sldId id="1270" r:id="rId10"/>
    <p:sldId id="1276" r:id="rId11"/>
    <p:sldId id="1277" r:id="rId12"/>
    <p:sldId id="1084" r:id="rId13"/>
    <p:sldId id="1275" r:id="rId14"/>
    <p:sldId id="1278" r:id="rId15"/>
    <p:sldId id="1279" r:id="rId16"/>
    <p:sldId id="1260" r:id="rId17"/>
    <p:sldId id="1261" r:id="rId18"/>
    <p:sldId id="1155" r:id="rId19"/>
    <p:sldId id="561" r:id="rId20"/>
    <p:sldId id="1133" r:id="rId21"/>
    <p:sldId id="908"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FF"/>
    <a:srgbClr val="FFFFD1"/>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51" d="100"/>
          <a:sy n="51" d="100"/>
        </p:scale>
        <p:origin x="120" y="36"/>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7/16/2014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18</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19</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9314" y="596019"/>
            <a:ext cx="7510506" cy="3213982"/>
          </a:xfrm>
        </p:spPr>
        <p:txBody>
          <a:bodyPr anchor="b">
            <a:normAutofit/>
          </a:bodyPr>
          <a:lstStyle>
            <a:lvl1pPr algn="ctr">
              <a:defRPr sz="40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819314" y="3886200"/>
            <a:ext cx="7510506" cy="2219108"/>
          </a:xfrm>
        </p:spPr>
        <p:txBody>
          <a:bodyPr anchor="t">
            <a:normAutofit/>
          </a:bodyPr>
          <a:lstStyle>
            <a:lvl1pPr marL="0" indent="0" algn="ctr">
              <a:buNone/>
              <a:defRPr sz="1800">
                <a:gradFill flip="none" rotWithShape="1">
                  <a:gsLst>
                    <a:gs pos="0">
                      <a:schemeClr val="tx1"/>
                    </a:gs>
                    <a:gs pos="100000">
                      <a:schemeClr val="tx1">
                        <a:lumMod val="75000"/>
                      </a:schemeClr>
                    </a:gs>
                  </a:gsLst>
                  <a:lin ang="0" scaled="1"/>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798829952"/>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810385468"/>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9314" y="3270698"/>
            <a:ext cx="7510506" cy="1823305"/>
          </a:xfrm>
        </p:spPr>
        <p:txBody>
          <a:bodyPr anchor="b">
            <a:normAutofit/>
          </a:bodyPr>
          <a:lstStyle>
            <a:lvl1pPr algn="r">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9314" y="5103810"/>
            <a:ext cx="7510506" cy="998250"/>
          </a:xfrm>
        </p:spPr>
        <p:txBody>
          <a:bodyPr anchor="t">
            <a:normAutofit/>
          </a:bodyPr>
          <a:lstStyle>
            <a:lvl1pPr marL="0" indent="0" algn="r">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981415042"/>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347" y="2060898"/>
            <a:ext cx="3685073" cy="4031331"/>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0580" y="2060898"/>
            <a:ext cx="3689239" cy="4031330"/>
          </a:xfrm>
        </p:spPr>
        <p:txBody>
          <a:bodyPr>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1062385"/>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6306" y="2060898"/>
            <a:ext cx="3397113" cy="733596"/>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8347" y="2786027"/>
            <a:ext cx="3685073"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10150" y="2060898"/>
            <a:ext cx="3419670" cy="725129"/>
          </a:xfrm>
        </p:spPr>
        <p:txBody>
          <a:bodyPr anchor="b">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65" y="2786027"/>
            <a:ext cx="3701520" cy="3316033"/>
          </a:xfrm>
        </p:spPr>
        <p:txBody>
          <a:bodyPr anchor="t">
            <a:normAutofit/>
          </a:bodyPr>
          <a:lstStyle>
            <a:lvl1pPr>
              <a:defRPr sz="1600"/>
            </a:lvl1pPr>
            <a:lvl2pPr>
              <a:defRPr sz="1400"/>
            </a:lvl2pPr>
            <a:lvl3pPr>
              <a:defRPr sz="12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600994139"/>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600"/>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144971888"/>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3385690264"/>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754928"/>
            <a:ext cx="2729523" cy="1371600"/>
          </a:xfrm>
        </p:spPr>
        <p:txBody>
          <a:bodyPr anchor="b">
            <a:normAutofit/>
          </a:bodyPr>
          <a:lstStyle>
            <a:lvl1pPr algn="l">
              <a:defRPr sz="2200" b="0"/>
            </a:lvl1pPr>
          </a:lstStyle>
          <a:p>
            <a:r>
              <a:rPr lang="en-US" smtClean="0"/>
              <a:t>Click to edit Master title style</a:t>
            </a:r>
            <a:endParaRPr lang="en-US" dirty="0"/>
          </a:p>
        </p:txBody>
      </p:sp>
      <p:sp>
        <p:nvSpPr>
          <p:cNvPr id="3" name="Content Placeholder 2"/>
          <p:cNvSpPr>
            <a:spLocks noGrp="1"/>
          </p:cNvSpPr>
          <p:nvPr>
            <p:ph idx="1"/>
          </p:nvPr>
        </p:nvSpPr>
        <p:spPr>
          <a:xfrm>
            <a:off x="3828856" y="596018"/>
            <a:ext cx="4500964" cy="5506041"/>
          </a:xfrm>
        </p:spPr>
        <p:txBody>
          <a:bodyPr anchor="ctr">
            <a:normAutofit/>
          </a:bodyPr>
          <a:lstStyle>
            <a:lvl1pPr>
              <a:defRPr sz="1800"/>
            </a:lvl1pPr>
            <a:lvl2pPr>
              <a:defRPr sz="1600"/>
            </a:lvl2pPr>
            <a:lvl3pPr>
              <a:defRPr sz="1400"/>
            </a:lvl3pPr>
            <a:lvl4pPr>
              <a:defRPr sz="12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18347" y="3126528"/>
            <a:ext cx="272952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4111625108"/>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1898269"/>
            <a:ext cx="4423803" cy="1371600"/>
          </a:xfrm>
        </p:spPr>
        <p:txBody>
          <a:bodyPr anchor="b">
            <a:normAutofit/>
          </a:bodyPr>
          <a:lstStyle>
            <a:lvl1pPr algn="l">
              <a:defRPr sz="24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515442" y="-18288"/>
            <a:ext cx="2500062"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17318" y="3269869"/>
            <a:ext cx="4423803"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23649" y="6181344"/>
            <a:ext cx="718502" cy="365125"/>
          </a:xfrm>
        </p:spPr>
        <p:txBody>
          <a:bodyPr/>
          <a:lstStyle/>
          <a:p>
            <a:endParaRPr lang="en-US"/>
          </a:p>
        </p:txBody>
      </p:sp>
      <p:sp>
        <p:nvSpPr>
          <p:cNvPr id="6" name="Footer Placeholder 5"/>
          <p:cNvSpPr>
            <a:spLocks noGrp="1"/>
          </p:cNvSpPr>
          <p:nvPr>
            <p:ph type="ftr" sz="quarter" idx="11"/>
          </p:nvPr>
        </p:nvSpPr>
        <p:spPr>
          <a:xfrm>
            <a:off x="818348" y="6181344"/>
            <a:ext cx="3705300" cy="365125"/>
          </a:xfrm>
        </p:spPr>
        <p:txBody>
          <a:bodyPr/>
          <a:lstStyle/>
          <a:p>
            <a:endParaRPr lang="en-US"/>
          </a:p>
        </p:txBody>
      </p:sp>
      <p:sp>
        <p:nvSpPr>
          <p:cNvPr id="7" name="Slide Number Placeholder 6"/>
          <p:cNvSpPr>
            <a:spLocks noGrp="1"/>
          </p:cNvSpPr>
          <p:nvPr>
            <p:ph type="sldNum" sz="quarter" idx="12"/>
          </p:nvPr>
        </p:nvSpPr>
        <p:spPr>
          <a:xfrm>
            <a:off x="8024262" y="6181344"/>
            <a:ext cx="305186" cy="329250"/>
          </a:xfrm>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159401399"/>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677" y="4377485"/>
            <a:ext cx="7413007" cy="907505"/>
          </a:xfrm>
        </p:spPr>
        <p:txBody>
          <a:bodyPr anchor="b">
            <a:normAutofit/>
          </a:bodyPr>
          <a:lstStyle>
            <a:lvl1pPr algn="l">
              <a:defRPr sz="2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7678" y="996188"/>
            <a:ext cx="7301427" cy="298112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7677" y="5284990"/>
            <a:ext cx="7413007" cy="81707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917678" y="6181344"/>
            <a:ext cx="5337278" cy="365125"/>
          </a:xfrm>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164244022"/>
      </p:ext>
    </p:extLst>
  </p:cSld>
  <p:clrMapOvr>
    <a:masterClrMapping/>
  </p:clrMapOvr>
  <p:timing>
    <p:tnLst>
      <p:par>
        <p:cTn id="1" dur="indefinite" restart="never" nodeType="tmRoot"/>
      </p:par>
    </p:tn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8347" y="596018"/>
            <a:ext cx="7511474" cy="3137782"/>
          </a:xfrm>
        </p:spPr>
        <p:txBody>
          <a:bodyPr anchor="ctr">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18347" y="4343400"/>
            <a:ext cx="7511474" cy="1758660"/>
          </a:xfrm>
        </p:spPr>
        <p:txBody>
          <a:bodyPr anchor="ctr">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869176119"/>
      </p:ext>
    </p:extLst>
  </p:cSld>
  <p:clrMapOvr>
    <a:masterClrMapping/>
  </p:clrMapOvr>
  <p:timing>
    <p:tnLst>
      <p:par>
        <p:cTn id="1" dur="indefinite" restart="never" nodeType="tmRoot"/>
      </p:par>
    </p:tn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583818" y="860276"/>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7888822" y="29859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304407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256436" y="3650606"/>
            <a:ext cx="6631128" cy="381000"/>
          </a:xfrm>
        </p:spPr>
        <p:txBody>
          <a:bodyPr anchor="ctr">
            <a:normAutofit/>
          </a:bodyPr>
          <a:lstStyle>
            <a:lvl1pPr marL="0" indent="0">
              <a:buFontTx/>
              <a:buNone/>
              <a:defRPr sz="14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818347" y="4641206"/>
            <a:ext cx="7511473" cy="1447800"/>
          </a:xfrm>
        </p:spPr>
        <p:txBody>
          <a:bodyPr anchor="ctr">
            <a:normAutofit/>
          </a:bodyPr>
          <a:lstStyle>
            <a:lvl1pPr marL="0" indent="0" algn="l">
              <a:buNone/>
              <a:defRPr sz="1800">
                <a:gradFill flip="none" rotWithShape="1">
                  <a:gsLst>
                    <a:gs pos="0">
                      <a:schemeClr val="tx1"/>
                    </a:gs>
                    <a:gs pos="100000">
                      <a:schemeClr val="tx1">
                        <a:lumMod val="75000"/>
                      </a:schemeClr>
                    </a:gs>
                  </a:gsLst>
                  <a:lin ang="0" scaled="1"/>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078449695"/>
      </p:ext>
    </p:extLst>
  </p:cSld>
  <p:clrMapOvr>
    <a:masterClrMapping/>
  </p:clrMapOvr>
  <p:timing>
    <p:tnLst>
      <p:par>
        <p:cTn id="1" dur="indefinite" restart="never" nodeType="tmRoot"/>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8347" y="3603566"/>
            <a:ext cx="7512338" cy="1468800"/>
          </a:xfrm>
        </p:spPr>
        <p:txBody>
          <a:bodyPr anchor="b">
            <a:normAutofit/>
          </a:bodyPr>
          <a:lstStyle>
            <a:lvl1pPr algn="l">
              <a:defRPr sz="2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821015" y="5072366"/>
            <a:ext cx="7512339" cy="1029694"/>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566740097"/>
      </p:ext>
    </p:extLst>
  </p:cSld>
  <p:clrMapOvr>
    <a:masterClrMapping/>
  </p:clrMapOvr>
  <p:timing>
    <p:tnLst>
      <p:par>
        <p:cTn id="1" dur="indefinite" restart="never" nodeType="tmRoot"/>
      </p:par>
    </p:tnLst>
  </p:timing>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extBox 12"/>
          <p:cNvSpPr txBox="1"/>
          <p:nvPr/>
        </p:nvSpPr>
        <p:spPr>
          <a:xfrm>
            <a:off x="583818" y="75385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6" name="TextBox 15"/>
          <p:cNvSpPr txBox="1"/>
          <p:nvPr/>
        </p:nvSpPr>
        <p:spPr>
          <a:xfrm>
            <a:off x="7887556" y="2879498"/>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084942" y="596018"/>
            <a:ext cx="6974115" cy="2844369"/>
          </a:xfrm>
        </p:spPr>
        <p:txBody>
          <a:bodyPr anchor="ctr">
            <a:normAutofit/>
          </a:bodyPr>
          <a:lstStyle>
            <a:lvl1pPr algn="l">
              <a:defRPr sz="2800" b="0" cap="all">
                <a:gradFill flip="none" rotWithShape="1">
                  <a:gsLst>
                    <a:gs pos="0">
                      <a:schemeClr val="tx1"/>
                    </a:gs>
                    <a:gs pos="100000">
                      <a:schemeClr val="tx1">
                        <a:lumMod val="75000"/>
                      </a:schemeClr>
                    </a:gs>
                  </a:gsLst>
                  <a:lin ang="5400000" scaled="0"/>
                  <a:tileRect/>
                </a:gra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18347" y="3886200"/>
            <a:ext cx="7512338" cy="1053662"/>
          </a:xfrm>
        </p:spPr>
        <p:txBody>
          <a:bodyPr vert="horz" lIns="91440" tIns="45720" rIns="91440" bIns="45720" rtlCol="0" anchor="b">
            <a:normAutofit/>
          </a:bodyPr>
          <a:lstStyle>
            <a:lvl1pPr>
              <a:buNone/>
              <a:defRPr lang="en-US" sz="2000" b="0" cap="all" dirty="0">
                <a:ln w="3175" cmpd="sng">
                  <a:noFill/>
                </a:ln>
                <a:gradFill flip="none" rotWithShape="1">
                  <a:gsLst>
                    <a:gs pos="0">
                      <a:schemeClr val="tx1"/>
                    </a:gs>
                    <a:gs pos="100000">
                      <a:schemeClr val="tx1">
                        <a:lumMod val="75000"/>
                      </a:schemeClr>
                    </a:gs>
                  </a:gsLst>
                  <a:lin ang="0" scaled="1"/>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939862"/>
            <a:ext cx="7512338" cy="1162198"/>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137745308"/>
      </p:ext>
    </p:extLst>
  </p:cSld>
  <p:clrMapOvr>
    <a:masterClrMapping/>
  </p:clrMapOvr>
  <p:timing>
    <p:tnLst>
      <p:par>
        <p:cTn id="1" dur="indefinite" restart="never" nodeType="tmRoot"/>
      </p:par>
    </p:tnLst>
  </p:timing>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18346" y="596018"/>
            <a:ext cx="7511473" cy="2756783"/>
          </a:xfrm>
        </p:spPr>
        <p:txBody>
          <a:bodyPr vert="horz" lIns="91440" tIns="45720" rIns="91440" bIns="45720" rtlCol="0" anchor="ctr">
            <a:normAutofit/>
          </a:bodyPr>
          <a:lstStyle>
            <a:lvl1pPr>
              <a:defRPr lang="en-US" sz="2800"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818346" y="3682941"/>
            <a:ext cx="7511473" cy="1049283"/>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818347" y="4732224"/>
            <a:ext cx="7511472" cy="1369836"/>
          </a:xfrm>
        </p:spPr>
        <p:txBody>
          <a:bodyPr anchor="t">
            <a:normAutofit/>
          </a:bodyPr>
          <a:lstStyle>
            <a:lvl1pPr marL="0" indent="0" algn="l">
              <a:buNone/>
              <a:defRPr sz="1600">
                <a:gradFill flip="none" rotWithShape="1">
                  <a:gsLst>
                    <a:gs pos="0">
                      <a:schemeClr val="tx1"/>
                    </a:gs>
                    <a:gs pos="100000">
                      <a:schemeClr val="tx1">
                        <a:lumMod val="75000"/>
                      </a:schemeClr>
                    </a:gs>
                  </a:gsLst>
                  <a:lin ang="5400000" scaled="0"/>
                  <a:tileRect/>
                </a:gra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50872246"/>
      </p:ext>
    </p:extLst>
  </p:cSld>
  <p:clrMapOvr>
    <a:masterClrMapping/>
  </p:clrMapOvr>
  <p:timing>
    <p:tnLst>
      <p:par>
        <p:cTn id="1" dur="indefinite" restart="never" nodeType="tmRoot"/>
      </p:par>
    </p:tnLst>
  </p:timing>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818347" y="596018"/>
            <a:ext cx="7511473" cy="1312480"/>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109139433"/>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1708" y="596018"/>
            <a:ext cx="1778112" cy="550604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8347" y="596018"/>
            <a:ext cx="5624137" cy="550604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1899204627"/>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8347" y="596018"/>
            <a:ext cx="7511473" cy="131248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18348" y="2060898"/>
            <a:ext cx="7511472" cy="4041162"/>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551708" y="6178260"/>
            <a:ext cx="1287464"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5" name="Footer Placeholder 4"/>
          <p:cNvSpPr>
            <a:spLocks noGrp="1"/>
          </p:cNvSpPr>
          <p:nvPr>
            <p:ph type="ftr" sz="quarter" idx="3"/>
          </p:nvPr>
        </p:nvSpPr>
        <p:spPr>
          <a:xfrm>
            <a:off x="818347" y="6178260"/>
            <a:ext cx="5624137" cy="365125"/>
          </a:xfrm>
          <a:prstGeom prst="rect">
            <a:avLst/>
          </a:prstGeom>
        </p:spPr>
        <p:txBody>
          <a:bodyPr vert="horz" lIns="91440" tIns="45720" rIns="91440" bIns="45720" rtlCol="0" anchor="ctr"/>
          <a:lstStyle>
            <a:lvl1pPr algn="l">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a:p>
        </p:txBody>
      </p:sp>
      <p:sp>
        <p:nvSpPr>
          <p:cNvPr id="6" name="Slide Number Placeholder 5"/>
          <p:cNvSpPr>
            <a:spLocks noGrp="1"/>
          </p:cNvSpPr>
          <p:nvPr>
            <p:ph type="sldNum" sz="quarter" idx="4"/>
          </p:nvPr>
        </p:nvSpPr>
        <p:spPr>
          <a:xfrm>
            <a:off x="7917202" y="6178260"/>
            <a:ext cx="413483" cy="365125"/>
          </a:xfrm>
          <a:prstGeom prst="rect">
            <a:avLst/>
          </a:prstGeom>
        </p:spPr>
        <p:txBody>
          <a:bodyPr vert="horz" lIns="91440" tIns="45720" rIns="91440" bIns="45720" rtlCol="0" anchor="ctr"/>
          <a:lstStyle>
            <a:lvl1pPr algn="r">
              <a:defRPr sz="800" b="1" i="0">
                <a:solidFill>
                  <a:schemeClr val="tx1">
                    <a:lumMod val="75000"/>
                  </a:schemeClr>
                </a:solidFill>
                <a:effectLst>
                  <a:outerShdw blurRad="50800" dist="38100" dir="2700000" algn="tl" rotWithShape="0">
                    <a:srgbClr val="000000">
                      <a:alpha val="43000"/>
                    </a:srgbClr>
                  </a:outerShdw>
                </a:effectLst>
                <a:latin typeface="+mn-lt"/>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1945301733"/>
      </p:ext>
    </p:extLst>
  </p:cSld>
  <p:clrMap bg1="dk1" tx1="lt1" bg2="dk2" tx2="lt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 id="2147483801" r:id="rId17"/>
  </p:sldLayoutIdLst>
  <p:transition spd="slow">
    <p:fade/>
  </p:transition>
  <p:timing>
    <p:tnLst>
      <p:par>
        <p:cTn id="1" dur="indefinite" restart="never" nodeType="tmRoot"/>
      </p:par>
    </p:tnLst>
  </p:timing>
  <p:hf hdr="0" ftr="0" dt="0"/>
  <p:txStyles>
    <p:titleStyle>
      <a:lvl1pPr algn="l" defTabSz="457200" rtl="0" eaLnBrk="1" latinLnBrk="0" hangingPunct="1">
        <a:spcBef>
          <a:spcPct val="0"/>
        </a:spcBef>
        <a:buNone/>
        <a:defRPr sz="2800" kern="1200" cap="all">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30000"/>
        <a:buFont typeface="Arial"/>
        <a:buChar char="•"/>
        <a:defRPr sz="18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30000"/>
        <a:buFont typeface="Arial"/>
        <a:buChar char="•"/>
        <a:defRPr sz="16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30000"/>
        <a:buFont typeface="Arial"/>
        <a:buChar char="•"/>
        <a:defRPr sz="14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30000"/>
        <a:buFont typeface="Arial"/>
        <a:buChar char="•"/>
        <a:defRPr sz="12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3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100" kern="1200"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t-takla.org/Gallery/Bible/Illustrations/Bible-Slides/OT/Jeremiah.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0"/>
            <a:ext cx="9144000"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Verano de 2014/Tema </a:t>
            </a:r>
            <a:r>
              <a:rPr lang="es-PR" sz="4400" noProof="0" dirty="0" smtClean="0">
                <a:latin typeface="+mj-lt"/>
              </a:rPr>
              <a:t>4</a:t>
            </a:r>
            <a:r>
              <a:rPr lang="es-PR" sz="4400" smtClean="0">
                <a:latin typeface="+mj-lt"/>
              </a:rPr>
              <a:t>:           </a:t>
            </a:r>
            <a:r>
              <a:rPr lang="es-PR" sz="4400" cap="small" smtClean="0">
                <a:latin typeface="+mj-lt"/>
              </a:rPr>
              <a:t>La </a:t>
            </a:r>
            <a:r>
              <a:rPr lang="es-PR" sz="4400" cap="small" dirty="0" smtClean="0">
                <a:latin typeface="+mj-lt"/>
              </a:rPr>
              <a:t>historia de Dios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smtClean="0"/>
              <a:t>Dios disciplina a Su pueblo</a:t>
            </a:r>
            <a:r>
              <a:rPr lang="es-PR" sz="4400" dirty="0" smtClean="0">
                <a:latin typeface="+mn-lt"/>
              </a:rPr>
              <a:t>”</a:t>
            </a:r>
          </a:p>
          <a:p>
            <a:pPr marL="401638" indent="-234950" algn="ctr">
              <a:spcAft>
                <a:spcPts val="600"/>
              </a:spcAft>
              <a:buNone/>
            </a:pPr>
            <a:r>
              <a:rPr lang="es-PR" sz="3600" noProof="0" dirty="0" smtClean="0">
                <a:latin typeface="+mn-lt"/>
                <a:cs typeface="+mn-cs"/>
              </a:rPr>
              <a:t>13</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julio </a:t>
            </a:r>
            <a:r>
              <a:rPr kumimoji="0" lang="es-PR" sz="3600" b="0" i="0" u="none" strike="noStrike" kern="1200" cap="none" spc="0" normalizeH="0" baseline="0" noProof="0" dirty="0" smtClean="0">
                <a:ln>
                  <a:noFill/>
                </a:ln>
                <a:effectLst/>
                <a:uLnTx/>
                <a:uFillTx/>
                <a:latin typeface="+mn-lt"/>
                <a:ea typeface="+mn-ea"/>
                <a:cs typeface="+mn-cs"/>
              </a:rPr>
              <a:t>de 2014</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n-US" sz="2800" dirty="0" smtClean="0"/>
              <a:t>2 Reyes 17:7-15, 18-20</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a:p>
        </p:txBody>
      </p:sp>
      <p:sp>
        <p:nvSpPr>
          <p:cNvPr id="7"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Hacer caso de las advertencias de Dios (2 Reyes </a:t>
            </a:r>
            <a:r>
              <a:rPr lang="es-ES" dirty="0" smtClean="0"/>
              <a:t>17.12-15</a:t>
            </a:r>
            <a:r>
              <a:rPr lang="es-ES" dirty="0"/>
              <a:t>)</a:t>
            </a:r>
            <a:endParaRPr lang="es-PR" kern="0" dirty="0" smtClean="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371600" y="2001622"/>
            <a:ext cx="6324600" cy="4627778"/>
          </a:xfrm>
          <a:prstGeom prst="rect">
            <a:avLst/>
          </a:prstGeom>
        </p:spPr>
      </p:pic>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2" name="Rectangle 2"/>
          <p:cNvSpPr>
            <a:spLocks noGrp="1" noChangeArrowheads="1"/>
          </p:cNvSpPr>
          <p:nvPr>
            <p:ph type="body" idx="1"/>
          </p:nvPr>
        </p:nvSpPr>
        <p:spPr>
          <a:xfrm>
            <a:off x="304800" y="2133600"/>
            <a:ext cx="8458200" cy="4419600"/>
          </a:xfrm>
        </p:spPr>
        <p:txBody>
          <a:bodyPr/>
          <a:lstStyle/>
          <a:p>
            <a:pPr marL="0" indent="0">
              <a:buNone/>
            </a:pPr>
            <a:r>
              <a:rPr lang="es-ES" dirty="0"/>
              <a:t>“Y servían a los ídolos, de los cuales Jehová les había dicho: Vosotros no habéis de hacer esto. Jehová amonestó entonces a Israel y a Judá por medio de todos los profetas y de todos los videntes, diciendo: Volveos de vuestros malos caminos, y guardad mis mandamientos y mis ordenanzas, conforme a todas las leyes que yo prescribí a vuestros </a:t>
            </a:r>
            <a:r>
              <a:rPr lang="es-ES" dirty="0" smtClean="0"/>
              <a:t>padres...”</a:t>
            </a:r>
            <a:endParaRPr lang="es-ES"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Hacer caso de las advertencias de Dios (2 Reyes </a:t>
            </a:r>
            <a:r>
              <a:rPr lang="es-ES" dirty="0" smtClean="0"/>
              <a:t>17.12-15</a:t>
            </a:r>
            <a:r>
              <a:rPr lang="es-ES" dirty="0"/>
              <a:t>)</a:t>
            </a:r>
            <a:endParaRPr lang="es-PR" kern="0" dirty="0" smtClean="0"/>
          </a:p>
        </p:txBody>
      </p:sp>
    </p:spTree>
    <p:extLst>
      <p:ext uri="{BB962C8B-B14F-4D97-AF65-F5344CB8AC3E}">
        <p14:creationId xmlns:p14="http://schemas.microsoft.com/office/powerpoint/2010/main" val="37425557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2" name="Rectangle 2"/>
          <p:cNvSpPr>
            <a:spLocks noGrp="1" noChangeArrowheads="1"/>
          </p:cNvSpPr>
          <p:nvPr>
            <p:ph type="body" idx="1"/>
          </p:nvPr>
        </p:nvSpPr>
        <p:spPr>
          <a:xfrm>
            <a:off x="304800" y="2133600"/>
            <a:ext cx="8458200" cy="4419600"/>
          </a:xfrm>
        </p:spPr>
        <p:txBody>
          <a:bodyPr/>
          <a:lstStyle/>
          <a:p>
            <a:pPr marL="0" indent="0">
              <a:buNone/>
            </a:pPr>
            <a:r>
              <a:rPr lang="es-ES" dirty="0" smtClean="0"/>
              <a:t>“</a:t>
            </a:r>
            <a:r>
              <a:rPr lang="es-ES" dirty="0"/>
              <a:t>...</a:t>
            </a:r>
            <a:r>
              <a:rPr lang="es-ES" dirty="0" smtClean="0"/>
              <a:t>y </a:t>
            </a:r>
            <a:r>
              <a:rPr lang="es-ES" dirty="0"/>
              <a:t>que os he enviado por medio de mis siervos los profetas. Mas ellos no obedecieron, antes endurecieron su cerviz, como la cerviz de sus padres, los cuales no creyeron en Jehová su Dios. Y desecharon sus estatutos, y el pacto que él había hecho con sus padres, y los testimonios que él había prescrito a ellos; y siguieron la vanidad, y se hicieron </a:t>
            </a:r>
            <a:r>
              <a:rPr lang="es-ES" dirty="0" smtClean="0"/>
              <a:t>vanos...”</a:t>
            </a:r>
            <a:endParaRPr lang="es-ES"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Hacer caso de las advertencias de Dios (2 Reyes </a:t>
            </a:r>
            <a:r>
              <a:rPr lang="es-ES" dirty="0" smtClean="0"/>
              <a:t>17.12-15</a:t>
            </a:r>
            <a:r>
              <a:rPr lang="es-ES" dirty="0"/>
              <a:t>)</a:t>
            </a:r>
            <a:endParaRPr lang="es-PR" kern="0" dirty="0" smtClean="0"/>
          </a:p>
        </p:txBody>
      </p:sp>
    </p:spTree>
    <p:extLst>
      <p:ext uri="{BB962C8B-B14F-4D97-AF65-F5344CB8AC3E}">
        <p14:creationId xmlns:p14="http://schemas.microsoft.com/office/powerpoint/2010/main" val="18713765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304800" y="2133600"/>
            <a:ext cx="8458200" cy="4419600"/>
          </a:xfrm>
        </p:spPr>
        <p:txBody>
          <a:bodyPr/>
          <a:lstStyle/>
          <a:p>
            <a:pPr marL="0" indent="0">
              <a:buNone/>
            </a:pPr>
            <a:r>
              <a:rPr lang="es-ES" dirty="0" smtClean="0"/>
              <a:t>“…y </a:t>
            </a:r>
            <a:r>
              <a:rPr lang="es-ES" dirty="0"/>
              <a:t>fueron en pos de las naciones que estaban alrededor de ellos, de las cuales Jehová les había mandado que no hiciesen a la manera de ellas</a:t>
            </a:r>
            <a:r>
              <a:rPr lang="es-ES" dirty="0" smtClean="0"/>
              <a:t>.”</a:t>
            </a:r>
            <a:endParaRPr lang="es-ES" dirty="0"/>
          </a:p>
        </p:txBody>
      </p:sp>
      <p:sp>
        <p:nvSpPr>
          <p:cNvPr id="5" name="Rectangle 3"/>
          <p:cNvSpPr txBox="1">
            <a:spLocks noChangeArrowheads="1"/>
          </p:cNvSpPr>
          <p:nvPr/>
        </p:nvSpPr>
        <p:spPr bwMode="auto">
          <a:xfrm>
            <a:off x="609600" y="762000"/>
            <a:ext cx="8534400" cy="914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a:lstStyle>
          <a:p>
            <a:pPr marL="625475" indent="-625475">
              <a:spcAft>
                <a:spcPts val="600"/>
              </a:spcAft>
              <a:buFont typeface="+mj-lt"/>
              <a:buAutoNum type="arabicPeriod" startAt="2"/>
            </a:pPr>
            <a:r>
              <a:rPr lang="es-ES" dirty="0"/>
              <a:t>Hacer caso de las advertencias de Dios (2 Reyes </a:t>
            </a:r>
            <a:r>
              <a:rPr lang="es-ES" dirty="0" smtClean="0"/>
              <a:t>17.12-15</a:t>
            </a:r>
            <a:r>
              <a:rPr lang="es-ES" dirty="0"/>
              <a:t>)</a:t>
            </a:r>
            <a:endParaRPr lang="es-PR" kern="0" dirty="0" smtClean="0"/>
          </a:p>
        </p:txBody>
      </p:sp>
    </p:spTree>
    <p:extLst>
      <p:ext uri="{BB962C8B-B14F-4D97-AF65-F5344CB8AC3E}">
        <p14:creationId xmlns:p14="http://schemas.microsoft.com/office/powerpoint/2010/main" val="11645858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a:t>Aprender de la disciplina de Dios </a:t>
            </a:r>
            <a:r>
              <a:rPr lang="es-ES" dirty="0" smtClean="0"/>
              <a:t>(</a:t>
            </a:r>
            <a:r>
              <a:rPr lang="es-ES" dirty="0"/>
              <a:t>2 Reyes 17.18-20)</a:t>
            </a:r>
            <a:endParaRPr lang="es-PR"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2000"/>
          <a:stretch/>
        </p:blipFill>
        <p:spPr>
          <a:xfrm>
            <a:off x="1371600" y="2039594"/>
            <a:ext cx="6324600" cy="4666006"/>
          </a:xfrm>
          <a:prstGeom prst="rect">
            <a:avLst/>
          </a:prstGeom>
        </p:spPr>
      </p:pic>
    </p:spTree>
    <p:extLst>
      <p:ext uri="{BB962C8B-B14F-4D97-AF65-F5344CB8AC3E}">
        <p14:creationId xmlns:p14="http://schemas.microsoft.com/office/powerpoint/2010/main" val="324238209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76200" y="2177358"/>
            <a:ext cx="8991600" cy="4375842"/>
          </a:xfrm>
        </p:spPr>
        <p:txBody>
          <a:bodyPr/>
          <a:lstStyle/>
          <a:p>
            <a:pPr marL="0" indent="0">
              <a:buNone/>
            </a:pPr>
            <a:r>
              <a:rPr lang="es-ES" dirty="0"/>
              <a:t>“Jehová, por tanto, se airó en gran manera contra Israel, y los quitó de delante de su rostro; y no quedó sino sólo la tribu de Judá. Mas ni aun Judá guardó los mandamientos de Jehová su Dios, sino que anduvieron en los estatutos de Israel, los cuales habían ellos hecho. Y desechó Jehová a toda la descendencia de Israel, y los afligió, y los entregó en manos de saqueadores, hasta echarlos de su presencia</a:t>
            </a:r>
            <a:r>
              <a:rPr lang="es-ES" dirty="0" smtClean="0"/>
              <a:t>.”</a:t>
            </a:r>
            <a:endParaRPr lang="es-ES" dirty="0"/>
          </a:p>
        </p:txBody>
      </p:sp>
      <p:sp>
        <p:nvSpPr>
          <p:cNvPr id="6" name="Title 5"/>
          <p:cNvSpPr>
            <a:spLocks noGrp="1"/>
          </p:cNvSpPr>
          <p:nvPr>
            <p:ph type="title"/>
          </p:nvPr>
        </p:nvSpPr>
        <p:spPr>
          <a:xfrm>
            <a:off x="1066800" y="290513"/>
            <a:ext cx="7772400" cy="1462087"/>
          </a:xfrm>
        </p:spPr>
        <p:txBody>
          <a:bodyPr/>
          <a:lstStyle/>
          <a:p>
            <a:pPr marL="742950" indent="-742950">
              <a:spcAft>
                <a:spcPts val="600"/>
              </a:spcAft>
              <a:buFont typeface="+mj-lt"/>
              <a:buAutoNum type="arabicPeriod" startAt="3"/>
            </a:pPr>
            <a:r>
              <a:rPr lang="es-ES" dirty="0"/>
              <a:t>Aprender de la disciplina de Dios </a:t>
            </a:r>
            <a:r>
              <a:rPr lang="es-ES" dirty="0" smtClean="0"/>
              <a:t>(</a:t>
            </a:r>
            <a:r>
              <a:rPr lang="es-ES" dirty="0"/>
              <a:t>2 Reyes 17.18-20)</a:t>
            </a:r>
            <a:endParaRPr lang="es-PR" dirty="0"/>
          </a:p>
        </p:txBody>
      </p:sp>
    </p:spTree>
    <p:extLst>
      <p:ext uri="{BB962C8B-B14F-4D97-AF65-F5344CB8AC3E}">
        <p14:creationId xmlns:p14="http://schemas.microsoft.com/office/powerpoint/2010/main" val="4023582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Aplicaciones</a:t>
            </a:r>
            <a:endParaRPr lang="es-PR" dirty="0"/>
          </a:p>
        </p:txBody>
      </p:sp>
      <p:sp>
        <p:nvSpPr>
          <p:cNvPr id="3" name="Content Placeholder 2"/>
          <p:cNvSpPr>
            <a:spLocks noGrp="1"/>
          </p:cNvSpPr>
          <p:nvPr>
            <p:ph idx="1"/>
          </p:nvPr>
        </p:nvSpPr>
        <p:spPr>
          <a:xfrm>
            <a:off x="152400" y="2057400"/>
            <a:ext cx="8839200" cy="4114800"/>
          </a:xfrm>
        </p:spPr>
        <p:txBody>
          <a:bodyPr/>
          <a:lstStyle/>
          <a:p>
            <a:r>
              <a:rPr lang="es-ES" dirty="0"/>
              <a:t>Debemos tener el cuidado de no permitir que la sociedad </a:t>
            </a:r>
            <a:r>
              <a:rPr lang="es-ES" dirty="0" smtClean="0"/>
              <a:t>en </a:t>
            </a:r>
            <a:r>
              <a:rPr lang="es-ES" dirty="0"/>
              <a:t>que vivimos nos engañe y nos aparte de la adoración </a:t>
            </a:r>
            <a:r>
              <a:rPr lang="es-ES" dirty="0" smtClean="0"/>
              <a:t>al </a:t>
            </a:r>
            <a:r>
              <a:rPr lang="es-ES" dirty="0"/>
              <a:t>Dios verdadero.</a:t>
            </a:r>
          </a:p>
          <a:p>
            <a:r>
              <a:rPr lang="es-ES" dirty="0" smtClean="0"/>
              <a:t>Dios nos </a:t>
            </a:r>
            <a:r>
              <a:rPr lang="es-ES" dirty="0"/>
              <a:t>advierte nuestros pecados para que podamos arrepentirnos y ver restaurada nuestra plena comunión con Él.</a:t>
            </a:r>
          </a:p>
          <a:p>
            <a:r>
              <a:rPr lang="es-ES" dirty="0"/>
              <a:t>Aunque Dios es paciente con nosotros, nos disciplina si no nos arrepentimos de nuestros pecados.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17</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4.</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2014. 74-83.</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n-US" sz="1600" dirty="0"/>
              <a:t>MacDonald, William. </a:t>
            </a:r>
            <a:r>
              <a:rPr lang="en-US" sz="1600" dirty="0" err="1"/>
              <a:t>Comentario</a:t>
            </a:r>
            <a:r>
              <a:rPr lang="en-US" sz="1600" dirty="0"/>
              <a:t> B</a:t>
            </a:r>
            <a:r>
              <a:rPr lang="el-GR" sz="1600" dirty="0"/>
              <a:t>φ</a:t>
            </a:r>
            <a:r>
              <a:rPr lang="en-US" sz="1600" dirty="0" err="1"/>
              <a:t>blico</a:t>
            </a:r>
            <a:r>
              <a:rPr lang="en-US" sz="1600" dirty="0"/>
              <a:t> de William MacDonald: </a:t>
            </a:r>
            <a:r>
              <a:rPr lang="en-US" sz="1600" dirty="0" err="1"/>
              <a:t>Antiguo</a:t>
            </a:r>
            <a:r>
              <a:rPr lang="en-US" sz="1600" dirty="0"/>
              <a:t> </a:t>
            </a:r>
            <a:r>
              <a:rPr lang="en-US" sz="1600" dirty="0" err="1"/>
              <a:t>Testamento</a:t>
            </a:r>
            <a:r>
              <a:rPr lang="en-US" sz="1600" dirty="0"/>
              <a:t> y Nuevo </a:t>
            </a:r>
            <a:r>
              <a:rPr lang="en-US" sz="1600" dirty="0" err="1"/>
              <a:t>Testamento</a:t>
            </a:r>
            <a:r>
              <a:rPr lang="en-US" sz="1600" dirty="0"/>
              <a:t>. </a:t>
            </a:r>
            <a:r>
              <a:rPr lang="en-US" sz="1600" dirty="0" err="1"/>
              <a:t>Viladecavalls</a:t>
            </a:r>
            <a:r>
              <a:rPr lang="en-US" sz="1600" dirty="0"/>
              <a:t> (Barcelona), </a:t>
            </a:r>
            <a:r>
              <a:rPr lang="en-US" sz="1600" dirty="0" err="1"/>
              <a:t>Espa±a</a:t>
            </a:r>
            <a:r>
              <a:rPr lang="en-US" sz="1600" dirty="0"/>
              <a:t>: Editorial CLIE, 2004.</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a:hlinkClick r:id="rId2"/>
              </a:rPr>
              <a:t>http://blog.lifeway.com/eblifewayadultos</a:t>
            </a:r>
            <a:r>
              <a:rPr lang="es-PR" sz="1600" dirty="0" smtClean="0">
                <a:hlinkClick r:id="rId2"/>
              </a:rPr>
              <a:t>/</a:t>
            </a:r>
            <a:endParaRPr lang="es-PR" sz="1600" dirty="0" smtClean="0"/>
          </a:p>
          <a:p>
            <a:pPr>
              <a:lnSpc>
                <a:spcPct val="90000"/>
              </a:lnSpc>
              <a:spcAft>
                <a:spcPts val="600"/>
              </a:spcAft>
              <a:buNone/>
            </a:pPr>
            <a:r>
              <a:rPr lang="es-ES" sz="1600" dirty="0" smtClean="0">
                <a:hlinkClick r:id="rId3"/>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4"/>
              </a:rPr>
              <a:t>http://st-takla.org/Gallery/Bible/Illustrations/Bible-Slides/OT/Jeremiah.html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8" y="76200"/>
            <a:ext cx="9164993" cy="6626290"/>
          </a:xfrm>
          <a:prstGeom prst="rect">
            <a:avLst/>
          </a:prstGeom>
        </p:spPr>
      </p:pic>
      <p:sp>
        <p:nvSpPr>
          <p:cNvPr id="16386" name="Rectangle 2"/>
          <p:cNvSpPr>
            <a:spLocks noGrp="1" noChangeArrowheads="1"/>
          </p:cNvSpPr>
          <p:nvPr>
            <p:ph type="title"/>
          </p:nvPr>
        </p:nvSpPr>
        <p:spPr>
          <a:xfrm>
            <a:off x="742808" y="381000"/>
            <a:ext cx="7705531" cy="571500"/>
          </a:xfrm>
          <a:solidFill>
            <a:schemeClr val="tx1">
              <a:lumMod val="95000"/>
              <a:lumOff val="5000"/>
              <a:alpha val="65000"/>
            </a:schemeClr>
          </a:solidFill>
          <a:ln/>
        </p:spPr>
        <p:txBody>
          <a:bodyPr anchor="ctr">
            <a:noAutofit/>
          </a:bodyPr>
          <a:lstStyle/>
          <a:p>
            <a:pPr algn="ctr"/>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42807" y="952500"/>
            <a:ext cx="7705531" cy="54864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Verano de 2014/Tema: </a:t>
            </a:r>
            <a:r>
              <a:rPr lang="es-PR" sz="4400" cap="small" dirty="0" smtClean="0">
                <a:solidFill>
                  <a:schemeClr val="bg1"/>
                </a:solidFill>
              </a:rPr>
              <a:t>La historia de Dios</a:t>
            </a:r>
            <a:endParaRPr lang="es-PR" sz="4400" cap="small" dirty="0">
              <a:solidFill>
                <a:schemeClr val="bg1"/>
              </a:solidFill>
            </a:endParaRPr>
          </a:p>
          <a:p>
            <a:pPr marL="166688" lvl="0" indent="0" algn="ctr" fontAlgn="auto">
              <a:spcAft>
                <a:spcPts val="1200"/>
              </a:spcAft>
              <a:buNone/>
              <a:defRPr/>
            </a:pPr>
            <a:r>
              <a:rPr lang="es-PR" sz="4000" dirty="0" smtClean="0">
                <a:solidFill>
                  <a:schemeClr val="bg1"/>
                </a:solidFill>
              </a:rPr>
              <a:t>“Dios restaura a Su pueblo”</a:t>
            </a:r>
          </a:p>
          <a:p>
            <a:pPr marL="401638" indent="-234950" algn="ctr">
              <a:spcAft>
                <a:spcPts val="600"/>
              </a:spcAft>
              <a:buNone/>
            </a:pPr>
            <a:r>
              <a:rPr lang="es-PR" dirty="0" smtClean="0">
                <a:solidFill>
                  <a:schemeClr val="bg1"/>
                </a:solidFill>
              </a:rPr>
              <a:t>20 de julio de 2014</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(Esdras 1</a:t>
            </a:r>
            <a:r>
              <a:rPr lang="en-US" dirty="0" smtClean="0">
                <a:solidFill>
                  <a:schemeClr val="bg1"/>
                </a:solidFill>
              </a:rPr>
              <a:t>:1-15; </a:t>
            </a:r>
            <a:r>
              <a:rPr lang="en-US" dirty="0" err="1" smtClean="0">
                <a:solidFill>
                  <a:schemeClr val="bg1"/>
                </a:solidFill>
              </a:rPr>
              <a:t>Nehemías</a:t>
            </a:r>
            <a:r>
              <a:rPr lang="en-US" dirty="0" smtClean="0">
                <a:solidFill>
                  <a:schemeClr val="bg1"/>
                </a:solidFill>
              </a:rPr>
              <a:t> 8:1-6; </a:t>
            </a:r>
            <a:r>
              <a:rPr lang="en-US" dirty="0" err="1" smtClean="0">
                <a:solidFill>
                  <a:schemeClr val="bg1"/>
                </a:solidFill>
              </a:rPr>
              <a:t>Jeremías</a:t>
            </a:r>
            <a:r>
              <a:rPr lang="en-US" dirty="0" smtClean="0">
                <a:solidFill>
                  <a:schemeClr val="bg1"/>
                </a:solidFill>
              </a:rPr>
              <a:t> 29:10-14</a:t>
            </a:r>
            <a:r>
              <a:rPr lang="es-PR" dirty="0" smtClean="0">
                <a:solidFill>
                  <a:schemeClr val="bg1"/>
                </a:solidFill>
              </a:rPr>
              <a:t>)</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19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77000">
              <a:srgbClr val="00B0F0"/>
            </a:gs>
            <a:gs pos="43000">
              <a:schemeClr val="bg1"/>
            </a:gs>
            <a:gs pos="15000">
              <a:schemeClr val="accent1">
                <a:lumMod val="75000"/>
              </a:schemeClr>
            </a:gs>
          </a:gsLst>
          <a:path path="circle">
            <a:fillToRect l="50000" t="50000" r="50000" b="50000"/>
          </a:path>
        </a:gradFill>
        <a:effectLst/>
      </p:bgPr>
    </p:bg>
    <p:spTree>
      <p:nvGrpSpPr>
        <p:cNvPr id="1" name=""/>
        <p:cNvGrpSpPr/>
        <p:nvPr/>
      </p:nvGrpSpPr>
      <p:grpSpPr>
        <a:xfrm>
          <a:off x="0" y="0"/>
          <a:ext cx="0" cy="0"/>
          <a:chOff x="0" y="0"/>
          <a:chExt cx="0" cy="0"/>
        </a:xfrm>
      </p:grpSpPr>
      <p:pic>
        <p:nvPicPr>
          <p:cNvPr id="1026" name="Picture 2" descr="http://lifewayblog.wpengine.netdna-cdn.com/eblifewayadultos/files/2012/05/005075090_2014-SUM_01.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838200" y="-23328"/>
            <a:ext cx="7315200" cy="68745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228600" y="2138362"/>
            <a:ext cx="5105400" cy="4643438"/>
          </a:xfrm>
          <a:solidFill>
            <a:schemeClr val="bg1">
              <a:alpha val="45000"/>
            </a:schemeClr>
          </a:solidFill>
        </p:spPr>
        <p:txBody>
          <a:bodyPr>
            <a:normAutofit/>
          </a:bodyPr>
          <a:lstStyle/>
          <a:p>
            <a:r>
              <a:rPr lang="es-ES" sz="3600" dirty="0"/>
              <a:t>Una relación de pacto con Dios implica obedecer Su señorío. El hecho de tener una relación con Dios no significa que seamos inmunes a la disciplina.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685799" y="2209800"/>
            <a:ext cx="8153401" cy="4191000"/>
          </a:xfrm>
          <a:solidFill>
            <a:schemeClr val="bg1">
              <a:alpha val="45000"/>
            </a:schemeClr>
          </a:solidFill>
          <a:ln/>
        </p:spPr>
        <p:txBody>
          <a:bodyPr/>
          <a:lstStyle/>
          <a:p>
            <a:pPr marL="288925" indent="-288925">
              <a:buFont typeface="+mj-lt"/>
              <a:buAutoNum type="arabicPeriod"/>
            </a:pPr>
            <a:r>
              <a:rPr lang="es-ES" sz="3600" dirty="0"/>
              <a:t>Reconocer nuestro pecado </a:t>
            </a:r>
            <a:r>
              <a:rPr lang="es-ES" sz="3600" dirty="0" smtClean="0"/>
              <a:t>             (</a:t>
            </a:r>
            <a:r>
              <a:rPr lang="es-ES" sz="3600" dirty="0">
                <a:solidFill>
                  <a:schemeClr val="tx2"/>
                </a:solidFill>
              </a:rPr>
              <a:t>2 Reyes 17.7-11</a:t>
            </a:r>
            <a:r>
              <a:rPr lang="es-ES" sz="3600" dirty="0"/>
              <a:t>)</a:t>
            </a:r>
          </a:p>
          <a:p>
            <a:pPr marL="288925" indent="-288925">
              <a:buFont typeface="+mj-lt"/>
              <a:buAutoNum type="arabicPeriod"/>
            </a:pPr>
            <a:r>
              <a:rPr lang="es-ES" sz="3600" dirty="0"/>
              <a:t>Hacer caso de las advertencias de Dios (</a:t>
            </a:r>
            <a:r>
              <a:rPr lang="es-ES" sz="3600" dirty="0">
                <a:solidFill>
                  <a:schemeClr val="tx2"/>
                </a:solidFill>
              </a:rPr>
              <a:t>2 Reyes 17.12-15</a:t>
            </a:r>
            <a:r>
              <a:rPr lang="es-ES" sz="3600" dirty="0"/>
              <a:t>)</a:t>
            </a:r>
          </a:p>
          <a:p>
            <a:pPr marL="288925" indent="-288925">
              <a:buFont typeface="+mj-lt"/>
              <a:buAutoNum type="arabicPeriod"/>
            </a:pPr>
            <a:r>
              <a:rPr lang="es-ES" sz="3600" dirty="0"/>
              <a:t>Aprender de la disciplina de Dios </a:t>
            </a:r>
            <a:r>
              <a:rPr lang="es-ES" sz="3600" dirty="0" smtClean="0"/>
              <a:t>    (</a:t>
            </a:r>
            <a:r>
              <a:rPr lang="es-ES" sz="3600" dirty="0">
                <a:solidFill>
                  <a:schemeClr val="tx2"/>
                </a:solidFill>
              </a:rPr>
              <a:t>2 Reyes 17.18-20</a:t>
            </a:r>
            <a:r>
              <a:rPr lang="es-ES" sz="3600" dirty="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152400" y="2819400"/>
            <a:ext cx="9525000" cy="2895600"/>
          </a:xfrm>
          <a:prstGeom prst="rect">
            <a:avLst/>
          </a:prstGeom>
        </p:spPr>
      </p:pic>
      <p:sp>
        <p:nvSpPr>
          <p:cNvPr id="65539" name="Rectangle 3"/>
          <p:cNvSpPr>
            <a:spLocks noGrp="1" noChangeArrowheads="1"/>
          </p:cNvSpPr>
          <p:nvPr>
            <p:ph type="body" idx="1"/>
          </p:nvPr>
        </p:nvSpPr>
        <p:spPr>
          <a:xfrm>
            <a:off x="685800" y="3306618"/>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Y desechó Jehová a toda la descendencia de Israel, y los afligió, y los entregó en manos de saqueadores, hasta echarlos de su presencia.</a:t>
            </a:r>
            <a:r>
              <a:rPr lang="es-ES" dirty="0">
                <a:latin typeface="Papyrus" panose="03070502060502030205" pitchFamily="66" charset="0"/>
              </a:rPr>
              <a:t>” (2º Reyes 17.20, RVR60) </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47800" y="2057162"/>
            <a:ext cx="6172200" cy="4648438"/>
          </a:xfrm>
          <a:prstGeom prst="rect">
            <a:avLst/>
          </a:prstGeom>
        </p:spPr>
      </p:pic>
      <p:sp>
        <p:nvSpPr>
          <p:cNvPr id="8" name="Slide Number Placeholder 5"/>
          <p:cNvSpPr>
            <a:spLocks noGrp="1"/>
          </p:cNvSpPr>
          <p:nvPr>
            <p:ph type="sldNum" sz="quarter" idx="12"/>
          </p:nvPr>
        </p:nvSpPr>
        <p:spPr/>
        <p:txBody>
          <a:bodyPr/>
          <a:lstStyle/>
          <a:p>
            <a:fld id="{4D3A36D5-4982-416A-93B5-B3CD44AA987B}" type="slidenum">
              <a:rPr lang="en-US"/>
              <a:pPr/>
              <a:t>6</a:t>
            </a:fld>
            <a:endParaRPr lang="en-U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dirty="0"/>
              <a:t>Reconocer nuestro </a:t>
            </a:r>
            <a:r>
              <a:rPr lang="es-ES" dirty="0" smtClean="0"/>
              <a:t>pecado (</a:t>
            </a:r>
            <a:r>
              <a:rPr lang="es-ES" dirty="0"/>
              <a:t>2 Reyes 17.7-11</a:t>
            </a:r>
            <a:r>
              <a:rPr lang="es-ES" dirty="0" smtClean="0"/>
              <a:t>)</a:t>
            </a:r>
            <a:endParaRPr lang="es-ES" dirty="0"/>
          </a:p>
        </p:txBody>
      </p:sp>
      <p:sp>
        <p:nvSpPr>
          <p:cNvPr id="2" name="AutoShape 2"/>
          <p:cNvSpPr>
            <a:spLocks noChangeAspect="1" noChangeArrowheads="1"/>
          </p:cNvSpPr>
          <p:nvPr/>
        </p:nvSpPr>
        <p:spPr bwMode="auto">
          <a:xfrm>
            <a:off x="63500" y="-13652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p:cNvSpPr>
            <a:spLocks noChangeAspect="1" noChangeArrowheads="1"/>
          </p:cNvSpPr>
          <p:nvPr/>
        </p:nvSpPr>
        <p:spPr bwMode="auto">
          <a:xfrm>
            <a:off x="-533400" y="304800"/>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p:cNvSpPr>
            <a:spLocks noChangeAspect="1" noChangeArrowheads="1"/>
          </p:cNvSpPr>
          <p:nvPr/>
        </p:nvSpPr>
        <p:spPr bwMode="auto">
          <a:xfrm>
            <a:off x="215900" y="15875"/>
            <a:ext cx="9172575" cy="666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37218768"/>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304800" y="2133600"/>
            <a:ext cx="8610600" cy="3731118"/>
          </a:xfrm>
        </p:spPr>
        <p:txBody>
          <a:bodyPr/>
          <a:lstStyle/>
          <a:p>
            <a:pPr marL="0" indent="0">
              <a:buNone/>
            </a:pPr>
            <a:r>
              <a:rPr lang="es-ES" dirty="0"/>
              <a:t>“Porque los hijos de Israel pecaron contra Jehová su Dios, que los sacó de tierra de Egipto, de bajo la mano de Faraón rey de Egipto, y temieron a dioses ajenos, y anduvieron en los estatutos de las naciones que Jehová había lanzado de delante de los hijos de Israel, y en los estatutos que hicieron los reyes de Israel</a:t>
            </a:r>
            <a:r>
              <a:rPr lang="es-ES" dirty="0" smtClean="0"/>
              <a:t>...”</a:t>
            </a:r>
            <a:endParaRPr lang="es-E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dirty="0"/>
              <a:t>Reconocer nuestro </a:t>
            </a:r>
            <a:r>
              <a:rPr lang="es-ES" dirty="0" smtClean="0"/>
              <a:t>pecado (</a:t>
            </a:r>
            <a:r>
              <a:rPr lang="es-ES" dirty="0"/>
              <a:t>2 Reyes 17.7-11</a:t>
            </a:r>
            <a:r>
              <a:rPr lang="es-ES" dirty="0" smtClean="0"/>
              <a:t>)</a:t>
            </a:r>
            <a:endParaRPr lang="es-ES" dirty="0"/>
          </a:p>
        </p:txBody>
      </p:sp>
    </p:spTree>
    <p:extLst>
      <p:ext uri="{BB962C8B-B14F-4D97-AF65-F5344CB8AC3E}">
        <p14:creationId xmlns:p14="http://schemas.microsoft.com/office/powerpoint/2010/main" val="12827236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304800" y="2133600"/>
            <a:ext cx="8610600" cy="3731118"/>
          </a:xfrm>
        </p:spPr>
        <p:txBody>
          <a:bodyPr/>
          <a:lstStyle/>
          <a:p>
            <a:pPr marL="0" indent="0">
              <a:buNone/>
            </a:pPr>
            <a:r>
              <a:rPr lang="es-ES" dirty="0" smtClean="0"/>
              <a:t>“...Y </a:t>
            </a:r>
            <a:r>
              <a:rPr lang="es-ES" dirty="0"/>
              <a:t>los hijos de Israel hicieron secretamente cosas no rectas contra Jehová su Dios, edificándose lugares altos en todas sus ciudades, desde las torres de las atalayas hasta las ciudades fortificadas, y levantaron estatuas e imágenes de </a:t>
            </a:r>
            <a:r>
              <a:rPr lang="es-ES" dirty="0" err="1"/>
              <a:t>Asera</a:t>
            </a:r>
            <a:r>
              <a:rPr lang="es-ES" dirty="0"/>
              <a:t> en todo collado alto, y debajo de todo árbol frondoso, y quemaron allí incienso en todos los lugares </a:t>
            </a:r>
            <a:r>
              <a:rPr lang="es-ES" dirty="0" smtClean="0"/>
              <a:t>altos...”</a:t>
            </a:r>
            <a:endParaRPr lang="es-E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dirty="0"/>
              <a:t>Reconocer nuestro </a:t>
            </a:r>
            <a:r>
              <a:rPr lang="es-ES" dirty="0" smtClean="0"/>
              <a:t>pecado (</a:t>
            </a:r>
            <a:r>
              <a:rPr lang="es-ES" dirty="0"/>
              <a:t>2 Reyes 17.7-11</a:t>
            </a:r>
            <a:r>
              <a:rPr lang="es-ES" dirty="0" smtClean="0"/>
              <a:t>)</a:t>
            </a:r>
            <a:endParaRPr lang="es-ES" dirty="0"/>
          </a:p>
        </p:txBody>
      </p:sp>
    </p:spTree>
    <p:extLst>
      <p:ext uri="{BB962C8B-B14F-4D97-AF65-F5344CB8AC3E}">
        <p14:creationId xmlns:p14="http://schemas.microsoft.com/office/powerpoint/2010/main" val="20836441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04800" y="2133600"/>
            <a:ext cx="8610600" cy="3731118"/>
          </a:xfrm>
        </p:spPr>
        <p:txBody>
          <a:bodyPr/>
          <a:lstStyle/>
          <a:p>
            <a:pPr marL="0" indent="0">
              <a:buNone/>
            </a:pPr>
            <a:r>
              <a:rPr lang="es-ES" dirty="0" smtClean="0"/>
              <a:t>“…a </a:t>
            </a:r>
            <a:r>
              <a:rPr lang="es-ES" dirty="0"/>
              <a:t>la manera de la naciones que Jehová había traspuesto de delante de ellos, e hicieron cosas muy malas para provocar a ira a Jehová</a:t>
            </a:r>
            <a:r>
              <a:rPr lang="es-ES" dirty="0" smtClean="0"/>
              <a:t>.”</a:t>
            </a:r>
            <a:endParaRPr lang="es-ES" dirty="0"/>
          </a:p>
        </p:txBody>
      </p:sp>
      <p:sp>
        <p:nvSpPr>
          <p:cNvPr id="7" name="Rectangle 3"/>
          <p:cNvSpPr>
            <a:spLocks noGrp="1" noChangeArrowheads="1"/>
          </p:cNvSpPr>
          <p:nvPr>
            <p:ph type="title"/>
          </p:nvPr>
        </p:nvSpPr>
        <p:spPr>
          <a:xfrm>
            <a:off x="1400174" y="671512"/>
            <a:ext cx="7362826" cy="1004888"/>
          </a:xfrm>
        </p:spPr>
        <p:txBody>
          <a:bodyPr/>
          <a:lstStyle/>
          <a:p>
            <a:pPr marL="288925" indent="-288925">
              <a:buFont typeface="+mj-lt"/>
              <a:buAutoNum type="arabicPeriod"/>
            </a:pPr>
            <a:r>
              <a:rPr lang="es-ES" dirty="0"/>
              <a:t>Reconocer nuestro </a:t>
            </a:r>
            <a:r>
              <a:rPr lang="es-ES" dirty="0" smtClean="0"/>
              <a:t>pecado (</a:t>
            </a:r>
            <a:r>
              <a:rPr lang="es-ES" dirty="0"/>
              <a:t>2 Reyes 17.7-11</a:t>
            </a:r>
            <a:r>
              <a:rPr lang="es-ES" dirty="0" smtClean="0"/>
              <a:t>)</a:t>
            </a:r>
            <a:endParaRPr lang="es-ES" dirty="0"/>
          </a:p>
        </p:txBody>
      </p:sp>
    </p:spTree>
    <p:extLst>
      <p:ext uri="{BB962C8B-B14F-4D97-AF65-F5344CB8AC3E}">
        <p14:creationId xmlns:p14="http://schemas.microsoft.com/office/powerpoint/2010/main" val="20443710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90957</TotalTime>
  <Words>930</Words>
  <Application>Microsoft Office PowerPoint</Application>
  <PresentationFormat>On-screen Show (4:3)</PresentationFormat>
  <Paragraphs>70</Paragraphs>
  <Slides>19</Slides>
  <Notes>5</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19</vt:i4>
      </vt:variant>
    </vt:vector>
  </HeadingPairs>
  <TitlesOfParts>
    <vt:vector size="28" baseType="lpstr">
      <vt:lpstr>Arial</vt:lpstr>
      <vt:lpstr>Calibri</vt:lpstr>
      <vt:lpstr>Century Gothic</vt:lpstr>
      <vt:lpstr>Papyrus</vt:lpstr>
      <vt:lpstr>Tahoma</vt:lpstr>
      <vt:lpstr>Wingdings</vt:lpstr>
      <vt:lpstr>Blends</vt:lpstr>
      <vt:lpstr>1_Office Theme</vt:lpstr>
      <vt:lpstr>Mesh</vt:lpstr>
      <vt:lpstr>PowerPoint Presentation</vt:lpstr>
      <vt:lpstr>PowerPoint Presentation</vt:lpstr>
      <vt:lpstr>Tema General</vt:lpstr>
      <vt:lpstr>Bosquejo de Estudio</vt:lpstr>
      <vt:lpstr>Texto Clave</vt:lpstr>
      <vt:lpstr>Reconocer nuestro pecado (2 Reyes 17.7-11)</vt:lpstr>
      <vt:lpstr>Reconocer nuestro pecado (2 Reyes 17.7-11)</vt:lpstr>
      <vt:lpstr>Reconocer nuestro pecado (2 Reyes 17.7-11)</vt:lpstr>
      <vt:lpstr>Reconocer nuestro pecado (2 Reyes 17.7-11)</vt:lpstr>
      <vt:lpstr>PowerPoint Presentation</vt:lpstr>
      <vt:lpstr>PowerPoint Presentation</vt:lpstr>
      <vt:lpstr>PowerPoint Presentation</vt:lpstr>
      <vt:lpstr>PowerPoint Presentation</vt:lpstr>
      <vt:lpstr>Aprender de la disciplina de Dios (2 Reyes 17.18-20)</vt:lpstr>
      <vt:lpstr>Aprender de la disciplina de Dios (2 Reyes 17.18-20)</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dios_disciplina_a _su_pueblo_071314.pptx</dc:title>
  <dc:creator>JRIVERA</dc:creator>
  <cp:lastModifiedBy>Ortega, Tito (ISB-GSO Inks &amp; Supplies Dev. Mgr.)</cp:lastModifiedBy>
  <cp:revision>4196</cp:revision>
  <dcterms:created xsi:type="dcterms:W3CDTF">2007-01-24T21:53:34Z</dcterms:created>
  <dcterms:modified xsi:type="dcterms:W3CDTF">2014-07-16T15:17:29Z</dcterms:modified>
</cp:coreProperties>
</file>