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7"/>
  </p:notesMasterIdLst>
  <p:handoutMasterIdLst>
    <p:handoutMasterId r:id="rId28"/>
  </p:handoutMasterIdLst>
  <p:sldIdLst>
    <p:sldId id="794" r:id="rId3"/>
    <p:sldId id="1228" r:id="rId4"/>
    <p:sldId id="804" r:id="rId5"/>
    <p:sldId id="416" r:id="rId6"/>
    <p:sldId id="287" r:id="rId7"/>
    <p:sldId id="1237" r:id="rId8"/>
    <p:sldId id="1251" r:id="rId9"/>
    <p:sldId id="1270" r:id="rId10"/>
    <p:sldId id="1281" r:id="rId11"/>
    <p:sldId id="1084" r:id="rId12"/>
    <p:sldId id="1254" r:id="rId13"/>
    <p:sldId id="1278" r:id="rId14"/>
    <p:sldId id="1276" r:id="rId15"/>
    <p:sldId id="1282" r:id="rId16"/>
    <p:sldId id="1283" r:id="rId17"/>
    <p:sldId id="1249" r:id="rId18"/>
    <p:sldId id="1255" r:id="rId19"/>
    <p:sldId id="1279" r:id="rId20"/>
    <p:sldId id="1280" r:id="rId21"/>
    <p:sldId id="1277" r:id="rId22"/>
    <p:sldId id="1155" r:id="rId23"/>
    <p:sldId id="561" r:id="rId24"/>
    <p:sldId id="1133" r:id="rId25"/>
    <p:sldId id="908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3/10/2014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309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609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st-takla.org/Gallery/Bible/Illustrations/Bible-Slides/OT/Jeremiah.html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14"/>
            <a:ext cx="9144000" cy="6858914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Primavera de 2014/Tema </a:t>
            </a:r>
            <a:r>
              <a:rPr lang="es-PR" sz="4400" noProof="0" dirty="0" smtClean="0">
                <a:latin typeface="+mj-lt"/>
              </a:rPr>
              <a:t>1</a:t>
            </a:r>
            <a:r>
              <a:rPr lang="es-PR" sz="4400" dirty="0" smtClean="0">
                <a:latin typeface="+mj-lt"/>
              </a:rPr>
              <a:t>:                </a:t>
            </a:r>
            <a:r>
              <a:rPr lang="en-US" sz="4400" cap="small" dirty="0" smtClean="0">
                <a:latin typeface="+mj-lt"/>
              </a:rPr>
              <a:t>Dios </a:t>
            </a:r>
            <a:r>
              <a:rPr lang="es-PR" sz="4400" cap="small" dirty="0" smtClean="0">
                <a:latin typeface="+mj-lt"/>
              </a:rPr>
              <a:t>santo</a:t>
            </a:r>
            <a:r>
              <a:rPr lang="en-US" sz="4400" cap="small" dirty="0" smtClean="0">
                <a:latin typeface="+mj-lt"/>
              </a:rPr>
              <a:t>, pueblo </a:t>
            </a:r>
            <a:r>
              <a:rPr lang="es-PR" sz="4400" cap="small" dirty="0" smtClean="0">
                <a:latin typeface="+mj-lt"/>
              </a:rPr>
              <a:t>santo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smtClean="0"/>
              <a:t>Honrar la santidad de Dios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9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marzo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noProof="0" dirty="0" smtClean="0"/>
              <a:t>Levítico </a:t>
            </a:r>
            <a:r>
              <a:rPr lang="es-PR" sz="2800" dirty="0" smtClean="0"/>
              <a:t>5:1, 4-5, 14-16; 6:1-7)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76400" y="762000"/>
            <a:ext cx="6781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Arregle las cosas con Dios      (Levítico 5:5, 14-16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2324"/>
          <a:stretch/>
        </p:blipFill>
        <p:spPr>
          <a:xfrm>
            <a:off x="5862" y="1676399"/>
            <a:ext cx="9138138" cy="518160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“Cuando pecare en alguna de estas cosas, confesará aquello en que pecó,”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5.5</a:t>
            </a:r>
            <a:r>
              <a:rPr lang="es-ES" dirty="0" smtClean="0"/>
              <a:t>) </a:t>
            </a:r>
            <a:endParaRPr lang="es-ES" dirty="0"/>
          </a:p>
          <a:p>
            <a:pPr marL="0" indent="0">
              <a:spcBef>
                <a:spcPts val="1800"/>
              </a:spcBef>
              <a:buNone/>
            </a:pPr>
            <a:r>
              <a:rPr lang="es-ES" dirty="0"/>
              <a:t>“Habló más Jehová a Moisés, diciendo</a:t>
            </a:r>
            <a:r>
              <a:rPr lang="es-ES" dirty="0" smtClean="0"/>
              <a:t>: Cuando </a:t>
            </a:r>
            <a:r>
              <a:rPr lang="es-ES" dirty="0"/>
              <a:t>alguna persona </a:t>
            </a:r>
            <a:r>
              <a:rPr lang="es-ES" dirty="0" smtClean="0"/>
              <a:t>cometiere </a:t>
            </a:r>
            <a:r>
              <a:rPr lang="es-ES" dirty="0"/>
              <a:t>falta, y pecare por yerro en las cosas santas de Jehová, traerá por su culpa a Jehová un carnero sin defecto de los rebaños, conforme a tu estimación en siclos de plata del siclo del santuario, en ofrenda por el pecado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76400" y="762000"/>
            <a:ext cx="6781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Arregle las cosas con Dios      (Levítico 5:5, 14-16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pagará lo que hubiere defraudado de las cosas santas, y añadirá a ello la quinta parte, y lo dará al sacerdote; y el sacerdote hará expiación por él con el carnero del sacrificio por el pecado, y será perdonado</a:t>
            </a:r>
            <a:r>
              <a:rPr lang="es-ES" dirty="0" smtClean="0"/>
              <a:t>.” (</a:t>
            </a:r>
            <a:r>
              <a:rPr lang="es-ES" dirty="0" smtClean="0">
                <a:solidFill>
                  <a:schemeClr val="tx2"/>
                </a:solidFill>
              </a:rPr>
              <a:t>5.14–16</a:t>
            </a:r>
            <a:r>
              <a:rPr lang="es-ES" dirty="0" smtClean="0"/>
              <a:t>) 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76400" y="762000"/>
            <a:ext cx="6781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Arregle las cosas con Dios      (Levítico 5:5, 14-16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16235938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458200" cy="4419600"/>
          </a:xfrm>
        </p:spPr>
        <p:txBody>
          <a:bodyPr/>
          <a:lstStyle/>
          <a:p>
            <a:r>
              <a:rPr lang="es-ES" i="1" dirty="0"/>
              <a:t>Cuando alguien peque …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vv. 5–12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La </a:t>
            </a:r>
            <a:r>
              <a:rPr lang="es-ES" dirty="0"/>
              <a:t>persona tiene su responsabilidad de reconocer y corregir su error. Estos pecados incluyen los de palabras y de acciones y debe confesar aquello en que pecó.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>
                <a:solidFill>
                  <a:schemeClr val="tx2"/>
                </a:solidFill>
              </a:rPr>
              <a:t>v. 5 </a:t>
            </a:r>
            <a:r>
              <a:rPr lang="es-ES" dirty="0"/>
              <a:t>se refiere a las </a:t>
            </a:r>
            <a:r>
              <a:rPr lang="es-ES" dirty="0" smtClean="0"/>
              <a:t>clases </a:t>
            </a:r>
            <a:r>
              <a:rPr lang="es-ES" dirty="0"/>
              <a:t>de pecados en los </a:t>
            </a:r>
            <a:r>
              <a:rPr lang="es-ES" dirty="0">
                <a:solidFill>
                  <a:schemeClr val="tx2"/>
                </a:solidFill>
              </a:rPr>
              <a:t>vv. 1–4</a:t>
            </a:r>
            <a:r>
              <a:rPr lang="es-ES" dirty="0"/>
              <a:t>. Un énfasis en estos versículos es que la persona que se dio cuenta de su pecado después del hecho, debe confesarlo cuando se lo </a:t>
            </a:r>
            <a:r>
              <a:rPr lang="es-ES" dirty="0" smtClean="0"/>
              <a:t>advierte</a:t>
            </a:r>
            <a:r>
              <a:rPr lang="es-ES" dirty="0" smtClean="0">
                <a:solidFill>
                  <a:schemeClr val="tx2"/>
                </a:solidFill>
              </a:rPr>
              <a:t> </a:t>
            </a:r>
            <a:r>
              <a:rPr lang="es-ES" dirty="0" smtClean="0"/>
              <a:t>[…] y traer </a:t>
            </a:r>
            <a:r>
              <a:rPr lang="es-ES" dirty="0"/>
              <a:t>su ofrenda</a:t>
            </a:r>
            <a:r>
              <a:rPr lang="es-ES" dirty="0" smtClean="0"/>
              <a:t>. (Carro)</a:t>
            </a:r>
            <a:endParaRPr lang="es-ES" dirty="0"/>
          </a:p>
          <a:p>
            <a:endParaRPr lang="es-E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76400" y="762000"/>
            <a:ext cx="6781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Arregle las cosas con Dios      (Levítico 5:5, 14-16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15379375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458200" cy="4419600"/>
          </a:xfrm>
        </p:spPr>
        <p:txBody>
          <a:bodyPr/>
          <a:lstStyle/>
          <a:p>
            <a:r>
              <a:rPr lang="es-ES" dirty="0"/>
              <a:t>La </a:t>
            </a:r>
            <a:r>
              <a:rPr lang="es-ES" b="1" dirty="0"/>
              <a:t>ofrenda por el pecado </a:t>
            </a:r>
            <a:r>
              <a:rPr lang="es-ES" dirty="0"/>
              <a:t>(hebreo, </a:t>
            </a:r>
            <a:r>
              <a:rPr lang="es-ES" i="1" dirty="0"/>
              <a:t>‘</a:t>
            </a:r>
            <a:r>
              <a:rPr lang="es-ES" i="1" dirty="0" err="1"/>
              <a:t>asham</a:t>
            </a:r>
            <a:r>
              <a:rPr lang="es-ES" dirty="0"/>
              <a:t>) se detalla en </a:t>
            </a:r>
            <a:r>
              <a:rPr lang="es-ES" dirty="0">
                <a:solidFill>
                  <a:schemeClr val="tx2"/>
                </a:solidFill>
              </a:rPr>
              <a:t>5:14–6:7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rasgo distintivo de esta ofrenda era que la persona tenía que hacer </a:t>
            </a:r>
            <a:r>
              <a:rPr lang="es-ES" b="1" dirty="0"/>
              <a:t>restitución </a:t>
            </a:r>
            <a:r>
              <a:rPr lang="es-ES" dirty="0"/>
              <a:t>por lo que hubiere </a:t>
            </a:r>
            <a:r>
              <a:rPr lang="es-ES" b="1" dirty="0"/>
              <a:t>defraudado </a:t>
            </a:r>
            <a:r>
              <a:rPr lang="es-ES" dirty="0"/>
              <a:t>antes de presentar la ofrenda (</a:t>
            </a:r>
            <a:r>
              <a:rPr lang="es-ES" dirty="0">
                <a:solidFill>
                  <a:schemeClr val="tx2"/>
                </a:solidFill>
              </a:rPr>
              <a:t>5:16</a:t>
            </a:r>
            <a:r>
              <a:rPr lang="es-ES" dirty="0"/>
              <a:t>).</a:t>
            </a:r>
          </a:p>
          <a:p>
            <a:pPr lvl="1"/>
            <a:r>
              <a:rPr lang="es-ES" dirty="0"/>
              <a:t>Había varios tipos de pecado por los cuales se tenía que hacer una ofrenda.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76400" y="762000"/>
            <a:ext cx="6781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Arregle las cosas con Dios      (Levítico 5:5, 14-16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19240986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458200" cy="4419600"/>
          </a:xfrm>
        </p:spPr>
        <p:txBody>
          <a:bodyPr/>
          <a:lstStyle/>
          <a:p>
            <a:r>
              <a:rPr lang="es-ES" i="1" dirty="0" smtClean="0"/>
              <a:t>Pecado </a:t>
            </a:r>
            <a:r>
              <a:rPr lang="es-ES" i="1" dirty="0"/>
              <a:t>contra Dios: </a:t>
            </a:r>
            <a:endParaRPr lang="es-ES" i="1" dirty="0" smtClean="0"/>
          </a:p>
          <a:p>
            <a:pPr lvl="1"/>
            <a:r>
              <a:rPr lang="es-ES" dirty="0" smtClean="0"/>
              <a:t>Reteniendo lo que justamente le pertenecía: los </a:t>
            </a:r>
            <a:r>
              <a:rPr lang="es-ES" dirty="0"/>
              <a:t>diezmos y las ofrendas, la consagración de las primicias o primogénitos, etc. (</a:t>
            </a:r>
            <a:r>
              <a:rPr lang="es-ES" dirty="0">
                <a:solidFill>
                  <a:schemeClr val="tx2"/>
                </a:solidFill>
              </a:rPr>
              <a:t>5:15</a:t>
            </a:r>
            <a:r>
              <a:rPr lang="es-ES" dirty="0" smtClean="0"/>
              <a:t>).</a:t>
            </a:r>
          </a:p>
          <a:p>
            <a:pPr lvl="1"/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76400" y="762000"/>
            <a:ext cx="6781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Arregle las cosas con Dios      (Levítico 5:5, 14-16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6044712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12" name="Title 5"/>
          <p:cNvSpPr>
            <a:spLocks noGrp="1"/>
          </p:cNvSpPr>
          <p:nvPr>
            <p:ph type="title"/>
          </p:nvPr>
        </p:nvSpPr>
        <p:spPr>
          <a:xfrm>
            <a:off x="1676400" y="214313"/>
            <a:ext cx="7010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Arregle las cosas con los </a:t>
            </a:r>
            <a:r>
              <a:rPr lang="es-ES" sz="4000" dirty="0" smtClean="0"/>
              <a:t> demás </a:t>
            </a:r>
            <a:r>
              <a:rPr lang="es-ES" sz="4000" dirty="0"/>
              <a:t>(Levítico 6.1-7)</a:t>
            </a:r>
            <a:endParaRPr lang="es-PR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4645"/>
          <a:stretch/>
        </p:blipFill>
        <p:spPr>
          <a:xfrm>
            <a:off x="0" y="1676399"/>
            <a:ext cx="9144000" cy="518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590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5344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“Habló Jehová a Moisés, diciendo</a:t>
            </a:r>
            <a:r>
              <a:rPr lang="es-ES" dirty="0" smtClean="0"/>
              <a:t>: Cuando </a:t>
            </a:r>
            <a:r>
              <a:rPr lang="es-ES" dirty="0"/>
              <a:t>una persona pecare e hiciere prevaricación contra Jehová, y negare a su prójimo lo encomendado o dejado en su mano, o bien robare o calumniare a su prójimo</a:t>
            </a:r>
            <a:r>
              <a:rPr lang="es-ES" dirty="0" smtClean="0"/>
              <a:t>, o </a:t>
            </a:r>
            <a:r>
              <a:rPr lang="es-ES" dirty="0"/>
              <a:t>habiendo hallado lo perdido después lo negare, y jurare en falso; en alguna de todas aquellas cosas en que suele pecar el </a:t>
            </a:r>
            <a:r>
              <a:rPr lang="es-ES" dirty="0" smtClean="0"/>
              <a:t>hombre...”</a:t>
            </a:r>
            <a:endParaRPr lang="es-ES" dirty="0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676400" y="214313"/>
            <a:ext cx="7010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Arregle las cosas con los </a:t>
            </a:r>
            <a:r>
              <a:rPr lang="es-ES" sz="4000" dirty="0" smtClean="0"/>
              <a:t> demás </a:t>
            </a:r>
            <a:r>
              <a:rPr lang="es-ES" sz="4000" dirty="0"/>
              <a:t>(Levítico 6.1-7)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693682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5344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entonces</a:t>
            </a:r>
            <a:r>
              <a:rPr lang="es-ES" dirty="0"/>
              <a:t>, habiendo pecado y ofendido, restituirá aquello que robó, o el daño de la calumnia, o el depósito que se le encomendó, o lo perdido que halló</a:t>
            </a:r>
            <a:r>
              <a:rPr lang="es-ES" dirty="0" smtClean="0"/>
              <a:t>, o </a:t>
            </a:r>
            <a:r>
              <a:rPr lang="es-ES" dirty="0"/>
              <a:t>todo aquello sobre que hubiere jurado falsamente; lo restituirá por entero a aquel a quien pertenece, y añadirá a ello la quinta parte, en el día de su expiación</a:t>
            </a:r>
            <a:r>
              <a:rPr lang="es-ES" dirty="0" smtClean="0"/>
              <a:t>. Y </a:t>
            </a:r>
            <a:r>
              <a:rPr lang="es-ES" dirty="0"/>
              <a:t>para expiación de su </a:t>
            </a:r>
            <a:r>
              <a:rPr lang="es-ES" dirty="0" smtClean="0"/>
              <a:t>culpa...”</a:t>
            </a:r>
            <a:endParaRPr lang="es-ES" dirty="0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676400" y="214313"/>
            <a:ext cx="7010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Arregle las cosas con los </a:t>
            </a:r>
            <a:r>
              <a:rPr lang="es-ES" sz="4000" dirty="0" smtClean="0"/>
              <a:t> demás </a:t>
            </a:r>
            <a:r>
              <a:rPr lang="es-ES" sz="4000" dirty="0"/>
              <a:t>(Levítico 6.1-7)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252623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5344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“…traerá </a:t>
            </a:r>
            <a:r>
              <a:rPr lang="es-ES" dirty="0"/>
              <a:t>a Jehová un carnero sin defecto de los rebaños, conforme a tu estimación, y lo dará al sacerdote para la expiación</a:t>
            </a:r>
            <a:r>
              <a:rPr lang="es-ES" dirty="0" smtClean="0"/>
              <a:t>. Y </a:t>
            </a:r>
            <a:r>
              <a:rPr lang="es-ES" dirty="0"/>
              <a:t>el sacerdote hará expiación por él delante de Jehová, y obtendrá perdón de cualquiera de todas las cosas en que suele ofender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676400" y="214313"/>
            <a:ext cx="7010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Arregle las cosas con los </a:t>
            </a:r>
            <a:r>
              <a:rPr lang="es-ES" sz="4000" dirty="0" smtClean="0"/>
              <a:t> demás </a:t>
            </a:r>
            <a:r>
              <a:rPr lang="es-ES" sz="4000" dirty="0"/>
              <a:t>(Levítico 6.1-7)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009093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chemeClr val="accent1">
                <a:lumMod val="89000"/>
              </a:schemeClr>
            </a:gs>
            <a:gs pos="52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07" y="0"/>
            <a:ext cx="7961586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581400" y="5181600"/>
            <a:ext cx="1981200" cy="144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534400" cy="4375842"/>
          </a:xfrm>
        </p:spPr>
        <p:txBody>
          <a:bodyPr/>
          <a:lstStyle/>
          <a:p>
            <a:r>
              <a:rPr lang="es-ES" dirty="0"/>
              <a:t>Es interesante notar que la injusticia contra su prójimo se consideraba como infidelidad contra </a:t>
            </a:r>
            <a:r>
              <a:rPr lang="es-ES" dirty="0" smtClean="0"/>
              <a:t>Jehovah.</a:t>
            </a:r>
            <a:endParaRPr lang="es-ES" dirty="0"/>
          </a:p>
          <a:p>
            <a:pPr lvl="1"/>
            <a:r>
              <a:rPr lang="es-ES" dirty="0"/>
              <a:t>La extorsión, el robo o cualquier cosa fraudulenta contra una persona es un insulto contra Jehovah, quien es el soberano sobre toda la vida del hombre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[…] todo </a:t>
            </a:r>
            <a:r>
              <a:rPr lang="es-ES" dirty="0"/>
              <a:t>pertenece a Dios y la injusticia social era pecado contra él</a:t>
            </a:r>
            <a:r>
              <a:rPr lang="es-ES" dirty="0" smtClean="0"/>
              <a:t>. (Carro)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676400" y="214313"/>
            <a:ext cx="7010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Arregle las cosas con los </a:t>
            </a:r>
            <a:r>
              <a:rPr lang="es-ES" sz="4000" dirty="0" smtClean="0"/>
              <a:t> demás </a:t>
            </a:r>
            <a:r>
              <a:rPr lang="es-ES" sz="4000" dirty="0"/>
              <a:t>(Levítico 6.1-7)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12155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4114800"/>
          </a:xfrm>
        </p:spPr>
        <p:txBody>
          <a:bodyPr/>
          <a:lstStyle/>
          <a:p>
            <a:r>
              <a:rPr lang="es-ES" sz="2800" dirty="0"/>
              <a:t>Cuando tenemos conciencia de nuestros pecados, debemos reconocer nuestra culpa delante de </a:t>
            </a:r>
            <a:r>
              <a:rPr lang="es-ES" sz="2800" dirty="0" smtClean="0"/>
              <a:t>Dios.</a:t>
            </a:r>
          </a:p>
          <a:p>
            <a:r>
              <a:rPr lang="es-ES" sz="2800" dirty="0" smtClean="0"/>
              <a:t>Cuando </a:t>
            </a:r>
            <a:r>
              <a:rPr lang="es-ES" sz="2800" dirty="0"/>
              <a:t>pecamos, debemos arrepentirnos y comprometernos a no repetir el </a:t>
            </a:r>
            <a:r>
              <a:rPr lang="es-ES" sz="2800" dirty="0" smtClean="0"/>
              <a:t>pecado.</a:t>
            </a:r>
          </a:p>
          <a:p>
            <a:r>
              <a:rPr lang="es-ES" sz="2800" dirty="0"/>
              <a:t>Planee cómo arreglar las cosas con su prójimo a medida que Dios le revela aspectos de pecados en su vida, y cumpla sus </a:t>
            </a:r>
            <a:r>
              <a:rPr lang="es-ES" sz="2800" dirty="0" smtClean="0"/>
              <a:t>planes.</a:t>
            </a:r>
          </a:p>
          <a:p>
            <a:r>
              <a:rPr lang="es-ES" sz="2800" dirty="0"/>
              <a:t>Reconozca que pecar contra nuestro prójimo también ofende </a:t>
            </a:r>
            <a:r>
              <a:rPr lang="es-ES" sz="2800" dirty="0" smtClean="0"/>
              <a:t>a Dios </a:t>
            </a:r>
            <a:r>
              <a:rPr lang="es-ES" sz="2800" dirty="0"/>
              <a:t>(</a:t>
            </a:r>
            <a:r>
              <a:rPr lang="es-ES" sz="2800" dirty="0">
                <a:solidFill>
                  <a:schemeClr val="tx2"/>
                </a:solidFill>
              </a:rPr>
              <a:t>Levítico 6.2</a:t>
            </a:r>
            <a:r>
              <a:rPr lang="es-ES" sz="2800" dirty="0" smtClean="0"/>
              <a:t>).</a:t>
            </a:r>
            <a:endParaRPr lang="es-E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Carro</a:t>
            </a:r>
            <a:r>
              <a:rPr lang="es-ES" sz="1600" dirty="0"/>
              <a:t>, Daniel et al. </a:t>
            </a:r>
            <a:r>
              <a:rPr lang="es-ES" sz="1600" i="1" dirty="0"/>
              <a:t>Comentario </a:t>
            </a:r>
            <a:r>
              <a:rPr lang="es-ES" sz="1600" i="1" dirty="0" err="1"/>
              <a:t>bı́blico</a:t>
            </a:r>
            <a:r>
              <a:rPr lang="es-ES" sz="1600" i="1" dirty="0"/>
              <a:t> mundo hispano </a:t>
            </a:r>
            <a:r>
              <a:rPr lang="es-ES" sz="1600" i="1" dirty="0" smtClean="0"/>
              <a:t>Levítico</a:t>
            </a:r>
            <a:r>
              <a:rPr lang="es-ES" sz="1600" i="1" dirty="0"/>
              <a:t>, </a:t>
            </a:r>
            <a:r>
              <a:rPr lang="es-ES" sz="1600" i="1" dirty="0" smtClean="0"/>
              <a:t>Números</a:t>
            </a:r>
            <a:r>
              <a:rPr lang="es-ES" sz="1600" i="1" dirty="0"/>
              <a:t>, y Deuteronomio. </a:t>
            </a:r>
            <a:r>
              <a:rPr lang="es-ES" sz="1600" dirty="0"/>
              <a:t>1. ed. El Paso, TX: Editorial Mundo Hispano, 1993</a:t>
            </a:r>
            <a:r>
              <a:rPr lang="es-E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22-31.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4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39" r="520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5715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1143000"/>
            <a:ext cx="7705531" cy="5143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Primavera de 2014/Tema 1: </a:t>
            </a:r>
            <a:r>
              <a:rPr lang="es-PR" sz="4400" dirty="0">
                <a:solidFill>
                  <a:schemeClr val="bg1"/>
                </a:solidFill>
              </a:rPr>
              <a:t> </a:t>
            </a:r>
            <a:r>
              <a:rPr lang="es-PR" sz="4400" dirty="0" smtClean="0">
                <a:solidFill>
                  <a:schemeClr val="bg1"/>
                </a:solidFill>
              </a:rPr>
              <a:t>     </a:t>
            </a:r>
            <a:r>
              <a:rPr lang="es-PR" sz="4400" cap="small" dirty="0" smtClean="0">
                <a:solidFill>
                  <a:schemeClr val="bg1"/>
                </a:solidFill>
              </a:rPr>
              <a:t>Dios santo, pueblo santo</a:t>
            </a:r>
            <a:endParaRPr lang="es-PR" sz="44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>
                <a:solidFill>
                  <a:schemeClr val="bg1"/>
                </a:solidFill>
              </a:rPr>
              <a:t>“Vivir en santidad”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16 de marzo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(Lev</a:t>
            </a:r>
            <a:r>
              <a:rPr lang="en-US" dirty="0" err="1" smtClean="0">
                <a:solidFill>
                  <a:schemeClr val="bg1"/>
                </a:solidFill>
              </a:rPr>
              <a:t>ítico</a:t>
            </a:r>
            <a:r>
              <a:rPr lang="en-US" dirty="0" smtClean="0">
                <a:solidFill>
                  <a:schemeClr val="bg1"/>
                </a:solidFill>
              </a:rPr>
              <a:t> 18:1-5, 20-26; 20:6-8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0574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Esta lección </a:t>
            </a:r>
            <a:r>
              <a:rPr lang="es-ES" sz="3600" dirty="0" smtClean="0"/>
              <a:t>explica cómo honrar la santidad de Dios en nuestras relaciones con Él y con los demás</a:t>
            </a:r>
            <a:r>
              <a:rPr lang="es-PR" sz="3600" dirty="0" smtClean="0"/>
              <a:t>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399" y="2209800"/>
            <a:ext cx="8229601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3600" dirty="0" smtClean="0"/>
              <a:t>Reconozca su culpa (</a:t>
            </a:r>
            <a:r>
              <a:rPr lang="es-ES" sz="3600" dirty="0" smtClean="0">
                <a:solidFill>
                  <a:schemeClr val="tx2"/>
                </a:solidFill>
              </a:rPr>
              <a:t>Levítico 5:1,4</a:t>
            </a:r>
            <a:r>
              <a:rPr lang="es-ES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3600" dirty="0" smtClean="0"/>
              <a:t>Arregle las cosas con Dios      (</a:t>
            </a:r>
            <a:r>
              <a:rPr lang="es-ES" sz="3600" dirty="0" smtClean="0">
                <a:solidFill>
                  <a:schemeClr val="tx2"/>
                </a:solidFill>
              </a:rPr>
              <a:t>Levítico 5:5, 14-16</a:t>
            </a:r>
            <a:r>
              <a:rPr lang="es-ES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3600" dirty="0"/>
              <a:t>Arregle las cosas </a:t>
            </a:r>
            <a:r>
              <a:rPr lang="es-ES" sz="3600" dirty="0" smtClean="0"/>
              <a:t>con los demás (</a:t>
            </a:r>
            <a:r>
              <a:rPr lang="es-ES" sz="3600" dirty="0" smtClean="0">
                <a:solidFill>
                  <a:schemeClr val="tx2"/>
                </a:solidFill>
              </a:rPr>
              <a:t>Levítico 6.1-7</a:t>
            </a:r>
            <a:r>
              <a:rPr lang="es-ES" sz="3600" dirty="0" smtClean="0"/>
              <a:t>)</a:t>
            </a:r>
            <a:endParaRPr lang="es-PR" sz="3600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6200" y="2362200"/>
            <a:ext cx="9144000" cy="32766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3078018"/>
            <a:ext cx="80010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>
                <a:latin typeface="Papyrus" panose="03070502060502030205" pitchFamily="66" charset="0"/>
              </a:rPr>
              <a:t>“</a:t>
            </a:r>
            <a:r>
              <a:rPr lang="es-ES" i="1" dirty="0">
                <a:latin typeface="Papyrus" panose="03070502060502030205" pitchFamily="66" charset="0"/>
              </a:rPr>
              <a:t>Si alguno pecare por haber sido llamado a testificar, y fuere testigo que vio, o supo, y no lo denunciare, él llevará su pecado.</a:t>
            </a:r>
            <a:r>
              <a:rPr lang="es-ES" dirty="0">
                <a:latin typeface="Papyrus" panose="03070502060502030205" pitchFamily="66" charset="0"/>
              </a:rPr>
              <a:t>” </a:t>
            </a:r>
            <a:r>
              <a:rPr lang="es-ES" dirty="0" smtClean="0">
                <a:latin typeface="Papyrus" panose="03070502060502030205" pitchFamily="66" charset="0"/>
              </a:rPr>
              <a:t>  (</a:t>
            </a:r>
            <a:r>
              <a:rPr lang="es-ES" dirty="0">
                <a:latin typeface="Papyrus" panose="03070502060502030205" pitchFamily="66" charset="0"/>
              </a:rPr>
              <a:t>Levítico 5.1, RVR60) 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5532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</a:t>
            </a:r>
            <a:r>
              <a:rPr lang="es-ES" sz="4000" dirty="0"/>
              <a:t>Reconozca su culpa (Levítico 5:1,4</a:t>
            </a:r>
            <a:r>
              <a:rPr lang="es-ES" sz="4000" dirty="0" smtClean="0"/>
              <a:t>)</a:t>
            </a:r>
            <a:endParaRPr lang="es-PR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4718" b="5674"/>
          <a:stretch/>
        </p:blipFill>
        <p:spPr>
          <a:xfrm>
            <a:off x="0" y="1642403"/>
            <a:ext cx="9144000" cy="521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“Si alguno pecare por haber sido llamado a testificar, y fuere testigo que vio, o supo, y no lo denunciare, él llevará su pecado.”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5.1</a:t>
            </a:r>
            <a:r>
              <a:rPr lang="es-ES" dirty="0" smtClean="0"/>
              <a:t>) </a:t>
            </a:r>
            <a:endParaRPr lang="es-ES" dirty="0"/>
          </a:p>
          <a:p>
            <a:pPr marL="0" indent="0">
              <a:spcBef>
                <a:spcPts val="1800"/>
              </a:spcBef>
              <a:buNone/>
            </a:pPr>
            <a:r>
              <a:rPr lang="es-ES" dirty="0"/>
              <a:t>“O si alguno jurare a la ligera con sus labios hacer mal o hacer bien, en cualquiera cosa que el hombre profiere con juramento, y él no lo entendiere; si después lo entiende, será culpable por cualquiera de estas cosas.”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5.4</a:t>
            </a:r>
            <a:r>
              <a:rPr lang="es-ES" dirty="0" smtClean="0"/>
              <a:t>) </a:t>
            </a:r>
            <a:endParaRPr lang="es-ES" dirty="0"/>
          </a:p>
          <a:p>
            <a:pPr marL="0" indent="0">
              <a:buNone/>
            </a:pPr>
            <a:endParaRPr lang="es-ES" b="1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5532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</a:t>
            </a:r>
            <a:r>
              <a:rPr lang="es-ES" sz="4000" dirty="0"/>
              <a:t>Reconozca su culpa (Levítico 5:1,4</a:t>
            </a:r>
            <a:r>
              <a:rPr lang="es-ES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346137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95800"/>
          </a:xfrm>
        </p:spPr>
        <p:txBody>
          <a:bodyPr/>
          <a:lstStyle/>
          <a:p>
            <a:r>
              <a:rPr lang="es-ES" i="1" dirty="0" smtClean="0"/>
              <a:t>La </a:t>
            </a:r>
            <a:r>
              <a:rPr lang="es-ES" i="1" dirty="0"/>
              <a:t>falta de jurar la </a:t>
            </a:r>
            <a:r>
              <a:rPr lang="es-ES" i="1" dirty="0" smtClean="0"/>
              <a:t>verdad</a:t>
            </a:r>
          </a:p>
          <a:p>
            <a:pPr lvl="1"/>
            <a:r>
              <a:rPr lang="es-ES" dirty="0" smtClean="0"/>
              <a:t>Cada </a:t>
            </a:r>
            <a:r>
              <a:rPr lang="es-ES" dirty="0"/>
              <a:t>ciudadano tenía la obligación de defender la integridad de la ley. </a:t>
            </a:r>
            <a:endParaRPr lang="es-ES" dirty="0" smtClean="0"/>
          </a:p>
          <a:p>
            <a:pPr lvl="1"/>
            <a:r>
              <a:rPr lang="es-ES" dirty="0" smtClean="0"/>
              <a:t>Si </a:t>
            </a:r>
            <a:r>
              <a:rPr lang="es-ES" dirty="0"/>
              <a:t>uno veía una violación y no la denunciaba, era culpable ante la ley. Se consideraría como participante en el pecado. </a:t>
            </a:r>
            <a:endParaRPr lang="es-ES" dirty="0" smtClean="0"/>
          </a:p>
          <a:p>
            <a:pPr lvl="1"/>
            <a:r>
              <a:rPr lang="es-ES" dirty="0" smtClean="0"/>
              <a:t>Probablemente </a:t>
            </a:r>
            <a:r>
              <a:rPr lang="es-ES" dirty="0"/>
              <a:t>el versículo tiene referencia específica al procedimiento </a:t>
            </a:r>
            <a:r>
              <a:rPr lang="es-ES" dirty="0" smtClean="0"/>
              <a:t>legal; cuando </a:t>
            </a:r>
            <a:r>
              <a:rPr lang="es-ES" dirty="0"/>
              <a:t>uno no testifica la verdad en el tribunal, es tan culpable como la persona acusada</a:t>
            </a:r>
            <a:r>
              <a:rPr lang="es-ES" dirty="0" smtClean="0"/>
              <a:t>. (Carro)</a:t>
            </a:r>
            <a:endParaRPr lang="es-ES" dirty="0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5532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</a:t>
            </a:r>
            <a:r>
              <a:rPr lang="es-ES" sz="4000" dirty="0"/>
              <a:t>Reconozca su culpa (Levítico 5:1,4</a:t>
            </a:r>
            <a:r>
              <a:rPr lang="es-ES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7077084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153400" cy="4495800"/>
          </a:xfrm>
        </p:spPr>
        <p:txBody>
          <a:bodyPr/>
          <a:lstStyle/>
          <a:p>
            <a:r>
              <a:rPr lang="es-ES" i="1" dirty="0"/>
              <a:t>Descuidadamente jura hacer algo …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4</a:t>
            </a:r>
            <a:r>
              <a:rPr lang="es-ES" dirty="0" smtClean="0"/>
              <a:t>)</a:t>
            </a:r>
            <a:r>
              <a:rPr lang="es-ES" i="1" dirty="0" smtClean="0"/>
              <a:t> </a:t>
            </a:r>
          </a:p>
          <a:p>
            <a:pPr lvl="1"/>
            <a:r>
              <a:rPr lang="es-ES" dirty="0" smtClean="0"/>
              <a:t>El </a:t>
            </a:r>
            <a:r>
              <a:rPr lang="es-ES" dirty="0"/>
              <a:t>hebreo incluye “con los labios”; es decir, no solamente en el corazón.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frase sea malo o bueno indica todas las acciones humanas. </a:t>
            </a:r>
            <a:endParaRPr lang="es-ES" dirty="0" smtClean="0"/>
          </a:p>
          <a:p>
            <a:pPr lvl="1"/>
            <a:r>
              <a:rPr lang="es-ES" dirty="0" smtClean="0"/>
              <a:t>Cristo </a:t>
            </a:r>
            <a:r>
              <a:rPr lang="es-ES" dirty="0"/>
              <a:t>responde a este principio cuando dice: </a:t>
            </a:r>
            <a:r>
              <a:rPr lang="es-ES" dirty="0" smtClean="0"/>
              <a:t>“</a:t>
            </a:r>
            <a:r>
              <a:rPr lang="es-ES" dirty="0" smtClean="0">
                <a:solidFill>
                  <a:srgbClr val="FF0000"/>
                </a:solidFill>
              </a:rPr>
              <a:t>Pero </a:t>
            </a:r>
            <a:r>
              <a:rPr lang="es-ES" dirty="0">
                <a:solidFill>
                  <a:srgbClr val="FF0000"/>
                </a:solidFill>
              </a:rPr>
              <a:t>sea vuestro hablar: “Sí”, “sí”; y “no”, “no</a:t>
            </a:r>
            <a:r>
              <a:rPr lang="es-ES" dirty="0" smtClean="0">
                <a:solidFill>
                  <a:srgbClr val="FF0000"/>
                </a:solidFill>
              </a:rPr>
              <a:t>”</a:t>
            </a:r>
            <a:r>
              <a:rPr lang="es-ES" dirty="0" smtClean="0"/>
              <a:t>”…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Mat. 5:37</a:t>
            </a:r>
            <a:r>
              <a:rPr lang="es-ES" dirty="0" smtClean="0"/>
              <a:t>). (Carro)</a:t>
            </a:r>
            <a:endParaRPr lang="es-ES" dirty="0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553200" cy="1004888"/>
          </a:xfrm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4000" dirty="0"/>
              <a:t> </a:t>
            </a:r>
            <a:r>
              <a:rPr lang="es-ES" sz="4000" dirty="0"/>
              <a:t>Reconozca su culpa (Levítico 5:1,4</a:t>
            </a:r>
            <a:r>
              <a:rPr lang="es-ES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2316483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89259</TotalTime>
  <Words>1390</Words>
  <Application>Microsoft Office PowerPoint</Application>
  <PresentationFormat>On-screen Show (4:3)</PresentationFormat>
  <Paragraphs>110</Paragraphs>
  <Slides>24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Papyrus</vt:lpstr>
      <vt:lpstr>Tahoma</vt:lpstr>
      <vt:lpstr>Wingdings</vt:lpstr>
      <vt:lpstr>Blends</vt:lpstr>
      <vt:lpstr>1_Office Theme</vt:lpstr>
      <vt:lpstr>PowerPoint Presentation</vt:lpstr>
      <vt:lpstr>PowerPoint Presentation</vt:lpstr>
      <vt:lpstr>Tema General</vt:lpstr>
      <vt:lpstr>Bosquejo de Estudio</vt:lpstr>
      <vt:lpstr>Texto Clave</vt:lpstr>
      <vt:lpstr> Reconozca su culpa (Levítico 5:1,4)</vt:lpstr>
      <vt:lpstr> Reconozca su culpa (Levítico 5:1,4)</vt:lpstr>
      <vt:lpstr> Reconozca su culpa (Levítico 5:1,4)</vt:lpstr>
      <vt:lpstr> Reconozca su culpa (Levítico 5:1,4)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Arregle las cosas con los  demás (Levítico 6.1-7)</vt:lpstr>
      <vt:lpstr>Arregle las cosas con los  demás (Levítico 6.1-7)</vt:lpstr>
      <vt:lpstr>Arregle las cosas con los  demás (Levítico 6.1-7)</vt:lpstr>
      <vt:lpstr>Arregle las cosas con los  demás (Levítico 6.1-7)</vt:lpstr>
      <vt:lpstr>Arregle las cosas con los  demás (Levítico 6.1-7)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honrar_la_santidad_de_dios_030914</dc:title>
  <dc:creator>JRIVERA</dc:creator>
  <cp:lastModifiedBy>Tito Ortega</cp:lastModifiedBy>
  <cp:revision>4043</cp:revision>
  <dcterms:created xsi:type="dcterms:W3CDTF">2007-01-24T21:53:34Z</dcterms:created>
  <dcterms:modified xsi:type="dcterms:W3CDTF">2014-03-11T00:59:23Z</dcterms:modified>
</cp:coreProperties>
</file>