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Lst>
  <p:notesMasterIdLst>
    <p:notesMasterId r:id="rId40"/>
  </p:notesMasterIdLst>
  <p:handoutMasterIdLst>
    <p:handoutMasterId r:id="rId41"/>
  </p:handoutMasterIdLst>
  <p:sldIdLst>
    <p:sldId id="794" r:id="rId3"/>
    <p:sldId id="1228" r:id="rId4"/>
    <p:sldId id="804" r:id="rId5"/>
    <p:sldId id="416" r:id="rId6"/>
    <p:sldId id="287" r:id="rId7"/>
    <p:sldId id="1237" r:id="rId8"/>
    <p:sldId id="1251" r:id="rId9"/>
    <p:sldId id="1271" r:id="rId10"/>
    <p:sldId id="1256" r:id="rId11"/>
    <p:sldId id="1257" r:id="rId12"/>
    <p:sldId id="1258" r:id="rId13"/>
    <p:sldId id="1259" r:id="rId14"/>
    <p:sldId id="1260" r:id="rId15"/>
    <p:sldId id="1261" r:id="rId16"/>
    <p:sldId id="1262" r:id="rId17"/>
    <p:sldId id="1263" r:id="rId18"/>
    <p:sldId id="1264" r:id="rId19"/>
    <p:sldId id="1265" r:id="rId20"/>
    <p:sldId id="1266" r:id="rId21"/>
    <p:sldId id="1267" r:id="rId22"/>
    <p:sldId id="1268" r:id="rId23"/>
    <p:sldId id="1269" r:id="rId24"/>
    <p:sldId id="1270" r:id="rId25"/>
    <p:sldId id="1084" r:id="rId26"/>
    <p:sldId id="1254" r:id="rId27"/>
    <p:sldId id="1272" r:id="rId28"/>
    <p:sldId id="1274" r:id="rId29"/>
    <p:sldId id="1275" r:id="rId30"/>
    <p:sldId id="1276" r:id="rId31"/>
    <p:sldId id="1249" r:id="rId32"/>
    <p:sldId id="1255" r:id="rId33"/>
    <p:sldId id="1273" r:id="rId34"/>
    <p:sldId id="1277" r:id="rId35"/>
    <p:sldId id="1155" r:id="rId36"/>
    <p:sldId id="561" r:id="rId37"/>
    <p:sldId id="1133" r:id="rId38"/>
    <p:sldId id="908" r:id="rId3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5633"/>
    <a:srgbClr val="663300"/>
    <a:srgbClr val="993B07"/>
    <a:srgbClr val="303030"/>
    <a:srgbClr val="996633"/>
    <a:srgbClr val="FFFFD1"/>
    <a:srgbClr val="CB7935"/>
    <a:srgbClr val="A6925A"/>
    <a:srgbClr val="CC9900"/>
    <a:srgbClr val="33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15" autoAdjust="0"/>
    <p:restoredTop sz="96709" autoAdjust="0"/>
  </p:normalViewPr>
  <p:slideViewPr>
    <p:cSldViewPr>
      <p:cViewPr varScale="1">
        <p:scale>
          <a:sx n="68" d="100"/>
          <a:sy n="68" d="100"/>
        </p:scale>
        <p:origin x="1356" y="66"/>
      </p:cViewPr>
      <p:guideLst>
        <p:guide orient="horz" pos="2160"/>
        <p:guide pos="2880"/>
      </p:guideLst>
    </p:cSldViewPr>
  </p:slideViewPr>
  <p:outlineViewPr>
    <p:cViewPr>
      <p:scale>
        <a:sx n="33" d="100"/>
        <a:sy n="33" d="100"/>
      </p:scale>
      <p:origin x="48" y="250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CE3FCA5-A52A-443B-A5B1-7E194A08C435}" type="datetimeFigureOut">
              <a:rPr lang="en-US" smtClean="0"/>
              <a:pPr/>
              <a:t>3/3/2014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2255722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419452986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18282130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1643890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6886646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39899555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37523257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28658233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2481792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41323108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29433099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36</a:t>
            </a:fld>
            <a:endParaRPr lang="en-US"/>
          </a:p>
        </p:txBody>
      </p:sp>
    </p:spTree>
    <p:extLst>
      <p:ext uri="{BB962C8B-B14F-4D97-AF65-F5344CB8AC3E}">
        <p14:creationId xmlns:p14="http://schemas.microsoft.com/office/powerpoint/2010/main" val="838188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37</a:t>
            </a:fld>
            <a:endParaRPr lang="en-US"/>
          </a:p>
        </p:txBody>
      </p:sp>
      <p:sp>
        <p:nvSpPr>
          <p:cNvPr id="18434" name="Rectangle 2"/>
          <p:cNvSpPr>
            <a:spLocks noGrp="1" noRot="1" noChangeAspect="1" noChangeArrowheads="1" noTextEdit="1"/>
          </p:cNvSpPr>
          <p:nvPr>
            <p:ph type="sldImg"/>
          </p:nvPr>
        </p:nvSpPr>
        <p:spPr>
          <a:xfrm>
            <a:off x="1143000" y="685800"/>
            <a:ext cx="4572000" cy="342900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2194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3</a:t>
            </a:fld>
            <a:endParaRPr lang="en-US"/>
          </a:p>
        </p:txBody>
      </p:sp>
      <p:sp>
        <p:nvSpPr>
          <p:cNvPr id="316418" name="Rectangle 2"/>
          <p:cNvSpPr>
            <a:spLocks noGrp="1" noRot="1" noChangeAspect="1" noChangeArrowheads="1" noTextEdit="1"/>
          </p:cNvSpPr>
          <p:nvPr>
            <p:ph type="sldImg"/>
          </p:nvPr>
        </p:nvSpPr>
        <p:spPr>
          <a:xfrm>
            <a:off x="1143000" y="685800"/>
            <a:ext cx="4572000" cy="342900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401128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5</a:t>
            </a:fld>
            <a:endParaRPr lang="en-US"/>
          </a:p>
        </p:txBody>
      </p:sp>
    </p:spTree>
    <p:extLst>
      <p:ext uri="{BB962C8B-B14F-4D97-AF65-F5344CB8AC3E}">
        <p14:creationId xmlns:p14="http://schemas.microsoft.com/office/powerpoint/2010/main" val="1278947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a:solidFill>
                <a:srgbClr val="000000"/>
              </a:solidFill>
            </a:endParaRPr>
          </a:p>
        </p:txBody>
      </p:sp>
    </p:spTree>
    <p:extLst>
      <p:ext uri="{BB962C8B-B14F-4D97-AF65-F5344CB8AC3E}">
        <p14:creationId xmlns:p14="http://schemas.microsoft.com/office/powerpoint/2010/main" val="28753424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21518840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36294801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42707517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38244144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4015643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3.jpeg"/><Relationship Id="rId5" Type="http://schemas.openxmlformats.org/officeDocument/2006/relationships/image" Target="../media/image2.gi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t-takla.org/Gallery/Bible/Illustrations/Bible-Slides/OT/Jeremiah.html" TargetMode="External"/><Relationship Id="rId2" Type="http://schemas.openxmlformats.org/officeDocument/2006/relationships/hyperlink" Target="http://www.dsmedia.org/resources/illustrations/sweet-publishing/" TargetMode="Externa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7.wdp"/></Relationships>
</file>

<file path=ppt/slides/_rels/slide3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5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6" name="Text Box 5"/>
          <p:cNvSpPr txBox="1">
            <a:spLocks noChangeArrowheads="1"/>
          </p:cNvSpPr>
          <p:nvPr/>
        </p:nvSpPr>
        <p:spPr bwMode="auto">
          <a:xfrm>
            <a:off x="7315200" y="6273225"/>
            <a:ext cx="18288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s-PR" sz="1600" i="1" dirty="0" err="1"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609600" y="685800"/>
            <a:ext cx="7937951" cy="2057400"/>
          </a:xfrm>
          <a:prstGeom prst="rect">
            <a:avLst/>
          </a:prstGeom>
          <a:solidFill>
            <a:schemeClr val="bg1">
              <a:lumMod val="95000"/>
              <a:lumOff val="5000"/>
              <a:alpha val="70000"/>
            </a:schemeClr>
          </a:solidFill>
          <a:ln/>
        </p:spPr>
        <p:txBody>
          <a:bodyPr vert="horz" lIns="91440" tIns="45720" rIns="91440" bIns="45720" rtlCol="0" anchor="ctr">
            <a:noAutofit/>
          </a:bodyPr>
          <a:lstStyle/>
          <a:p>
            <a:pPr marL="401638" lvl="0" indent="-234950" algn="ctr" fontAlgn="auto">
              <a:spcAft>
                <a:spcPts val="1200"/>
              </a:spcAft>
              <a:defRPr/>
            </a:pPr>
            <a:r>
              <a:rPr kumimoji="0" lang="es-PR" sz="4400" b="0" i="0" u="none" strike="noStrike" kern="1200" cap="none" spc="0" normalizeH="0" baseline="0" noProof="0" dirty="0" smtClean="0">
                <a:ln>
                  <a:noFill/>
                </a:ln>
                <a:effectLst/>
                <a:uLnTx/>
                <a:uFillTx/>
                <a:latin typeface="+mj-lt"/>
                <a:ea typeface="+mj-ea"/>
                <a:cs typeface="+mj-cs"/>
              </a:rPr>
              <a:t>  Primavera de 2014/Tema </a:t>
            </a:r>
            <a:r>
              <a:rPr lang="es-PR" sz="4400" noProof="0" dirty="0" smtClean="0">
                <a:latin typeface="+mj-lt"/>
              </a:rPr>
              <a:t>1</a:t>
            </a:r>
            <a:r>
              <a:rPr lang="es-PR" sz="4400" dirty="0" smtClean="0">
                <a:latin typeface="+mj-lt"/>
              </a:rPr>
              <a:t>:                </a:t>
            </a:r>
            <a:r>
              <a:rPr lang="en-US" sz="4400" cap="small" dirty="0" smtClean="0">
                <a:latin typeface="+mj-lt"/>
              </a:rPr>
              <a:t>Dios </a:t>
            </a:r>
            <a:r>
              <a:rPr lang="es-PR" sz="4400" cap="small" dirty="0" smtClean="0">
                <a:latin typeface="+mj-lt"/>
              </a:rPr>
              <a:t>santo</a:t>
            </a:r>
            <a:r>
              <a:rPr lang="en-US" sz="4400" cap="small" dirty="0" smtClean="0">
                <a:latin typeface="+mj-lt"/>
              </a:rPr>
              <a:t>, pueblo </a:t>
            </a:r>
            <a:r>
              <a:rPr lang="es-PR" sz="4400" cap="small" dirty="0" smtClean="0">
                <a:latin typeface="+mj-lt"/>
              </a:rPr>
              <a:t>santo</a:t>
            </a:r>
            <a:endParaRPr kumimoji="0" lang="es-PR" sz="4400" b="0" i="0" u="none" strike="noStrike" kern="1200" cap="small" spc="0" normalizeH="0" dirty="0" smtClean="0">
              <a:ln>
                <a:noFill/>
              </a:ln>
              <a:effectLst/>
              <a:uLnTx/>
              <a:uFillTx/>
              <a:latin typeface="+mj-lt"/>
              <a:ea typeface="+mj-ea"/>
              <a:cs typeface="+mj-cs"/>
            </a:endParaRPr>
          </a:p>
        </p:txBody>
      </p:sp>
      <p:sp>
        <p:nvSpPr>
          <p:cNvPr id="8" name="Rectangle 3"/>
          <p:cNvSpPr txBox="1">
            <a:spLocks noChangeArrowheads="1"/>
          </p:cNvSpPr>
          <p:nvPr/>
        </p:nvSpPr>
        <p:spPr>
          <a:xfrm>
            <a:off x="609600" y="2895600"/>
            <a:ext cx="7937951" cy="2971800"/>
          </a:xfrm>
          <a:prstGeom prst="rect">
            <a:avLst/>
          </a:prstGeom>
          <a:solidFill>
            <a:schemeClr val="bg1">
              <a:lumMod val="95000"/>
              <a:lumOff val="5000"/>
              <a:alpha val="70000"/>
            </a:schemeClr>
          </a:solidFill>
          <a:ln/>
        </p:spPr>
        <p:txBody>
          <a:bodyPr vert="horz" lIns="91440" tIns="45720" rIns="91440" bIns="45720" rtlCol="0" anchor="ctr">
            <a:normAutofit/>
          </a:bodyPr>
          <a:lstStyle/>
          <a:p>
            <a:pPr marL="401638" indent="-234950" algn="ctr">
              <a:spcAft>
                <a:spcPts val="600"/>
              </a:spcAft>
              <a:buNone/>
            </a:pPr>
            <a:r>
              <a:rPr lang="es-PR" sz="4400" dirty="0" smtClean="0">
                <a:latin typeface="+mn-lt"/>
              </a:rPr>
              <a:t>“</a:t>
            </a:r>
            <a:r>
              <a:rPr lang="es-PR" sz="4400" dirty="0" smtClean="0"/>
              <a:t>Llamados a la santidad</a:t>
            </a:r>
            <a:r>
              <a:rPr lang="es-PR" sz="4400" dirty="0" smtClean="0">
                <a:latin typeface="+mn-lt"/>
              </a:rPr>
              <a:t>”</a:t>
            </a:r>
          </a:p>
          <a:p>
            <a:pPr marL="401638" indent="-234950" algn="ctr">
              <a:spcAft>
                <a:spcPts val="600"/>
              </a:spcAft>
              <a:buNone/>
            </a:pPr>
            <a:r>
              <a:rPr lang="es-PR" sz="3600" noProof="0" dirty="0" smtClean="0">
                <a:latin typeface="+mn-lt"/>
                <a:cs typeface="+mn-cs"/>
              </a:rPr>
              <a:t>2</a:t>
            </a:r>
            <a:r>
              <a:rPr kumimoji="0" lang="es-PR" sz="3600" b="0" i="0" u="none" strike="noStrike" kern="1200" cap="none" spc="0" normalizeH="0" baseline="0" noProof="0" dirty="0" smtClean="0">
                <a:ln>
                  <a:noFill/>
                </a:ln>
                <a:effectLst/>
                <a:uLnTx/>
                <a:uFillTx/>
                <a:latin typeface="+mn-lt"/>
                <a:ea typeface="+mn-ea"/>
                <a:cs typeface="+mn-cs"/>
              </a:rPr>
              <a:t> de </a:t>
            </a:r>
            <a:r>
              <a:rPr lang="es-PR" sz="3600" dirty="0" smtClean="0">
                <a:latin typeface="+mn-lt"/>
                <a:cs typeface="+mn-cs"/>
              </a:rPr>
              <a:t>marzo </a:t>
            </a:r>
            <a:r>
              <a:rPr kumimoji="0" lang="es-PR" sz="3600" b="0" i="0" u="none" strike="noStrike" kern="1200" cap="none" spc="0" normalizeH="0" baseline="0" noProof="0" dirty="0" smtClean="0">
                <a:ln>
                  <a:noFill/>
                </a:ln>
                <a:effectLst/>
                <a:uLnTx/>
                <a:uFillTx/>
                <a:latin typeface="+mn-lt"/>
                <a:ea typeface="+mn-ea"/>
                <a:cs typeface="+mn-cs"/>
              </a:rPr>
              <a:t>de 2014</a:t>
            </a:r>
            <a:endParaRPr kumimoji="0" lang="es-PR" sz="3200" b="0" i="0" u="none" strike="noStrike" kern="1200" cap="none" spc="0" normalizeH="0" baseline="0" noProof="0" dirty="0" smtClean="0">
              <a:ln>
                <a:noFill/>
              </a:ln>
              <a:effectLst/>
              <a:uLnTx/>
              <a:uFillTx/>
              <a:latin typeface="+mn-lt"/>
              <a:ea typeface="+mn-ea"/>
              <a:cs typeface="+mn-cs"/>
            </a:endParaRPr>
          </a:p>
          <a:p>
            <a:pPr marL="401638" lvl="0" indent="-234950" algn="ctr" fontAlgn="auto">
              <a:spcBef>
                <a:spcPct val="20000"/>
              </a:spcBef>
              <a:spcAft>
                <a:spcPts val="0"/>
              </a:spcAft>
              <a:defRPr/>
            </a:pPr>
            <a:r>
              <a:rPr kumimoji="0" lang="es-PR" sz="2800" b="0" i="0" u="none" strike="noStrike" kern="1200" cap="none" spc="0" normalizeH="0" baseline="0" noProof="0" dirty="0" smtClean="0">
                <a:ln>
                  <a:noFill/>
                </a:ln>
                <a:effectLst/>
                <a:uLnTx/>
                <a:uFillTx/>
                <a:latin typeface="+mn-lt"/>
                <a:ea typeface="+mn-ea"/>
                <a:cs typeface="+mn-cs"/>
              </a:rPr>
              <a:t>(</a:t>
            </a:r>
            <a:r>
              <a:rPr lang="es-PR" sz="2800" noProof="0" dirty="0" smtClean="0"/>
              <a:t>Éxodo </a:t>
            </a:r>
            <a:r>
              <a:rPr lang="es-PR" sz="2800" dirty="0" smtClean="0"/>
              <a:t>19:1-6, 10-14, 16-19)</a:t>
            </a:r>
            <a:endParaRPr kumimoji="0" lang="es-PR" sz="2800" b="0" i="0" u="none" strike="noStrike" kern="1200" cap="none" spc="0" normalizeH="0" baseline="0" noProof="0" dirty="0">
              <a:ln>
                <a:noFill/>
              </a:ln>
              <a:effectLst/>
              <a:uLnTx/>
              <a:uFillTx/>
              <a:latin typeface="+mn-lt"/>
              <a:ea typeface="+mn-ea"/>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5"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6"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10</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457200" y="1981200"/>
            <a:ext cx="8229600" cy="4495800"/>
          </a:xfrm>
        </p:spPr>
        <p:txBody>
          <a:bodyPr/>
          <a:lstStyle/>
          <a:p>
            <a:r>
              <a:rPr lang="es-ES" dirty="0" smtClean="0"/>
              <a:t>Des-</a:t>
            </a:r>
            <a:r>
              <a:rPr lang="es-ES" dirty="0" err="1" smtClean="0"/>
              <a:t>pués</a:t>
            </a:r>
            <a:r>
              <a:rPr lang="es-ES" dirty="0" smtClean="0"/>
              <a:t> de viajar por casi tres meses, el pueblo </a:t>
            </a:r>
            <a:r>
              <a:rPr lang="es-ES" b="1" dirty="0" smtClean="0"/>
              <a:t>llegó al </a:t>
            </a:r>
            <a:r>
              <a:rPr lang="es-ES" b="1" i="1" dirty="0" smtClean="0"/>
              <a:t>desierto de Sinaí </a:t>
            </a:r>
            <a:r>
              <a:rPr lang="es-ES" dirty="0" smtClean="0"/>
              <a:t>(</a:t>
            </a:r>
            <a:r>
              <a:rPr lang="es-ES" dirty="0" smtClean="0">
                <a:solidFill>
                  <a:schemeClr val="tx2"/>
                </a:solidFill>
              </a:rPr>
              <a:t>v. 1</a:t>
            </a:r>
            <a:r>
              <a:rPr lang="es-ES" dirty="0" smtClean="0"/>
              <a:t>).</a:t>
            </a:r>
          </a:p>
          <a:p>
            <a:pPr lvl="1"/>
            <a:r>
              <a:rPr lang="es-ES" dirty="0" smtClean="0"/>
              <a:t>La palabra “desierto” se refiere generalmente a un lugar sin habitación, y aunque era un lugar inhóspito no carecía de toda vida vegetal. </a:t>
            </a:r>
          </a:p>
          <a:p>
            <a:r>
              <a:rPr lang="es-ES" dirty="0" smtClean="0"/>
              <a:t>El momento era dramático. </a:t>
            </a:r>
          </a:p>
          <a:p>
            <a:pPr lvl="1"/>
            <a:r>
              <a:rPr lang="es-ES" dirty="0" smtClean="0"/>
              <a:t>Moisés, de regreso de Egipto, había traído al pueblo consigo para acampar </a:t>
            </a:r>
            <a:r>
              <a:rPr lang="es-ES" i="1" dirty="0" smtClean="0"/>
              <a:t>en el desierto frente al monte</a:t>
            </a:r>
            <a:r>
              <a:rPr lang="es-ES" dirty="0" smtClean="0"/>
              <a:t> [</a:t>
            </a:r>
            <a:r>
              <a:rPr lang="es-ES" dirty="0" err="1" smtClean="0"/>
              <a:t>Horeb</a:t>
            </a:r>
            <a:r>
              <a:rPr lang="es-ES" dirty="0" smtClean="0"/>
              <a:t>] (</a:t>
            </a:r>
            <a:r>
              <a:rPr lang="es-ES" dirty="0" smtClean="0">
                <a:solidFill>
                  <a:schemeClr val="tx2"/>
                </a:solidFill>
              </a:rPr>
              <a:t>v. 2</a:t>
            </a:r>
            <a:r>
              <a:rPr lang="es-ES" dirty="0" smtClean="0"/>
              <a:t>). </a:t>
            </a:r>
            <a:endParaRPr lang="es-ES" dirty="0"/>
          </a:p>
        </p:txBody>
      </p:sp>
      <p:sp>
        <p:nvSpPr>
          <p:cNvPr id="10" name="Rectangle 3"/>
          <p:cNvSpPr>
            <a:spLocks noGrp="1" noChangeArrowheads="1"/>
          </p:cNvSpPr>
          <p:nvPr>
            <p:ph type="title"/>
          </p:nvPr>
        </p:nvSpPr>
        <p:spPr>
          <a:xfrm>
            <a:off x="1676400" y="671512"/>
            <a:ext cx="6553200" cy="1004888"/>
          </a:xfrm>
        </p:spPr>
        <p:txBody>
          <a:bodyPr/>
          <a:lstStyle/>
          <a:p>
            <a:pPr marL="346075" indent="-346075">
              <a:spcAft>
                <a:spcPts val="600"/>
              </a:spcAft>
              <a:buFont typeface="Wingdings" pitchFamily="2" charset="2"/>
              <a:buAutoNum type="arabicPeriod"/>
            </a:pPr>
            <a:r>
              <a:rPr lang="es-PR" sz="4000" dirty="0"/>
              <a:t> </a:t>
            </a:r>
            <a:r>
              <a:rPr lang="es-ES" sz="4000" dirty="0"/>
              <a:t>Los hijos de Dios deben obedecerle (Éxodo 19.1-6</a:t>
            </a:r>
            <a:r>
              <a:rPr lang="es-ES" sz="4000" dirty="0" smtClean="0"/>
              <a:t>)</a:t>
            </a:r>
            <a:endParaRPr lang="es-PR" sz="4000" dirty="0"/>
          </a:p>
        </p:txBody>
      </p:sp>
    </p:spTree>
    <p:extLst>
      <p:ext uri="{BB962C8B-B14F-4D97-AF65-F5344CB8AC3E}">
        <p14:creationId xmlns:p14="http://schemas.microsoft.com/office/powerpoint/2010/main" val="908064088"/>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457200" y="1981200"/>
            <a:ext cx="8229600" cy="4495800"/>
          </a:xfrm>
        </p:spPr>
        <p:txBody>
          <a:bodyPr/>
          <a:lstStyle/>
          <a:p>
            <a:r>
              <a:rPr lang="es-ES" dirty="0" smtClean="0"/>
              <a:t>La misión estaba cumplida (ver </a:t>
            </a:r>
            <a:r>
              <a:rPr lang="es-ES" dirty="0" smtClean="0">
                <a:solidFill>
                  <a:schemeClr val="tx2"/>
                </a:solidFill>
              </a:rPr>
              <a:t>3:10–12</a:t>
            </a:r>
            <a:r>
              <a:rPr lang="es-ES" dirty="0" smtClean="0"/>
              <a:t>) por lo que subió el monte, al lugar donde todo comenzó, para encontrarse una vez más con Dios (</a:t>
            </a:r>
            <a:r>
              <a:rPr lang="es-ES" dirty="0" smtClean="0">
                <a:solidFill>
                  <a:schemeClr val="tx2"/>
                </a:solidFill>
              </a:rPr>
              <a:t>v. 3</a:t>
            </a:r>
            <a:r>
              <a:rPr lang="es-ES" dirty="0" smtClean="0"/>
              <a:t>). </a:t>
            </a:r>
          </a:p>
          <a:p>
            <a:pPr lvl="1"/>
            <a:r>
              <a:rPr lang="es-ES" dirty="0" smtClean="0"/>
              <a:t>Sin duda pensaba que su tarea había terminado y que podía dejar al pueblo en manos de Jehovah. Era hombre mayor y recientemente se había reunido con su esposa e hijos.</a:t>
            </a:r>
            <a:endParaRPr lang="es-ES" dirty="0"/>
          </a:p>
        </p:txBody>
      </p:sp>
      <p:sp>
        <p:nvSpPr>
          <p:cNvPr id="10" name="Rectangle 3"/>
          <p:cNvSpPr>
            <a:spLocks noGrp="1" noChangeArrowheads="1"/>
          </p:cNvSpPr>
          <p:nvPr>
            <p:ph type="title"/>
          </p:nvPr>
        </p:nvSpPr>
        <p:spPr>
          <a:xfrm>
            <a:off x="1676400" y="671512"/>
            <a:ext cx="6553200" cy="1004888"/>
          </a:xfrm>
        </p:spPr>
        <p:txBody>
          <a:bodyPr/>
          <a:lstStyle/>
          <a:p>
            <a:pPr marL="346075" indent="-346075">
              <a:spcAft>
                <a:spcPts val="600"/>
              </a:spcAft>
              <a:buFont typeface="Wingdings" pitchFamily="2" charset="2"/>
              <a:buAutoNum type="arabicPeriod"/>
            </a:pPr>
            <a:r>
              <a:rPr lang="es-PR" sz="4000" dirty="0"/>
              <a:t> </a:t>
            </a:r>
            <a:r>
              <a:rPr lang="es-ES" sz="4000" dirty="0"/>
              <a:t>Los hijos de Dios deben obedecerle (Éxodo 19.1-6</a:t>
            </a:r>
            <a:r>
              <a:rPr lang="es-ES" sz="4000" dirty="0" smtClean="0"/>
              <a:t>)</a:t>
            </a:r>
            <a:endParaRPr lang="es-PR" sz="4000" dirty="0"/>
          </a:p>
        </p:txBody>
      </p:sp>
    </p:spTree>
    <p:extLst>
      <p:ext uri="{BB962C8B-B14F-4D97-AF65-F5344CB8AC3E}">
        <p14:creationId xmlns:p14="http://schemas.microsoft.com/office/powerpoint/2010/main" val="4151481319"/>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12</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12</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457200" y="1981200"/>
            <a:ext cx="8229600" cy="4495800"/>
          </a:xfrm>
        </p:spPr>
        <p:txBody>
          <a:bodyPr/>
          <a:lstStyle/>
          <a:p>
            <a:r>
              <a:rPr lang="es-ES" dirty="0" smtClean="0"/>
              <a:t>[Moisés] soñaba en días tranquilos cuando pudiera relajarse y gozar de un trabajo felizmente terminado. </a:t>
            </a:r>
          </a:p>
          <a:p>
            <a:pPr lvl="1"/>
            <a:r>
              <a:rPr lang="es-ES" dirty="0" smtClean="0"/>
              <a:t>No se daba cuenta de los largos años que todavía le esperaban tratando de dirigir a una gente indisciplinada a constituirse en una comunidad de fe ligada a su Redentor.</a:t>
            </a:r>
          </a:p>
          <a:p>
            <a:pPr lvl="1"/>
            <a:r>
              <a:rPr lang="es-ES" dirty="0" smtClean="0"/>
              <a:t>Una vez más Dios le habló, dándole un mensaje para los hijos de Israel. </a:t>
            </a:r>
            <a:endParaRPr lang="es-ES" dirty="0"/>
          </a:p>
        </p:txBody>
      </p:sp>
      <p:sp>
        <p:nvSpPr>
          <p:cNvPr id="10" name="Rectangle 3"/>
          <p:cNvSpPr>
            <a:spLocks noGrp="1" noChangeArrowheads="1"/>
          </p:cNvSpPr>
          <p:nvPr>
            <p:ph type="title"/>
          </p:nvPr>
        </p:nvSpPr>
        <p:spPr>
          <a:xfrm>
            <a:off x="1676400" y="671512"/>
            <a:ext cx="6553200" cy="1004888"/>
          </a:xfrm>
        </p:spPr>
        <p:txBody>
          <a:bodyPr/>
          <a:lstStyle/>
          <a:p>
            <a:pPr marL="346075" indent="-346075">
              <a:spcAft>
                <a:spcPts val="600"/>
              </a:spcAft>
              <a:buFont typeface="Wingdings" pitchFamily="2" charset="2"/>
              <a:buAutoNum type="arabicPeriod"/>
            </a:pPr>
            <a:r>
              <a:rPr lang="es-PR" sz="4000" dirty="0"/>
              <a:t> </a:t>
            </a:r>
            <a:r>
              <a:rPr lang="es-ES" sz="4000" dirty="0"/>
              <a:t>Los hijos de Dios deben obedecerle (Éxodo 19.1-6</a:t>
            </a:r>
            <a:r>
              <a:rPr lang="es-ES" sz="4000" dirty="0" smtClean="0"/>
              <a:t>)</a:t>
            </a:r>
            <a:endParaRPr lang="es-PR" sz="4000" dirty="0"/>
          </a:p>
        </p:txBody>
      </p:sp>
    </p:spTree>
    <p:extLst>
      <p:ext uri="{BB962C8B-B14F-4D97-AF65-F5344CB8AC3E}">
        <p14:creationId xmlns:p14="http://schemas.microsoft.com/office/powerpoint/2010/main" val="1484576138"/>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13</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13</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457200" y="1981200"/>
            <a:ext cx="8229600" cy="4495800"/>
          </a:xfrm>
        </p:spPr>
        <p:txBody>
          <a:bodyPr/>
          <a:lstStyle/>
          <a:p>
            <a:r>
              <a:rPr lang="es-ES" dirty="0" smtClean="0"/>
              <a:t>Dos partes del mensaje:</a:t>
            </a:r>
          </a:p>
          <a:p>
            <a:pPr marL="685800" lvl="1" indent="-228600">
              <a:buFont typeface="+mj-lt"/>
              <a:buAutoNum type="arabicPeriod"/>
            </a:pPr>
            <a:r>
              <a:rPr lang="es-ES" dirty="0" smtClean="0"/>
              <a:t>En primer término, […], les recordaba sus grandes hazañas hechas a favor del pueblo y el cuidado que les había dado en el desierto,</a:t>
            </a:r>
            <a:r>
              <a:rPr lang="es-ES" i="1" dirty="0" smtClean="0"/>
              <a:t> cómo os he levantado a vosotros sobre alas de águilas y os he traído a mí </a:t>
            </a:r>
            <a:r>
              <a:rPr lang="es-ES" dirty="0" smtClean="0"/>
              <a:t>(</a:t>
            </a:r>
            <a:r>
              <a:rPr lang="es-ES" dirty="0" smtClean="0">
                <a:solidFill>
                  <a:schemeClr val="tx2"/>
                </a:solidFill>
              </a:rPr>
              <a:t>v. 4</a:t>
            </a:r>
            <a:r>
              <a:rPr lang="es-ES" dirty="0" smtClean="0"/>
              <a:t>). </a:t>
            </a:r>
          </a:p>
          <a:p>
            <a:pPr marL="682625" lvl="1" indent="-225425"/>
            <a:r>
              <a:rPr lang="es-ES" dirty="0" smtClean="0"/>
              <a:t>La meta de la liberación no era una montaña distante y misteriosa, sino que era traer al pueblo a Dios mismo para que tuviera una relación personal con él.</a:t>
            </a:r>
            <a:endParaRPr lang="es-ES" dirty="0"/>
          </a:p>
        </p:txBody>
      </p:sp>
      <p:sp>
        <p:nvSpPr>
          <p:cNvPr id="10" name="Rectangle 3"/>
          <p:cNvSpPr>
            <a:spLocks noGrp="1" noChangeArrowheads="1"/>
          </p:cNvSpPr>
          <p:nvPr>
            <p:ph type="title"/>
          </p:nvPr>
        </p:nvSpPr>
        <p:spPr>
          <a:xfrm>
            <a:off x="1676400" y="671512"/>
            <a:ext cx="6553200" cy="1004888"/>
          </a:xfrm>
        </p:spPr>
        <p:txBody>
          <a:bodyPr/>
          <a:lstStyle/>
          <a:p>
            <a:pPr marL="346075" indent="-346075">
              <a:spcAft>
                <a:spcPts val="600"/>
              </a:spcAft>
              <a:buFont typeface="Wingdings" pitchFamily="2" charset="2"/>
              <a:buAutoNum type="arabicPeriod"/>
            </a:pPr>
            <a:r>
              <a:rPr lang="es-PR" sz="4000" dirty="0"/>
              <a:t> </a:t>
            </a:r>
            <a:r>
              <a:rPr lang="es-ES" sz="4000" dirty="0"/>
              <a:t>Los hijos de Dios deben obedecerle (Éxodo 19.1-6</a:t>
            </a:r>
            <a:r>
              <a:rPr lang="es-ES" sz="4000" dirty="0" smtClean="0"/>
              <a:t>)</a:t>
            </a:r>
            <a:endParaRPr lang="es-PR" sz="4000" dirty="0"/>
          </a:p>
        </p:txBody>
      </p:sp>
    </p:spTree>
    <p:extLst>
      <p:ext uri="{BB962C8B-B14F-4D97-AF65-F5344CB8AC3E}">
        <p14:creationId xmlns:p14="http://schemas.microsoft.com/office/powerpoint/2010/main" val="832965070"/>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14</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14</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457200" y="1981200"/>
            <a:ext cx="8229600" cy="4495800"/>
          </a:xfrm>
        </p:spPr>
        <p:txBody>
          <a:bodyPr/>
          <a:lstStyle/>
          <a:p>
            <a:r>
              <a:rPr lang="es-ES" dirty="0" smtClean="0"/>
              <a:t>Dos partes del mensaje:</a:t>
            </a:r>
          </a:p>
          <a:p>
            <a:pPr marL="685800" lvl="1" indent="-228600">
              <a:buFont typeface="+mj-lt"/>
              <a:buAutoNum type="arabicPeriod" startAt="2"/>
            </a:pPr>
            <a:r>
              <a:rPr lang="es-ES" dirty="0" smtClean="0"/>
              <a:t>Después le dio la parte principal del mensaje: </a:t>
            </a:r>
          </a:p>
          <a:p>
            <a:pPr marL="685800" lvl="1" indent="-228600"/>
            <a:r>
              <a:rPr lang="es-ES" dirty="0" smtClean="0"/>
              <a:t>Dios les ofrecía la oportunidad de entrar en pacto con él. La oferta se introdujo con palabras, </a:t>
            </a:r>
            <a:r>
              <a:rPr lang="es-ES" i="1" dirty="0" smtClean="0"/>
              <a:t>Ahora pues, si</a:t>
            </a:r>
            <a:r>
              <a:rPr lang="es-ES" dirty="0" smtClean="0"/>
              <a:t>... (</a:t>
            </a:r>
            <a:r>
              <a:rPr lang="es-ES" dirty="0" smtClean="0">
                <a:solidFill>
                  <a:schemeClr val="tx2"/>
                </a:solidFill>
              </a:rPr>
              <a:t>v. 5</a:t>
            </a:r>
            <a:r>
              <a:rPr lang="es-ES" dirty="0" smtClean="0"/>
              <a:t>). </a:t>
            </a:r>
          </a:p>
          <a:p>
            <a:pPr marL="685800" lvl="1" indent="-228600"/>
            <a:r>
              <a:rPr lang="es-ES" dirty="0" smtClean="0"/>
              <a:t>La entrada de Israel en el pacto sería el resultado de su propia y libre elección. Para poder elegir, era necesario escuchar la voz de Dios (</a:t>
            </a:r>
            <a:r>
              <a:rPr lang="es-ES" dirty="0" smtClean="0">
                <a:solidFill>
                  <a:schemeClr val="tx2"/>
                </a:solidFill>
              </a:rPr>
              <a:t>v. 5</a:t>
            </a:r>
            <a:r>
              <a:rPr lang="es-ES" dirty="0" smtClean="0"/>
              <a:t>: ver </a:t>
            </a:r>
            <a:r>
              <a:rPr lang="es-ES" dirty="0" err="1" smtClean="0">
                <a:solidFill>
                  <a:schemeClr val="tx2"/>
                </a:solidFill>
              </a:rPr>
              <a:t>Rom.</a:t>
            </a:r>
            <a:r>
              <a:rPr lang="es-ES" dirty="0" smtClean="0">
                <a:solidFill>
                  <a:schemeClr val="tx2"/>
                </a:solidFill>
              </a:rPr>
              <a:t> 10:13–15</a:t>
            </a:r>
            <a:r>
              <a:rPr lang="es-ES" dirty="0" smtClean="0"/>
              <a:t>).</a:t>
            </a:r>
            <a:endParaRPr lang="es-ES" dirty="0"/>
          </a:p>
        </p:txBody>
      </p:sp>
      <p:sp>
        <p:nvSpPr>
          <p:cNvPr id="10" name="Rectangle 3"/>
          <p:cNvSpPr>
            <a:spLocks noGrp="1" noChangeArrowheads="1"/>
          </p:cNvSpPr>
          <p:nvPr>
            <p:ph type="title"/>
          </p:nvPr>
        </p:nvSpPr>
        <p:spPr>
          <a:xfrm>
            <a:off x="1676400" y="671512"/>
            <a:ext cx="6553200" cy="1004888"/>
          </a:xfrm>
        </p:spPr>
        <p:txBody>
          <a:bodyPr/>
          <a:lstStyle/>
          <a:p>
            <a:pPr marL="346075" indent="-346075">
              <a:spcAft>
                <a:spcPts val="600"/>
              </a:spcAft>
              <a:buFont typeface="Wingdings" pitchFamily="2" charset="2"/>
              <a:buAutoNum type="arabicPeriod"/>
            </a:pPr>
            <a:r>
              <a:rPr lang="es-PR" sz="4000" dirty="0"/>
              <a:t> </a:t>
            </a:r>
            <a:r>
              <a:rPr lang="es-ES" sz="4000" dirty="0"/>
              <a:t>Los hijos de Dios deben obedecerle (Éxodo 19.1-6</a:t>
            </a:r>
            <a:r>
              <a:rPr lang="es-ES" sz="4000" dirty="0" smtClean="0"/>
              <a:t>)</a:t>
            </a:r>
            <a:endParaRPr lang="es-PR" sz="4000" dirty="0"/>
          </a:p>
        </p:txBody>
      </p:sp>
    </p:spTree>
    <p:extLst>
      <p:ext uri="{BB962C8B-B14F-4D97-AF65-F5344CB8AC3E}">
        <p14:creationId xmlns:p14="http://schemas.microsoft.com/office/powerpoint/2010/main" val="881438798"/>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15</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15</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457200" y="1981200"/>
            <a:ext cx="8229600" cy="4495800"/>
          </a:xfrm>
        </p:spPr>
        <p:txBody>
          <a:bodyPr/>
          <a:lstStyle/>
          <a:p>
            <a:r>
              <a:rPr lang="es-ES" dirty="0" smtClean="0"/>
              <a:t>Dos partes del mensaje:</a:t>
            </a:r>
          </a:p>
          <a:p>
            <a:pPr marL="685800" lvl="1" indent="-228600"/>
            <a:r>
              <a:rPr lang="es-ES" dirty="0" smtClean="0"/>
              <a:t>Nótese que en el hebreo el verbo “escuchar” [lit. </a:t>
            </a:r>
            <a:r>
              <a:rPr lang="es-ES" i="1" dirty="0" smtClean="0"/>
              <a:t>oír</a:t>
            </a:r>
            <a:r>
              <a:rPr lang="es-ES" dirty="0" smtClean="0"/>
              <a:t>] significa también “obedecer”. El oír verdaderamente a Dios significaba obedecerle.). </a:t>
            </a:r>
          </a:p>
          <a:p>
            <a:pPr marL="685800" lvl="1" indent="-228600"/>
            <a:r>
              <a:rPr lang="es-ES" dirty="0" smtClean="0"/>
              <a:t>Una vez elegido, el pacto tenía que ser observado según las condiciones establecidas por Dios. La liberación de Israel no era el resultado de su obediencia, sino que su obediencia era el resultado de la liberación.</a:t>
            </a:r>
            <a:endParaRPr lang="es-ES" dirty="0"/>
          </a:p>
        </p:txBody>
      </p:sp>
      <p:sp>
        <p:nvSpPr>
          <p:cNvPr id="10" name="Rectangle 3"/>
          <p:cNvSpPr>
            <a:spLocks noGrp="1" noChangeArrowheads="1"/>
          </p:cNvSpPr>
          <p:nvPr>
            <p:ph type="title"/>
          </p:nvPr>
        </p:nvSpPr>
        <p:spPr>
          <a:xfrm>
            <a:off x="1676400" y="671512"/>
            <a:ext cx="6553200" cy="1004888"/>
          </a:xfrm>
        </p:spPr>
        <p:txBody>
          <a:bodyPr/>
          <a:lstStyle/>
          <a:p>
            <a:pPr marL="346075" indent="-346075">
              <a:spcAft>
                <a:spcPts val="600"/>
              </a:spcAft>
              <a:buFont typeface="Wingdings" pitchFamily="2" charset="2"/>
              <a:buAutoNum type="arabicPeriod"/>
            </a:pPr>
            <a:r>
              <a:rPr lang="es-PR" sz="4000" dirty="0"/>
              <a:t> </a:t>
            </a:r>
            <a:r>
              <a:rPr lang="es-ES" sz="4000" dirty="0"/>
              <a:t>Los hijos de Dios deben obedecerle (Éxodo 19.1-6</a:t>
            </a:r>
            <a:r>
              <a:rPr lang="es-ES" sz="4000" dirty="0" smtClean="0"/>
              <a:t>)</a:t>
            </a:r>
            <a:endParaRPr lang="es-PR" sz="4000" dirty="0"/>
          </a:p>
        </p:txBody>
      </p:sp>
    </p:spTree>
    <p:extLst>
      <p:ext uri="{BB962C8B-B14F-4D97-AF65-F5344CB8AC3E}">
        <p14:creationId xmlns:p14="http://schemas.microsoft.com/office/powerpoint/2010/main" val="3105942546"/>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457200" y="1981200"/>
            <a:ext cx="8229600" cy="4495800"/>
          </a:xfrm>
        </p:spPr>
        <p:txBody>
          <a:bodyPr/>
          <a:lstStyle/>
          <a:p>
            <a:r>
              <a:rPr lang="es-ES" dirty="0" smtClean="0"/>
              <a:t>Por medio de aceptar y guardar el pacto, Israel tendría una relación única con Dios. </a:t>
            </a:r>
          </a:p>
          <a:p>
            <a:pPr lvl="1"/>
            <a:r>
              <a:rPr lang="es-ES" dirty="0" smtClean="0"/>
              <a:t>“Guardar” significa cuidar o estar encargado de algo. Aquí significa cuidar, o guardar el pacto del Señor. </a:t>
            </a:r>
          </a:p>
          <a:p>
            <a:pPr lvl="1"/>
            <a:r>
              <a:rPr lang="es-ES" dirty="0" smtClean="0"/>
              <a:t>Esto implica una responsabilidad doble: guardarlo en el sentido individual de obedecer sus enseñanzas en la vida personal, y estar encargado de él para compartirlo con los demás.</a:t>
            </a:r>
            <a:endParaRPr lang="es-ES" dirty="0"/>
          </a:p>
        </p:txBody>
      </p:sp>
      <p:sp>
        <p:nvSpPr>
          <p:cNvPr id="10" name="Rectangle 3"/>
          <p:cNvSpPr>
            <a:spLocks noGrp="1" noChangeArrowheads="1"/>
          </p:cNvSpPr>
          <p:nvPr>
            <p:ph type="title"/>
          </p:nvPr>
        </p:nvSpPr>
        <p:spPr>
          <a:xfrm>
            <a:off x="1676400" y="671512"/>
            <a:ext cx="6553200" cy="1004888"/>
          </a:xfrm>
        </p:spPr>
        <p:txBody>
          <a:bodyPr/>
          <a:lstStyle/>
          <a:p>
            <a:pPr marL="346075" indent="-346075">
              <a:spcAft>
                <a:spcPts val="600"/>
              </a:spcAft>
              <a:buFont typeface="Wingdings" pitchFamily="2" charset="2"/>
              <a:buAutoNum type="arabicPeriod"/>
            </a:pPr>
            <a:r>
              <a:rPr lang="es-PR" sz="4000" dirty="0"/>
              <a:t> </a:t>
            </a:r>
            <a:r>
              <a:rPr lang="es-ES" sz="4000" dirty="0"/>
              <a:t>Los hijos de Dios deben obedecerle (Éxodo 19.1-6</a:t>
            </a:r>
            <a:r>
              <a:rPr lang="es-ES" sz="4000" dirty="0" smtClean="0"/>
              <a:t>)</a:t>
            </a:r>
            <a:endParaRPr lang="es-PR" sz="4000" dirty="0"/>
          </a:p>
        </p:txBody>
      </p:sp>
    </p:spTree>
    <p:extLst>
      <p:ext uri="{BB962C8B-B14F-4D97-AF65-F5344CB8AC3E}">
        <p14:creationId xmlns:p14="http://schemas.microsoft.com/office/powerpoint/2010/main" val="647692990"/>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17</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17</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457200" y="1981200"/>
            <a:ext cx="8229600" cy="4495800"/>
          </a:xfrm>
        </p:spPr>
        <p:txBody>
          <a:bodyPr/>
          <a:lstStyle/>
          <a:p>
            <a:r>
              <a:rPr lang="es-ES" dirty="0" smtClean="0"/>
              <a:t>Tres características relacionadas con el propósito divino de elegir a Israel (</a:t>
            </a:r>
            <a:r>
              <a:rPr lang="es-ES" dirty="0" smtClean="0">
                <a:solidFill>
                  <a:schemeClr val="tx2"/>
                </a:solidFill>
              </a:rPr>
              <a:t>vv. 5, 6</a:t>
            </a:r>
            <a:r>
              <a:rPr lang="es-ES" dirty="0" smtClean="0"/>
              <a:t>): </a:t>
            </a:r>
          </a:p>
          <a:p>
            <a:pPr marL="971550" lvl="1" indent="-514350">
              <a:buFont typeface="+mj-lt"/>
              <a:buAutoNum type="arabicPeriod"/>
            </a:pPr>
            <a:r>
              <a:rPr lang="es-ES" dirty="0" smtClean="0"/>
              <a:t>Debía ser un pueblo especial. </a:t>
            </a:r>
          </a:p>
          <a:p>
            <a:pPr marL="971550" lvl="1" indent="-514350">
              <a:buFont typeface="+mj-lt"/>
              <a:buAutoNum type="arabicPeriod"/>
            </a:pPr>
            <a:r>
              <a:rPr lang="es-ES" dirty="0" smtClean="0"/>
              <a:t>Debía ser un reino de sacerdotes.</a:t>
            </a:r>
          </a:p>
          <a:p>
            <a:pPr marL="971550" lvl="1" indent="-514350">
              <a:buFont typeface="+mj-lt"/>
              <a:buAutoNum type="arabicPeriod"/>
            </a:pPr>
            <a:r>
              <a:rPr lang="es-ES" dirty="0" smtClean="0"/>
              <a:t>Debía ser una nación santa.</a:t>
            </a:r>
            <a:endParaRPr lang="es-ES" dirty="0"/>
          </a:p>
        </p:txBody>
      </p:sp>
      <p:sp>
        <p:nvSpPr>
          <p:cNvPr id="10" name="Rectangle 3"/>
          <p:cNvSpPr>
            <a:spLocks noGrp="1" noChangeArrowheads="1"/>
          </p:cNvSpPr>
          <p:nvPr>
            <p:ph type="title"/>
          </p:nvPr>
        </p:nvSpPr>
        <p:spPr>
          <a:xfrm>
            <a:off x="1676400" y="671512"/>
            <a:ext cx="6553200" cy="1004888"/>
          </a:xfrm>
        </p:spPr>
        <p:txBody>
          <a:bodyPr/>
          <a:lstStyle/>
          <a:p>
            <a:pPr marL="346075" indent="-346075">
              <a:spcAft>
                <a:spcPts val="600"/>
              </a:spcAft>
              <a:buFont typeface="Wingdings" pitchFamily="2" charset="2"/>
              <a:buAutoNum type="arabicPeriod"/>
            </a:pPr>
            <a:r>
              <a:rPr lang="es-PR" sz="4000" dirty="0"/>
              <a:t> </a:t>
            </a:r>
            <a:r>
              <a:rPr lang="es-ES" sz="4000" dirty="0"/>
              <a:t>Los hijos de Dios deben obedecerle (Éxodo 19.1-6</a:t>
            </a:r>
            <a:r>
              <a:rPr lang="es-ES" sz="4000" dirty="0" smtClean="0"/>
              <a:t>)</a:t>
            </a:r>
            <a:endParaRPr lang="es-PR" sz="4000" dirty="0"/>
          </a:p>
        </p:txBody>
      </p:sp>
    </p:spTree>
    <p:extLst>
      <p:ext uri="{BB962C8B-B14F-4D97-AF65-F5344CB8AC3E}">
        <p14:creationId xmlns:p14="http://schemas.microsoft.com/office/powerpoint/2010/main" val="711557326"/>
      </p:ext>
    </p:extLst>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18</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18</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457200" y="1981200"/>
            <a:ext cx="8229600" cy="4495800"/>
          </a:xfrm>
        </p:spPr>
        <p:txBody>
          <a:bodyPr/>
          <a:lstStyle/>
          <a:p>
            <a:pPr marL="514350" indent="-514350">
              <a:buFont typeface="+mj-lt"/>
              <a:buAutoNum type="arabicPeriod"/>
            </a:pPr>
            <a:r>
              <a:rPr lang="es-ES" b="1" dirty="0" smtClean="0"/>
              <a:t>Un pueblo especial </a:t>
            </a:r>
            <a:r>
              <a:rPr lang="es-ES" dirty="0" smtClean="0"/>
              <a:t>– </a:t>
            </a:r>
            <a:r>
              <a:rPr lang="es-ES" i="1" dirty="0" err="1" smtClean="0"/>
              <a:t>segullah</a:t>
            </a:r>
            <a:r>
              <a:rPr lang="es-ES" dirty="0" smtClean="0"/>
              <a:t> </a:t>
            </a:r>
            <a:r>
              <a:rPr lang="es-ES" baseline="30000" dirty="0" smtClean="0"/>
              <a:t>5459</a:t>
            </a:r>
            <a:r>
              <a:rPr lang="es-ES" dirty="0" smtClean="0"/>
              <a:t>, (</a:t>
            </a:r>
            <a:r>
              <a:rPr lang="es-ES" dirty="0" err="1" smtClean="0"/>
              <a:t>heb</a:t>
            </a:r>
            <a:r>
              <a:rPr lang="es-ES" dirty="0" smtClean="0"/>
              <a:t>., tesoro especial de un rey, o puede referirse simbólicamente a Israel como un tesoro especial). </a:t>
            </a:r>
          </a:p>
          <a:p>
            <a:pPr lvl="1"/>
            <a:r>
              <a:rPr lang="es-ES" dirty="0" smtClean="0"/>
              <a:t>El rey era dueño de todo de su país. </a:t>
            </a:r>
          </a:p>
          <a:p>
            <a:pPr lvl="1"/>
            <a:r>
              <a:rPr lang="es-ES" dirty="0" smtClean="0"/>
              <a:t>Como a él le daba poco placer poseerlo en una forma abstracta, tenía en su palacio un cuarto llamado </a:t>
            </a:r>
            <a:r>
              <a:rPr lang="es-ES" i="1" dirty="0" smtClean="0"/>
              <a:t>segullah</a:t>
            </a:r>
            <a:r>
              <a:rPr lang="es-ES" baseline="30000" dirty="0" smtClean="0"/>
              <a:t>5459</a:t>
            </a:r>
            <a:r>
              <a:rPr lang="es-ES" dirty="0" smtClean="0"/>
              <a:t>, o tesorería, donde guardaba los tesoros más preciosos para él. </a:t>
            </a:r>
            <a:endParaRPr lang="es-ES" dirty="0"/>
          </a:p>
        </p:txBody>
      </p:sp>
      <p:sp>
        <p:nvSpPr>
          <p:cNvPr id="10" name="Rectangle 3"/>
          <p:cNvSpPr>
            <a:spLocks noGrp="1" noChangeArrowheads="1"/>
          </p:cNvSpPr>
          <p:nvPr>
            <p:ph type="title"/>
          </p:nvPr>
        </p:nvSpPr>
        <p:spPr>
          <a:xfrm>
            <a:off x="1676400" y="671512"/>
            <a:ext cx="6553200" cy="1004888"/>
          </a:xfrm>
        </p:spPr>
        <p:txBody>
          <a:bodyPr/>
          <a:lstStyle/>
          <a:p>
            <a:pPr marL="346075" indent="-346075">
              <a:spcAft>
                <a:spcPts val="600"/>
              </a:spcAft>
              <a:buFont typeface="Wingdings" pitchFamily="2" charset="2"/>
              <a:buAutoNum type="arabicPeriod"/>
            </a:pPr>
            <a:r>
              <a:rPr lang="es-PR" sz="4000" dirty="0"/>
              <a:t> </a:t>
            </a:r>
            <a:r>
              <a:rPr lang="es-ES" sz="4000" dirty="0"/>
              <a:t>Los hijos de Dios deben obedecerle (Éxodo 19.1-6</a:t>
            </a:r>
            <a:r>
              <a:rPr lang="es-ES" sz="4000" dirty="0" smtClean="0"/>
              <a:t>)</a:t>
            </a:r>
            <a:endParaRPr lang="es-PR" sz="4000" dirty="0"/>
          </a:p>
        </p:txBody>
      </p:sp>
    </p:spTree>
    <p:extLst>
      <p:ext uri="{BB962C8B-B14F-4D97-AF65-F5344CB8AC3E}">
        <p14:creationId xmlns:p14="http://schemas.microsoft.com/office/powerpoint/2010/main" val="3012071646"/>
      </p:ext>
    </p:extLst>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19</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457200" y="1981200"/>
            <a:ext cx="8229600" cy="4495800"/>
          </a:xfrm>
        </p:spPr>
        <p:txBody>
          <a:bodyPr/>
          <a:lstStyle/>
          <a:p>
            <a:pPr marL="514350" indent="-514350">
              <a:buFont typeface="+mj-lt"/>
              <a:buAutoNum type="arabicPeriod"/>
            </a:pPr>
            <a:r>
              <a:rPr lang="es-ES" b="1" dirty="0" smtClean="0"/>
              <a:t>Un pueblo especial </a:t>
            </a:r>
          </a:p>
          <a:p>
            <a:pPr lvl="1"/>
            <a:r>
              <a:rPr lang="es-ES" dirty="0" smtClean="0"/>
              <a:t>Dios dijo que Israel sería para él </a:t>
            </a:r>
            <a:r>
              <a:rPr lang="es-ES" i="1" dirty="0" smtClean="0"/>
              <a:t>un pueblo especial entre todos los pueblos. Porque mía es toda la tierra </a:t>
            </a:r>
            <a:r>
              <a:rPr lang="es-ES" dirty="0" smtClean="0"/>
              <a:t>(</a:t>
            </a:r>
            <a:r>
              <a:rPr lang="es-ES" dirty="0" smtClean="0">
                <a:solidFill>
                  <a:schemeClr val="tx2"/>
                </a:solidFill>
              </a:rPr>
              <a:t>v. 5</a:t>
            </a:r>
            <a:r>
              <a:rPr lang="es-ES" dirty="0" smtClean="0"/>
              <a:t>). </a:t>
            </a:r>
          </a:p>
          <a:p>
            <a:pPr lvl="1"/>
            <a:r>
              <a:rPr lang="es-ES" dirty="0" smtClean="0"/>
              <a:t>El Señor no renunciaba su derecho sobre las otras naciones. </a:t>
            </a:r>
          </a:p>
          <a:p>
            <a:pPr lvl="1"/>
            <a:r>
              <a:rPr lang="es-ES" dirty="0" smtClean="0"/>
              <a:t>Dios tenía un propósito universal en elegir a un pueblo para ser su tesoro especial.</a:t>
            </a:r>
            <a:endParaRPr lang="es-ES" dirty="0"/>
          </a:p>
        </p:txBody>
      </p:sp>
      <p:sp>
        <p:nvSpPr>
          <p:cNvPr id="10" name="Rectangle 3"/>
          <p:cNvSpPr>
            <a:spLocks noGrp="1" noChangeArrowheads="1"/>
          </p:cNvSpPr>
          <p:nvPr>
            <p:ph type="title"/>
          </p:nvPr>
        </p:nvSpPr>
        <p:spPr>
          <a:xfrm>
            <a:off x="1676400" y="671512"/>
            <a:ext cx="6553200" cy="1004888"/>
          </a:xfrm>
        </p:spPr>
        <p:txBody>
          <a:bodyPr/>
          <a:lstStyle/>
          <a:p>
            <a:pPr marL="346075" indent="-346075">
              <a:spcAft>
                <a:spcPts val="600"/>
              </a:spcAft>
              <a:buFont typeface="Wingdings" pitchFamily="2" charset="2"/>
              <a:buAutoNum type="arabicPeriod"/>
            </a:pPr>
            <a:r>
              <a:rPr lang="es-PR" sz="4000" dirty="0"/>
              <a:t> </a:t>
            </a:r>
            <a:r>
              <a:rPr lang="es-ES" sz="4000" dirty="0"/>
              <a:t>Los hijos de Dios deben obedecerle (Éxodo 19.1-6</a:t>
            </a:r>
            <a:r>
              <a:rPr lang="es-ES" sz="4000" dirty="0" smtClean="0"/>
              <a:t>)</a:t>
            </a:r>
            <a:endParaRPr lang="es-PR" sz="4000" dirty="0"/>
          </a:p>
        </p:txBody>
      </p:sp>
    </p:spTree>
    <p:extLst>
      <p:ext uri="{BB962C8B-B14F-4D97-AF65-F5344CB8AC3E}">
        <p14:creationId xmlns:p14="http://schemas.microsoft.com/office/powerpoint/2010/main" val="4046763693"/>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31000">
              <a:schemeClr val="accent1">
                <a:lumMod val="89000"/>
              </a:schemeClr>
            </a:gs>
            <a:gs pos="52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591207" y="0"/>
            <a:ext cx="7961586" cy="6858000"/>
          </a:xfrm>
          <a:prstGeom prst="rect">
            <a:avLst/>
          </a:prstGeom>
        </p:spPr>
      </p:pic>
      <p:sp>
        <p:nvSpPr>
          <p:cNvPr id="4" name="Slide Number Placeholder 3"/>
          <p:cNvSpPr>
            <a:spLocks noGrp="1"/>
          </p:cNvSpPr>
          <p:nvPr>
            <p:ph type="sldNum" sz="quarter" idx="12"/>
          </p:nvPr>
        </p:nvSpPr>
        <p:spPr/>
        <p:txBody>
          <a:bodyPr/>
          <a:lstStyle/>
          <a:p>
            <a:fld id="{921E7F7E-33AA-4283-8B9E-027FB821B55F}" type="slidenum">
              <a:rPr lang="en-US" smtClean="0"/>
              <a:pPr/>
              <a:t>2</a:t>
            </a:fld>
            <a:endParaRPr lang="en-US"/>
          </a:p>
        </p:txBody>
      </p:sp>
      <p:sp>
        <p:nvSpPr>
          <p:cNvPr id="6" name="Rectangle 5"/>
          <p:cNvSpPr/>
          <p:nvPr/>
        </p:nvSpPr>
        <p:spPr>
          <a:xfrm>
            <a:off x="1143000" y="5181600"/>
            <a:ext cx="1600200" cy="1447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76180418"/>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20</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457200" y="1981200"/>
            <a:ext cx="8229600" cy="4495800"/>
          </a:xfrm>
        </p:spPr>
        <p:txBody>
          <a:bodyPr/>
          <a:lstStyle/>
          <a:p>
            <a:pPr marL="514350" indent="-514350">
              <a:buFont typeface="+mj-lt"/>
              <a:buAutoNum type="arabicPeriod" startAt="2"/>
            </a:pPr>
            <a:r>
              <a:rPr lang="es-ES" b="1" dirty="0" smtClean="0"/>
              <a:t>Un reino de sacerdotes (</a:t>
            </a:r>
            <a:r>
              <a:rPr lang="es-ES" b="1" dirty="0" smtClean="0">
                <a:solidFill>
                  <a:schemeClr val="tx2"/>
                </a:solidFill>
              </a:rPr>
              <a:t>v. 6</a:t>
            </a:r>
            <a:r>
              <a:rPr lang="es-ES" b="1" dirty="0" smtClean="0"/>
              <a:t>); </a:t>
            </a:r>
            <a:r>
              <a:rPr lang="es-ES" dirty="0" smtClean="0"/>
              <a:t>dos posibles interpretaciones: </a:t>
            </a:r>
          </a:p>
          <a:p>
            <a:pPr marL="914400" lvl="1" indent="-514350">
              <a:buNone/>
            </a:pPr>
            <a:r>
              <a:rPr lang="es-ES" dirty="0" smtClean="0"/>
              <a:t>(1) Todos los israelitas iban a ser sacerdotes. Así que todos tendrían derecho al acceso directo a Dios. Con la madurez espiritual, no necesitarían más tener intermediarios para que lograsen comunión con Dios. Después de Martín Lutero, cuando los protestantes ha-</a:t>
            </a:r>
            <a:r>
              <a:rPr lang="es-ES" dirty="0" err="1" smtClean="0"/>
              <a:t>blan</a:t>
            </a:r>
            <a:r>
              <a:rPr lang="es-ES" dirty="0" smtClean="0"/>
              <a:t> del “sacerdocio de cada creyente”, se refieren a este principio.</a:t>
            </a:r>
            <a:endParaRPr lang="es-ES" dirty="0"/>
          </a:p>
        </p:txBody>
      </p:sp>
      <p:sp>
        <p:nvSpPr>
          <p:cNvPr id="10" name="Rectangle 3"/>
          <p:cNvSpPr>
            <a:spLocks noGrp="1" noChangeArrowheads="1"/>
          </p:cNvSpPr>
          <p:nvPr>
            <p:ph type="title"/>
          </p:nvPr>
        </p:nvSpPr>
        <p:spPr>
          <a:xfrm>
            <a:off x="1676400" y="671512"/>
            <a:ext cx="6553200" cy="1004888"/>
          </a:xfrm>
        </p:spPr>
        <p:txBody>
          <a:bodyPr/>
          <a:lstStyle/>
          <a:p>
            <a:pPr marL="346075" indent="-346075">
              <a:spcAft>
                <a:spcPts val="600"/>
              </a:spcAft>
              <a:buFont typeface="Wingdings" pitchFamily="2" charset="2"/>
              <a:buAutoNum type="arabicPeriod"/>
            </a:pPr>
            <a:r>
              <a:rPr lang="es-PR" sz="4000" dirty="0"/>
              <a:t> </a:t>
            </a:r>
            <a:r>
              <a:rPr lang="es-ES" sz="4000" dirty="0"/>
              <a:t>Los hijos de Dios deben obedecerle (Éxodo 19.1-6</a:t>
            </a:r>
            <a:r>
              <a:rPr lang="es-ES" sz="4000" dirty="0" smtClean="0"/>
              <a:t>)</a:t>
            </a:r>
            <a:endParaRPr lang="es-PR" sz="4000" dirty="0"/>
          </a:p>
        </p:txBody>
      </p:sp>
    </p:spTree>
    <p:extLst>
      <p:ext uri="{BB962C8B-B14F-4D97-AF65-F5344CB8AC3E}">
        <p14:creationId xmlns:p14="http://schemas.microsoft.com/office/powerpoint/2010/main" val="2843247247"/>
      </p:ext>
    </p:extLst>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457200" y="1981200"/>
            <a:ext cx="8229600" cy="4495800"/>
          </a:xfrm>
        </p:spPr>
        <p:txBody>
          <a:bodyPr/>
          <a:lstStyle/>
          <a:p>
            <a:pPr marL="514350" indent="-514350">
              <a:buFont typeface="+mj-lt"/>
              <a:buAutoNum type="arabicPeriod" startAt="2"/>
            </a:pPr>
            <a:r>
              <a:rPr lang="es-ES" b="1" dirty="0" smtClean="0"/>
              <a:t>Un reino de sacerdotes (</a:t>
            </a:r>
            <a:r>
              <a:rPr lang="es-ES" b="1" dirty="0" smtClean="0">
                <a:solidFill>
                  <a:schemeClr val="tx2"/>
                </a:solidFill>
              </a:rPr>
              <a:t>v. 6</a:t>
            </a:r>
            <a:r>
              <a:rPr lang="es-ES" b="1" dirty="0" smtClean="0"/>
              <a:t>); </a:t>
            </a:r>
            <a:r>
              <a:rPr lang="es-ES" dirty="0" smtClean="0"/>
              <a:t>dos posibles interpretaciones: </a:t>
            </a:r>
          </a:p>
          <a:p>
            <a:pPr marL="914400" lvl="1" indent="-514350">
              <a:buNone/>
            </a:pPr>
            <a:r>
              <a:rPr lang="es-ES" dirty="0" smtClean="0"/>
              <a:t>(2) Israel misma iba a ser una nación-sacerdote. No es que Israel iba a ser una nación compuesta totalmente de individuos que eran sacerdotes, sino que la nación colectivamente iba a servir como una nación sacerdotal. Un sacerdote servía como un intermedia.</a:t>
            </a:r>
            <a:endParaRPr lang="es-ES" dirty="0"/>
          </a:p>
        </p:txBody>
      </p:sp>
      <p:sp>
        <p:nvSpPr>
          <p:cNvPr id="10" name="Rectangle 3"/>
          <p:cNvSpPr>
            <a:spLocks noGrp="1" noChangeArrowheads="1"/>
          </p:cNvSpPr>
          <p:nvPr>
            <p:ph type="title"/>
          </p:nvPr>
        </p:nvSpPr>
        <p:spPr>
          <a:xfrm>
            <a:off x="1676400" y="671512"/>
            <a:ext cx="6553200" cy="1004888"/>
          </a:xfrm>
        </p:spPr>
        <p:txBody>
          <a:bodyPr/>
          <a:lstStyle/>
          <a:p>
            <a:pPr marL="346075" indent="-346075">
              <a:spcAft>
                <a:spcPts val="600"/>
              </a:spcAft>
              <a:buFont typeface="Wingdings" pitchFamily="2" charset="2"/>
              <a:buAutoNum type="arabicPeriod"/>
            </a:pPr>
            <a:r>
              <a:rPr lang="es-PR" sz="4000" dirty="0"/>
              <a:t> </a:t>
            </a:r>
            <a:r>
              <a:rPr lang="es-ES" sz="4000" dirty="0"/>
              <a:t>Los hijos de Dios deben obedecerle (Éxodo 19.1-6</a:t>
            </a:r>
            <a:r>
              <a:rPr lang="es-ES" sz="4000" dirty="0" smtClean="0"/>
              <a:t>)</a:t>
            </a:r>
            <a:endParaRPr lang="es-PR" sz="4000" dirty="0"/>
          </a:p>
        </p:txBody>
      </p:sp>
    </p:spTree>
    <p:extLst>
      <p:ext uri="{BB962C8B-B14F-4D97-AF65-F5344CB8AC3E}">
        <p14:creationId xmlns:p14="http://schemas.microsoft.com/office/powerpoint/2010/main" val="1625553877"/>
      </p:ext>
    </p:extLst>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22</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457200" y="1981200"/>
            <a:ext cx="8229600" cy="4495800"/>
          </a:xfrm>
        </p:spPr>
        <p:txBody>
          <a:bodyPr/>
          <a:lstStyle/>
          <a:p>
            <a:pPr marL="514350" indent="-514350">
              <a:buFont typeface="+mj-lt"/>
              <a:buAutoNum type="arabicPeriod" startAt="3"/>
            </a:pPr>
            <a:r>
              <a:rPr lang="es-ES" b="1" dirty="0" smtClean="0"/>
              <a:t>Una nación santa (</a:t>
            </a:r>
            <a:r>
              <a:rPr lang="es-ES" b="1" dirty="0" smtClean="0">
                <a:solidFill>
                  <a:schemeClr val="tx2"/>
                </a:solidFill>
              </a:rPr>
              <a:t>v. 6</a:t>
            </a:r>
            <a:r>
              <a:rPr lang="es-ES" b="1" dirty="0" smtClean="0"/>
              <a:t>).</a:t>
            </a:r>
            <a:r>
              <a:rPr lang="es-ES" dirty="0" smtClean="0"/>
              <a:t> </a:t>
            </a:r>
          </a:p>
          <a:p>
            <a:pPr marL="914400" lvl="1" indent="-514350"/>
            <a:r>
              <a:rPr lang="es-ES" dirty="0" smtClean="0"/>
              <a:t>La misión de Israel estaba fundada en el carácter moral. Un pueblo especial para Dios y una nación sacerdotal-misionera tendría que reflejar la naturaleza del Rey que representaba. Israel debía ser separada o apartada porque pertenecía a Dios.</a:t>
            </a:r>
          </a:p>
          <a:p>
            <a:pPr marL="914400" lvl="1" indent="-514350"/>
            <a:r>
              <a:rPr lang="es-ES" dirty="0" smtClean="0"/>
              <a:t>Una persona llega a ser santa cuando se consagra a Dios.</a:t>
            </a:r>
            <a:endParaRPr lang="es-ES" dirty="0"/>
          </a:p>
        </p:txBody>
      </p:sp>
      <p:sp>
        <p:nvSpPr>
          <p:cNvPr id="10" name="Rectangle 3"/>
          <p:cNvSpPr>
            <a:spLocks noGrp="1" noChangeArrowheads="1"/>
          </p:cNvSpPr>
          <p:nvPr>
            <p:ph type="title"/>
          </p:nvPr>
        </p:nvSpPr>
        <p:spPr>
          <a:xfrm>
            <a:off x="1676400" y="671512"/>
            <a:ext cx="6553200" cy="1004888"/>
          </a:xfrm>
        </p:spPr>
        <p:txBody>
          <a:bodyPr/>
          <a:lstStyle/>
          <a:p>
            <a:pPr marL="346075" indent="-346075">
              <a:spcAft>
                <a:spcPts val="600"/>
              </a:spcAft>
              <a:buFont typeface="Wingdings" pitchFamily="2" charset="2"/>
              <a:buAutoNum type="arabicPeriod"/>
            </a:pPr>
            <a:r>
              <a:rPr lang="es-PR" sz="4000" dirty="0"/>
              <a:t> </a:t>
            </a:r>
            <a:r>
              <a:rPr lang="es-ES" sz="4000" dirty="0"/>
              <a:t>Los hijos de Dios deben obedecerle (Éxodo 19.1-6</a:t>
            </a:r>
            <a:r>
              <a:rPr lang="es-ES" sz="4000" dirty="0" smtClean="0"/>
              <a:t>)</a:t>
            </a:r>
            <a:endParaRPr lang="es-PR" sz="4000" dirty="0"/>
          </a:p>
        </p:txBody>
      </p:sp>
    </p:spTree>
    <p:extLst>
      <p:ext uri="{BB962C8B-B14F-4D97-AF65-F5344CB8AC3E}">
        <p14:creationId xmlns:p14="http://schemas.microsoft.com/office/powerpoint/2010/main" val="4146059002"/>
      </p:ext>
    </p:extLst>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23</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457200" y="1981200"/>
            <a:ext cx="8229600" cy="4495800"/>
          </a:xfrm>
        </p:spPr>
        <p:txBody>
          <a:bodyPr/>
          <a:lstStyle/>
          <a:p>
            <a:r>
              <a:rPr lang="es-ES" dirty="0" smtClean="0"/>
              <a:t>Dios no forzó el pacto y la misión sobre Israel. Dijo a Moisés: </a:t>
            </a:r>
            <a:r>
              <a:rPr lang="es-ES" i="1" dirty="0" smtClean="0"/>
              <a:t>Estas son las pala-</a:t>
            </a:r>
            <a:r>
              <a:rPr lang="es-ES" i="1" dirty="0" err="1" smtClean="0"/>
              <a:t>bras</a:t>
            </a:r>
            <a:r>
              <a:rPr lang="es-ES" i="1" dirty="0" smtClean="0"/>
              <a:t> que dirás a los hijos de Israel </a:t>
            </a:r>
            <a:r>
              <a:rPr lang="es-ES" dirty="0" smtClean="0"/>
              <a:t>(</a:t>
            </a:r>
            <a:r>
              <a:rPr lang="es-ES" dirty="0" smtClean="0">
                <a:solidFill>
                  <a:schemeClr val="tx2"/>
                </a:solidFill>
              </a:rPr>
              <a:t>v. 6b</a:t>
            </a:r>
            <a:r>
              <a:rPr lang="es-ES" dirty="0" smtClean="0"/>
              <a:t>). </a:t>
            </a:r>
          </a:p>
          <a:p>
            <a:pPr lvl="1"/>
            <a:r>
              <a:rPr lang="es-ES" dirty="0" smtClean="0"/>
              <a:t>Los ancianos eran libres de aceptarlas o re-chazarlas. </a:t>
            </a:r>
          </a:p>
          <a:p>
            <a:pPr lvl="1"/>
            <a:r>
              <a:rPr lang="es-ES" dirty="0" smtClean="0"/>
              <a:t>Con entusiasmo, </a:t>
            </a:r>
            <a:r>
              <a:rPr lang="es-ES" i="1" dirty="0" smtClean="0"/>
              <a:t>todo el pueblo respondió a una, y dijo: ¡Haremos todo lo que Jehovah ha dicho! </a:t>
            </a:r>
            <a:r>
              <a:rPr lang="es-ES" dirty="0" smtClean="0"/>
              <a:t>(</a:t>
            </a:r>
            <a:r>
              <a:rPr lang="es-ES" dirty="0" smtClean="0">
                <a:solidFill>
                  <a:schemeClr val="tx2"/>
                </a:solidFill>
              </a:rPr>
              <a:t>v. 8</a:t>
            </a:r>
            <a:r>
              <a:rPr lang="es-ES" dirty="0" smtClean="0"/>
              <a:t>; ver </a:t>
            </a:r>
            <a:r>
              <a:rPr lang="es-ES" dirty="0" smtClean="0">
                <a:solidFill>
                  <a:schemeClr val="tx2"/>
                </a:solidFill>
              </a:rPr>
              <a:t>24:3, 7</a:t>
            </a:r>
            <a:r>
              <a:rPr lang="es-ES" dirty="0" smtClean="0"/>
              <a:t>) </a:t>
            </a:r>
          </a:p>
          <a:p>
            <a:pPr lvl="1"/>
            <a:r>
              <a:rPr lang="es-ES" dirty="0" smtClean="0"/>
              <a:t>El pacto fue ofrecido libremente y aceptado libremente. (Carro)</a:t>
            </a:r>
            <a:endParaRPr lang="es-ES" dirty="0"/>
          </a:p>
        </p:txBody>
      </p:sp>
      <p:sp>
        <p:nvSpPr>
          <p:cNvPr id="10" name="Rectangle 3"/>
          <p:cNvSpPr>
            <a:spLocks noGrp="1" noChangeArrowheads="1"/>
          </p:cNvSpPr>
          <p:nvPr>
            <p:ph type="title"/>
          </p:nvPr>
        </p:nvSpPr>
        <p:spPr>
          <a:xfrm>
            <a:off x="1676400" y="671512"/>
            <a:ext cx="6553200" cy="1004888"/>
          </a:xfrm>
        </p:spPr>
        <p:txBody>
          <a:bodyPr/>
          <a:lstStyle/>
          <a:p>
            <a:pPr marL="346075" indent="-346075">
              <a:spcAft>
                <a:spcPts val="600"/>
              </a:spcAft>
              <a:buFont typeface="Wingdings" pitchFamily="2" charset="2"/>
              <a:buAutoNum type="arabicPeriod"/>
            </a:pPr>
            <a:r>
              <a:rPr lang="es-PR" sz="4000" dirty="0"/>
              <a:t> </a:t>
            </a:r>
            <a:r>
              <a:rPr lang="es-ES" sz="4000" dirty="0"/>
              <a:t>Los hijos de Dios deben obedecerle (Éxodo 19.1-6</a:t>
            </a:r>
            <a:r>
              <a:rPr lang="es-ES" sz="4000" dirty="0" smtClean="0"/>
              <a:t>)</a:t>
            </a:r>
            <a:endParaRPr lang="es-PR" sz="4000" dirty="0"/>
          </a:p>
        </p:txBody>
      </p:sp>
    </p:spTree>
    <p:extLst>
      <p:ext uri="{BB962C8B-B14F-4D97-AF65-F5344CB8AC3E}">
        <p14:creationId xmlns:p14="http://schemas.microsoft.com/office/powerpoint/2010/main" val="707708430"/>
      </p:ext>
    </p:extLst>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screen">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b="24226"/>
          <a:stretch/>
        </p:blipFill>
        <p:spPr>
          <a:xfrm>
            <a:off x="8206" y="1752600"/>
            <a:ext cx="9135794" cy="5105400"/>
          </a:xfrm>
          <a:prstGeom prst="rect">
            <a:avLst/>
          </a:prstGeom>
        </p:spPr>
      </p:pic>
      <p:sp>
        <p:nvSpPr>
          <p:cNvPr id="8" name="Slide Number Placeholder 5"/>
          <p:cNvSpPr>
            <a:spLocks noGrp="1"/>
          </p:cNvSpPr>
          <p:nvPr>
            <p:ph type="sldNum" sz="quarter" idx="12"/>
          </p:nvPr>
        </p:nvSpPr>
        <p:spPr/>
        <p:txBody>
          <a:bodyPr/>
          <a:lstStyle/>
          <a:p>
            <a:fld id="{4D3A36D5-4982-416A-93B5-B3CD44AA987B}" type="slidenum">
              <a:rPr lang="en-US"/>
              <a:pPr/>
              <a:t>24</a:t>
            </a:fld>
            <a:endParaRPr lang="en-US"/>
          </a:p>
        </p:txBody>
      </p:sp>
      <p:sp>
        <p:nvSpPr>
          <p:cNvPr id="7" name="Rectangle 3"/>
          <p:cNvSpPr txBox="1">
            <a:spLocks noChangeArrowheads="1"/>
          </p:cNvSpPr>
          <p:nvPr/>
        </p:nvSpPr>
        <p:spPr bwMode="auto">
          <a:xfrm>
            <a:off x="140278" y="533400"/>
            <a:ext cx="9994322" cy="914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a:lstStyle>
          <a:p>
            <a:pPr marL="742950" indent="-742950">
              <a:spcAft>
                <a:spcPts val="600"/>
              </a:spcAft>
              <a:buFont typeface="+mj-lt"/>
              <a:buAutoNum type="arabicPeriod" startAt="2"/>
            </a:pPr>
            <a:r>
              <a:rPr lang="es-ES" sz="3600" dirty="0"/>
              <a:t>Los hijos de Dios deben prepararse para encontrarse con </a:t>
            </a:r>
            <a:r>
              <a:rPr lang="es-ES" sz="3600" dirty="0" smtClean="0"/>
              <a:t>Él (Éxodo </a:t>
            </a:r>
            <a:r>
              <a:rPr lang="es-ES" sz="3600" dirty="0"/>
              <a:t>19.10-14</a:t>
            </a:r>
            <a:r>
              <a:rPr lang="es-ES" sz="3600" dirty="0" smtClean="0"/>
              <a:t>)</a:t>
            </a:r>
            <a:endParaRPr lang="es-PR" sz="3600" kern="0" dirty="0" smtClean="0"/>
          </a:p>
        </p:txBody>
      </p:sp>
    </p:spTree>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25</a:t>
            </a:fld>
            <a:endParaRPr lang="en-US"/>
          </a:p>
        </p:txBody>
      </p:sp>
      <p:sp>
        <p:nvSpPr>
          <p:cNvPr id="327682" name="Rectangle 2"/>
          <p:cNvSpPr>
            <a:spLocks noGrp="1" noChangeArrowheads="1"/>
          </p:cNvSpPr>
          <p:nvPr>
            <p:ph type="body" idx="1"/>
          </p:nvPr>
        </p:nvSpPr>
        <p:spPr>
          <a:xfrm>
            <a:off x="304800" y="2057400"/>
            <a:ext cx="8458200" cy="4419600"/>
          </a:xfrm>
        </p:spPr>
        <p:txBody>
          <a:bodyPr/>
          <a:lstStyle/>
          <a:p>
            <a:pPr marL="0" indent="0">
              <a:buNone/>
            </a:pPr>
            <a:r>
              <a:rPr lang="es-ES" dirty="0"/>
              <a:t>“Y Jehová dijo a Moisés: Ve al pueblo, y santifícalos hoy y mañana; y laven sus vestidos, y estén preparados para el día tercero, porque al tercer día Jehová descenderá a ojos de todo el pueblo sobre el monte de Sinaí. Y señalarás término al pueblo en derredor, diciendo: Guardaos, no subáis al monte, ni toquéis sus límites; cualquiera que tocare el monte, de seguro morirá</a:t>
            </a:r>
            <a:r>
              <a:rPr lang="es-ES" dirty="0" smtClean="0"/>
              <a:t>...”</a:t>
            </a:r>
            <a:endParaRPr lang="es-ES" dirty="0"/>
          </a:p>
        </p:txBody>
      </p:sp>
      <p:sp>
        <p:nvSpPr>
          <p:cNvPr id="5" name="Rectangle 3"/>
          <p:cNvSpPr txBox="1">
            <a:spLocks noChangeArrowheads="1"/>
          </p:cNvSpPr>
          <p:nvPr/>
        </p:nvSpPr>
        <p:spPr bwMode="auto">
          <a:xfrm>
            <a:off x="140278" y="533400"/>
            <a:ext cx="9994322" cy="914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a:lstStyle>
          <a:p>
            <a:pPr marL="742950" indent="-742950">
              <a:spcAft>
                <a:spcPts val="600"/>
              </a:spcAft>
              <a:buFont typeface="+mj-lt"/>
              <a:buAutoNum type="arabicPeriod" startAt="2"/>
            </a:pPr>
            <a:r>
              <a:rPr lang="es-ES" sz="3600" dirty="0"/>
              <a:t>Los hijos de Dios deben prepararse para encontrarse con </a:t>
            </a:r>
            <a:r>
              <a:rPr lang="es-ES" sz="3600" dirty="0" smtClean="0"/>
              <a:t>Él (Éxodo </a:t>
            </a:r>
            <a:r>
              <a:rPr lang="es-ES" sz="3600" dirty="0"/>
              <a:t>19.10-14</a:t>
            </a:r>
            <a:r>
              <a:rPr lang="es-ES" sz="3600" dirty="0" smtClean="0"/>
              <a:t>)</a:t>
            </a:r>
            <a:endParaRPr lang="es-PR" sz="3600" kern="0" dirty="0" smtClean="0"/>
          </a:p>
        </p:txBody>
      </p:sp>
    </p:spTree>
    <p:extLst>
      <p:ext uri="{BB962C8B-B14F-4D97-AF65-F5344CB8AC3E}">
        <p14:creationId xmlns:p14="http://schemas.microsoft.com/office/powerpoint/2010/main" val="422544137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26</a:t>
            </a:fld>
            <a:endParaRPr lang="en-US"/>
          </a:p>
        </p:txBody>
      </p:sp>
      <p:sp>
        <p:nvSpPr>
          <p:cNvPr id="327682" name="Rectangle 2"/>
          <p:cNvSpPr>
            <a:spLocks noGrp="1" noChangeArrowheads="1"/>
          </p:cNvSpPr>
          <p:nvPr>
            <p:ph type="body" idx="1"/>
          </p:nvPr>
        </p:nvSpPr>
        <p:spPr>
          <a:xfrm>
            <a:off x="304800" y="2057400"/>
            <a:ext cx="8458200" cy="4419600"/>
          </a:xfrm>
        </p:spPr>
        <p:txBody>
          <a:bodyPr/>
          <a:lstStyle/>
          <a:p>
            <a:pPr marL="0" indent="0">
              <a:buNone/>
            </a:pPr>
            <a:r>
              <a:rPr lang="es-ES" dirty="0" smtClean="0"/>
              <a:t>“</a:t>
            </a:r>
            <a:r>
              <a:rPr lang="es-ES" dirty="0"/>
              <a:t>...</a:t>
            </a:r>
            <a:r>
              <a:rPr lang="es-ES" dirty="0" smtClean="0"/>
              <a:t>No </a:t>
            </a:r>
            <a:r>
              <a:rPr lang="es-ES" dirty="0"/>
              <a:t>lo tocará mano, porque será apedreado o asaeteado; sea animal o sea hombre, no vivirá. Cuando suene largamente la bocina, subirán al monte. Y descendió Moisés del monte al pueblo, y santificó al pueblo; y lavaron sus vestidos</a:t>
            </a:r>
            <a:r>
              <a:rPr lang="es-ES" dirty="0" smtClean="0"/>
              <a:t>.”</a:t>
            </a:r>
            <a:endParaRPr lang="es-ES" dirty="0"/>
          </a:p>
        </p:txBody>
      </p:sp>
      <p:sp>
        <p:nvSpPr>
          <p:cNvPr id="5" name="Rectangle 3"/>
          <p:cNvSpPr txBox="1">
            <a:spLocks noChangeArrowheads="1"/>
          </p:cNvSpPr>
          <p:nvPr/>
        </p:nvSpPr>
        <p:spPr bwMode="auto">
          <a:xfrm>
            <a:off x="140278" y="533400"/>
            <a:ext cx="9994322" cy="914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a:lstStyle>
          <a:p>
            <a:pPr marL="742950" indent="-742950">
              <a:spcAft>
                <a:spcPts val="600"/>
              </a:spcAft>
              <a:buFont typeface="+mj-lt"/>
              <a:buAutoNum type="arabicPeriod" startAt="2"/>
            </a:pPr>
            <a:r>
              <a:rPr lang="es-ES" sz="3600" dirty="0"/>
              <a:t>Los hijos de Dios deben prepararse para encontrarse con </a:t>
            </a:r>
            <a:r>
              <a:rPr lang="es-ES" sz="3600" dirty="0" smtClean="0"/>
              <a:t>Él (Éxodo </a:t>
            </a:r>
            <a:r>
              <a:rPr lang="es-ES" sz="3600" dirty="0"/>
              <a:t>19.10-14</a:t>
            </a:r>
            <a:r>
              <a:rPr lang="es-ES" sz="3600" dirty="0" smtClean="0"/>
              <a:t>)</a:t>
            </a:r>
            <a:endParaRPr lang="es-PR" sz="3600" kern="0" dirty="0" smtClean="0"/>
          </a:p>
        </p:txBody>
      </p:sp>
    </p:spTree>
    <p:extLst>
      <p:ext uri="{BB962C8B-B14F-4D97-AF65-F5344CB8AC3E}">
        <p14:creationId xmlns:p14="http://schemas.microsoft.com/office/powerpoint/2010/main" val="311847497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27</a:t>
            </a:fld>
            <a:endParaRPr lang="en-US"/>
          </a:p>
        </p:txBody>
      </p:sp>
      <p:sp>
        <p:nvSpPr>
          <p:cNvPr id="327682" name="Rectangle 2"/>
          <p:cNvSpPr>
            <a:spLocks noGrp="1" noChangeArrowheads="1"/>
          </p:cNvSpPr>
          <p:nvPr>
            <p:ph type="body" idx="1"/>
          </p:nvPr>
        </p:nvSpPr>
        <p:spPr>
          <a:xfrm>
            <a:off x="304800" y="1981200"/>
            <a:ext cx="8458200" cy="4419600"/>
          </a:xfrm>
        </p:spPr>
        <p:txBody>
          <a:bodyPr/>
          <a:lstStyle/>
          <a:p>
            <a:r>
              <a:rPr lang="es-ES" i="1" dirty="0"/>
              <a:t>La purificación del </a:t>
            </a:r>
            <a:r>
              <a:rPr lang="es-ES" i="1" dirty="0" smtClean="0"/>
              <a:t>pueblo. </a:t>
            </a:r>
          </a:p>
          <a:p>
            <a:pPr lvl="1"/>
            <a:r>
              <a:rPr lang="es-ES" dirty="0" smtClean="0"/>
              <a:t>Dios </a:t>
            </a:r>
            <a:r>
              <a:rPr lang="es-ES" dirty="0"/>
              <a:t>es santo y mandó que el pueblo se santificara y se preparara para el tercer día, cuando él descendería sobre el monte. </a:t>
            </a:r>
            <a:endParaRPr lang="es-ES" dirty="0" smtClean="0"/>
          </a:p>
          <a:p>
            <a:pPr lvl="1"/>
            <a:r>
              <a:rPr lang="es-ES" dirty="0" smtClean="0"/>
              <a:t>El </a:t>
            </a:r>
            <a:r>
              <a:rPr lang="es-ES" dirty="0"/>
              <a:t>pueblo debía prepararse espiritual y físicamente para el encuentro; debía prestar atención al corazón y a la apariencia física. </a:t>
            </a:r>
            <a:endParaRPr lang="es-ES" dirty="0" smtClean="0"/>
          </a:p>
          <a:p>
            <a:pPr lvl="1"/>
            <a:r>
              <a:rPr lang="es-ES" dirty="0" smtClean="0"/>
              <a:t>El </a:t>
            </a:r>
            <a:r>
              <a:rPr lang="es-ES" dirty="0"/>
              <a:t>Santo de Israel debía recibir el respeto que le correspondía</a:t>
            </a:r>
            <a:r>
              <a:rPr lang="es-ES" dirty="0" smtClean="0"/>
              <a:t>. (Carro)</a:t>
            </a:r>
            <a:endParaRPr lang="es-ES" dirty="0"/>
          </a:p>
          <a:p>
            <a:endParaRPr lang="es-ES" dirty="0"/>
          </a:p>
        </p:txBody>
      </p:sp>
      <p:sp>
        <p:nvSpPr>
          <p:cNvPr id="5" name="Rectangle 3"/>
          <p:cNvSpPr txBox="1">
            <a:spLocks noChangeArrowheads="1"/>
          </p:cNvSpPr>
          <p:nvPr/>
        </p:nvSpPr>
        <p:spPr bwMode="auto">
          <a:xfrm>
            <a:off x="140278" y="533400"/>
            <a:ext cx="9994322" cy="914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a:lstStyle>
          <a:p>
            <a:pPr marL="742950" indent="-742950">
              <a:spcAft>
                <a:spcPts val="600"/>
              </a:spcAft>
              <a:buFont typeface="+mj-lt"/>
              <a:buAutoNum type="arabicPeriod" startAt="2"/>
            </a:pPr>
            <a:r>
              <a:rPr lang="es-ES" sz="3600" dirty="0"/>
              <a:t>Los hijos de Dios deben prepararse para encontrarse con </a:t>
            </a:r>
            <a:r>
              <a:rPr lang="es-ES" sz="3600" dirty="0" smtClean="0"/>
              <a:t>Él (Éxodo </a:t>
            </a:r>
            <a:r>
              <a:rPr lang="es-ES" sz="3600" dirty="0"/>
              <a:t>19.10-14</a:t>
            </a:r>
            <a:r>
              <a:rPr lang="es-ES" sz="3600" dirty="0" smtClean="0"/>
              <a:t>)</a:t>
            </a:r>
            <a:endParaRPr lang="es-PR" sz="3600" kern="0" dirty="0" smtClean="0"/>
          </a:p>
        </p:txBody>
      </p:sp>
    </p:spTree>
    <p:extLst>
      <p:ext uri="{BB962C8B-B14F-4D97-AF65-F5344CB8AC3E}">
        <p14:creationId xmlns:p14="http://schemas.microsoft.com/office/powerpoint/2010/main" val="163448021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27682">
                                            <p:txEl>
                                              <p:pRg st="3" end="3"/>
                                            </p:txEl>
                                          </p:spTgt>
                                        </p:tgtEl>
                                        <p:attrNameLst>
                                          <p:attrName>style.visibility</p:attrName>
                                        </p:attrNameLst>
                                      </p:cBhvr>
                                      <p:to>
                                        <p:strVal val="visible"/>
                                      </p:to>
                                    </p:set>
                                    <p:animEffect transition="in" filter="fade">
                                      <p:cBhvr>
                                        <p:cTn id="16" dur="2000"/>
                                        <p:tgtEl>
                                          <p:spTgt spid="32768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28</a:t>
            </a:fld>
            <a:endParaRPr lang="en-US"/>
          </a:p>
        </p:txBody>
      </p:sp>
      <p:sp>
        <p:nvSpPr>
          <p:cNvPr id="327682" name="Rectangle 2"/>
          <p:cNvSpPr>
            <a:spLocks noGrp="1" noChangeArrowheads="1"/>
          </p:cNvSpPr>
          <p:nvPr>
            <p:ph type="body" idx="1"/>
          </p:nvPr>
        </p:nvSpPr>
        <p:spPr>
          <a:xfrm>
            <a:off x="304800" y="1981200"/>
            <a:ext cx="8458200" cy="4419600"/>
          </a:xfrm>
        </p:spPr>
        <p:txBody>
          <a:bodyPr/>
          <a:lstStyle/>
          <a:p>
            <a:r>
              <a:rPr lang="es-ES" i="1" dirty="0" smtClean="0"/>
              <a:t>Debía </a:t>
            </a:r>
            <a:r>
              <a:rPr lang="es-ES" i="1" dirty="0"/>
              <a:t>lavar su ropa</a:t>
            </a:r>
            <a:r>
              <a:rPr lang="es-ES" dirty="0"/>
              <a:t> (</a:t>
            </a:r>
            <a:r>
              <a:rPr lang="es-ES" dirty="0">
                <a:solidFill>
                  <a:schemeClr val="tx2"/>
                </a:solidFill>
              </a:rPr>
              <a:t>v. 10</a:t>
            </a:r>
            <a:r>
              <a:rPr lang="es-ES" dirty="0"/>
              <a:t>). </a:t>
            </a:r>
            <a:endParaRPr lang="es-ES" dirty="0" smtClean="0"/>
          </a:p>
          <a:p>
            <a:pPr lvl="1"/>
            <a:r>
              <a:rPr lang="es-ES" dirty="0" smtClean="0"/>
              <a:t>La </a:t>
            </a:r>
            <a:r>
              <a:rPr lang="es-ES" dirty="0"/>
              <a:t>orden significaba llevar ropas limpias y dignas en el ejercicio de lo sagrado (</a:t>
            </a:r>
            <a:r>
              <a:rPr lang="es-ES" dirty="0">
                <a:solidFill>
                  <a:schemeClr val="tx2"/>
                </a:solidFill>
              </a:rPr>
              <a:t>ver </a:t>
            </a:r>
            <a:r>
              <a:rPr lang="es-ES" dirty="0" err="1">
                <a:solidFill>
                  <a:schemeClr val="tx2"/>
                </a:solidFill>
              </a:rPr>
              <a:t>Gén</a:t>
            </a:r>
            <a:r>
              <a:rPr lang="es-ES" dirty="0">
                <a:solidFill>
                  <a:schemeClr val="tx2"/>
                </a:solidFill>
              </a:rPr>
              <a:t>. 35:2; Lev. 11:25, 28, 40</a:t>
            </a:r>
            <a:r>
              <a:rPr lang="es-ES" dirty="0"/>
              <a:t>). </a:t>
            </a:r>
            <a:endParaRPr lang="es-ES" dirty="0" smtClean="0"/>
          </a:p>
          <a:p>
            <a:pPr lvl="1"/>
            <a:r>
              <a:rPr lang="es-ES" dirty="0" smtClean="0"/>
              <a:t>En </a:t>
            </a:r>
            <a:r>
              <a:rPr lang="es-ES" dirty="0"/>
              <a:t>el desierto, con la escasez de agua, no era fácil mantener los vestidos limpios; sin embargo, para presentarse ante el Señor, aun con sacrificio, se debía hacerlo de la mejor manera posible</a:t>
            </a:r>
            <a:r>
              <a:rPr lang="es-ES" dirty="0" smtClean="0"/>
              <a:t>. (Carro)</a:t>
            </a:r>
            <a:endParaRPr lang="es-ES" dirty="0"/>
          </a:p>
          <a:p>
            <a:endParaRPr lang="es-ES" dirty="0"/>
          </a:p>
        </p:txBody>
      </p:sp>
      <p:sp>
        <p:nvSpPr>
          <p:cNvPr id="5" name="Rectangle 3"/>
          <p:cNvSpPr txBox="1">
            <a:spLocks noChangeArrowheads="1"/>
          </p:cNvSpPr>
          <p:nvPr/>
        </p:nvSpPr>
        <p:spPr bwMode="auto">
          <a:xfrm>
            <a:off x="140278" y="533400"/>
            <a:ext cx="9994322" cy="914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a:lstStyle>
          <a:p>
            <a:pPr marL="742950" indent="-742950">
              <a:spcAft>
                <a:spcPts val="600"/>
              </a:spcAft>
              <a:buFont typeface="+mj-lt"/>
              <a:buAutoNum type="arabicPeriod" startAt="2"/>
            </a:pPr>
            <a:r>
              <a:rPr lang="es-ES" sz="3600" dirty="0"/>
              <a:t>Los hijos de Dios deben prepararse para encontrarse con </a:t>
            </a:r>
            <a:r>
              <a:rPr lang="es-ES" sz="3600" dirty="0" smtClean="0"/>
              <a:t>Él (Éxodo </a:t>
            </a:r>
            <a:r>
              <a:rPr lang="es-ES" sz="3600" dirty="0"/>
              <a:t>19.10-14</a:t>
            </a:r>
            <a:r>
              <a:rPr lang="es-ES" sz="3600" dirty="0" smtClean="0"/>
              <a:t>)</a:t>
            </a:r>
            <a:endParaRPr lang="es-PR" sz="3600" kern="0" dirty="0" smtClean="0"/>
          </a:p>
        </p:txBody>
      </p:sp>
    </p:spTree>
    <p:extLst>
      <p:ext uri="{BB962C8B-B14F-4D97-AF65-F5344CB8AC3E}">
        <p14:creationId xmlns:p14="http://schemas.microsoft.com/office/powerpoint/2010/main" val="420610726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29</a:t>
            </a:fld>
            <a:endParaRPr lang="en-US"/>
          </a:p>
        </p:txBody>
      </p:sp>
      <p:sp>
        <p:nvSpPr>
          <p:cNvPr id="327682" name="Rectangle 2"/>
          <p:cNvSpPr>
            <a:spLocks noGrp="1" noChangeArrowheads="1"/>
          </p:cNvSpPr>
          <p:nvPr>
            <p:ph type="body" idx="1"/>
          </p:nvPr>
        </p:nvSpPr>
        <p:spPr>
          <a:xfrm>
            <a:off x="304800" y="1981200"/>
            <a:ext cx="8458200" cy="4419600"/>
          </a:xfrm>
        </p:spPr>
        <p:txBody>
          <a:bodyPr/>
          <a:lstStyle/>
          <a:p>
            <a:r>
              <a:rPr lang="es-ES" dirty="0" smtClean="0"/>
              <a:t>No </a:t>
            </a:r>
            <a:r>
              <a:rPr lang="es-ES" dirty="0"/>
              <a:t>debía sobrepasar los límites puestos por Dios: </a:t>
            </a:r>
            <a:r>
              <a:rPr lang="es-ES" i="1" dirty="0"/>
              <a:t>no subáis al monte ni toquéis su límite </a:t>
            </a:r>
            <a:r>
              <a:rPr lang="es-ES" dirty="0"/>
              <a:t>(</a:t>
            </a:r>
            <a:r>
              <a:rPr lang="es-ES" dirty="0">
                <a:solidFill>
                  <a:schemeClr val="tx2"/>
                </a:solidFill>
              </a:rPr>
              <a:t>v. 12</a:t>
            </a:r>
            <a:r>
              <a:rPr lang="es-ES" dirty="0"/>
              <a:t>). </a:t>
            </a:r>
            <a:endParaRPr lang="es-ES" dirty="0" smtClean="0"/>
          </a:p>
          <a:p>
            <a:pPr lvl="1"/>
            <a:r>
              <a:rPr lang="es-ES" dirty="0" smtClean="0"/>
              <a:t>El </a:t>
            </a:r>
            <a:r>
              <a:rPr lang="es-ES" dirty="0"/>
              <a:t>día del encuentro </a:t>
            </a:r>
            <a:r>
              <a:rPr lang="es-ES" dirty="0" smtClean="0"/>
              <a:t>con </a:t>
            </a:r>
            <a:r>
              <a:rPr lang="es-ES" dirty="0"/>
              <a:t>Dios, el monte Sinaí se convertiría en un recinto </a:t>
            </a:r>
            <a:r>
              <a:rPr lang="es-ES" dirty="0" smtClean="0"/>
              <a:t>santo. </a:t>
            </a:r>
          </a:p>
          <a:p>
            <a:pPr lvl="1"/>
            <a:r>
              <a:rPr lang="es-ES" dirty="0" smtClean="0"/>
              <a:t>Dios </a:t>
            </a:r>
            <a:r>
              <a:rPr lang="es-ES" dirty="0"/>
              <a:t>era santo; no debían ser demasiado familiares con él, tratando de llegar demasiado cerca de su presencia. </a:t>
            </a:r>
            <a:endParaRPr lang="es-ES" dirty="0" smtClean="0"/>
          </a:p>
          <a:p>
            <a:pPr lvl="1"/>
            <a:r>
              <a:rPr lang="es-ES" dirty="0" smtClean="0"/>
              <a:t>No debían buscar </a:t>
            </a:r>
            <a:r>
              <a:rPr lang="es-ES" dirty="0"/>
              <a:t>reliquias religiosas del lugar santo</a:t>
            </a:r>
            <a:r>
              <a:rPr lang="es-ES" dirty="0" smtClean="0"/>
              <a:t>. (Carro)</a:t>
            </a:r>
            <a:endParaRPr lang="es-ES" dirty="0"/>
          </a:p>
          <a:p>
            <a:endParaRPr lang="es-ES" dirty="0"/>
          </a:p>
        </p:txBody>
      </p:sp>
      <p:sp>
        <p:nvSpPr>
          <p:cNvPr id="5" name="Rectangle 3"/>
          <p:cNvSpPr txBox="1">
            <a:spLocks noChangeArrowheads="1"/>
          </p:cNvSpPr>
          <p:nvPr/>
        </p:nvSpPr>
        <p:spPr bwMode="auto">
          <a:xfrm>
            <a:off x="140278" y="533400"/>
            <a:ext cx="9994322" cy="914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a:lstStyle>
          <a:p>
            <a:pPr marL="742950" indent="-742950">
              <a:spcAft>
                <a:spcPts val="600"/>
              </a:spcAft>
              <a:buFont typeface="+mj-lt"/>
              <a:buAutoNum type="arabicPeriod" startAt="2"/>
            </a:pPr>
            <a:r>
              <a:rPr lang="es-ES" sz="3600" dirty="0"/>
              <a:t>Los hijos de Dios deben prepararse para encontrarse con </a:t>
            </a:r>
            <a:r>
              <a:rPr lang="es-ES" sz="3600" dirty="0" smtClean="0"/>
              <a:t>Él (Éxodo </a:t>
            </a:r>
            <a:r>
              <a:rPr lang="es-ES" sz="3600" dirty="0"/>
              <a:t>19.10-14</a:t>
            </a:r>
            <a:r>
              <a:rPr lang="es-ES" sz="3600" dirty="0" smtClean="0"/>
              <a:t>)</a:t>
            </a:r>
            <a:endParaRPr lang="es-PR" sz="3600" kern="0" dirty="0" smtClean="0"/>
          </a:p>
        </p:txBody>
      </p:sp>
    </p:spTree>
    <p:extLst>
      <p:ext uri="{BB962C8B-B14F-4D97-AF65-F5344CB8AC3E}">
        <p14:creationId xmlns:p14="http://schemas.microsoft.com/office/powerpoint/2010/main" val="153793757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27682">
                                            <p:txEl>
                                              <p:pRg st="3" end="3"/>
                                            </p:txEl>
                                          </p:spTgt>
                                        </p:tgtEl>
                                        <p:attrNameLst>
                                          <p:attrName>style.visibility</p:attrName>
                                        </p:attrNameLst>
                                      </p:cBhvr>
                                      <p:to>
                                        <p:strVal val="visible"/>
                                      </p:to>
                                    </p:set>
                                    <p:animEffect transition="in" filter="fade">
                                      <p:cBhvr>
                                        <p:cTn id="16" dur="2000"/>
                                        <p:tgtEl>
                                          <p:spTgt spid="32768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j0400145.jpg"/>
          <p:cNvPicPr>
            <a:picLocks noChangeAspect="1"/>
          </p:cNvPicPr>
          <p:nvPr/>
        </p:nvPicPr>
        <p:blipFill>
          <a:blip r:embed="rId3" cstate="screen"/>
          <a:stretch>
            <a:fillRect/>
          </a:stretch>
        </p:blipFill>
        <p:spPr>
          <a:xfrm>
            <a:off x="5791200" y="2212848"/>
            <a:ext cx="2615481" cy="3921307"/>
          </a:xfrm>
          <a:prstGeom prst="rect">
            <a:avLst/>
          </a:prstGeom>
        </p:spPr>
      </p:pic>
      <p:sp>
        <p:nvSpPr>
          <p:cNvPr id="7" name="Slide Number Placeholder 6"/>
          <p:cNvSpPr>
            <a:spLocks noGrp="1"/>
          </p:cNvSpPr>
          <p:nvPr>
            <p:ph type="sldNum" sz="quarter" idx="12"/>
          </p:nvPr>
        </p:nvSpPr>
        <p:spPr/>
        <p:txBody>
          <a:bodyPr/>
          <a:lstStyle/>
          <a:p>
            <a:fld id="{FF604A86-8852-4C82-8F97-38DAD2559BC5}" type="slidenum">
              <a:rPr lang="en-US"/>
              <a:pPr/>
              <a:t>3</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Tema General</a:t>
            </a:r>
            <a:endParaRPr lang="en-US" dirty="0"/>
          </a:p>
        </p:txBody>
      </p:sp>
      <p:sp>
        <p:nvSpPr>
          <p:cNvPr id="315395" name="Rectangle 3"/>
          <p:cNvSpPr>
            <a:spLocks noGrp="1" noChangeArrowheads="1"/>
          </p:cNvSpPr>
          <p:nvPr>
            <p:ph type="body" sz="half" idx="1"/>
          </p:nvPr>
        </p:nvSpPr>
        <p:spPr>
          <a:xfrm>
            <a:off x="457200" y="2057400"/>
            <a:ext cx="5105400" cy="4495800"/>
          </a:xfrm>
          <a:solidFill>
            <a:schemeClr val="bg1">
              <a:alpha val="45000"/>
            </a:schemeClr>
          </a:solidFill>
        </p:spPr>
        <p:txBody>
          <a:bodyPr>
            <a:normAutofit/>
          </a:bodyPr>
          <a:lstStyle/>
          <a:p>
            <a:r>
              <a:rPr lang="es-ES" sz="3600" dirty="0"/>
              <a:t>Esta lección contempla nuestra responsabilidad de ser santos como pueblo del pacto de Dios</a:t>
            </a:r>
            <a:r>
              <a:rPr lang="es-PR" sz="3600" dirty="0" smtClean="0"/>
              <a:t>.</a:t>
            </a:r>
            <a:endParaRPr lang="es-PR" sz="3600" dirty="0"/>
          </a:p>
        </p:txBody>
      </p:sp>
    </p:spTree>
  </p:cSld>
  <p:clrMapOvr>
    <a:masterClrMapping/>
  </p:clrMapOvr>
  <p:transition spd="slow">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screen">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t="17937" b="5314"/>
          <a:stretch/>
        </p:blipFill>
        <p:spPr>
          <a:xfrm>
            <a:off x="0" y="1682263"/>
            <a:ext cx="9144000" cy="5175738"/>
          </a:xfrm>
          <a:prstGeom prst="rect">
            <a:avLst/>
          </a:prstGeom>
        </p:spPr>
      </p:pic>
      <p:sp>
        <p:nvSpPr>
          <p:cNvPr id="8" name="Slide Number Placeholder 5"/>
          <p:cNvSpPr>
            <a:spLocks noGrp="1"/>
          </p:cNvSpPr>
          <p:nvPr>
            <p:ph type="sldNum" sz="quarter" idx="12"/>
          </p:nvPr>
        </p:nvSpPr>
        <p:spPr/>
        <p:txBody>
          <a:bodyPr/>
          <a:lstStyle/>
          <a:p>
            <a:fld id="{4D3A36D5-4982-416A-93B5-B3CD44AA987B}" type="slidenum">
              <a:rPr lang="en-US"/>
              <a:pPr/>
              <a:t>30</a:t>
            </a:fld>
            <a:endParaRPr lang="en-US" dirty="0"/>
          </a:p>
        </p:txBody>
      </p:sp>
      <p:sp>
        <p:nvSpPr>
          <p:cNvPr id="12" name="Title 5"/>
          <p:cNvSpPr>
            <a:spLocks noGrp="1"/>
          </p:cNvSpPr>
          <p:nvPr>
            <p:ph type="title"/>
          </p:nvPr>
        </p:nvSpPr>
        <p:spPr>
          <a:xfrm>
            <a:off x="990600" y="214313"/>
            <a:ext cx="8077200" cy="1462087"/>
          </a:xfrm>
        </p:spPr>
        <p:txBody>
          <a:bodyPr/>
          <a:lstStyle/>
          <a:p>
            <a:pPr marL="742950" indent="-742950">
              <a:spcAft>
                <a:spcPts val="600"/>
              </a:spcAft>
              <a:buFont typeface="+mj-lt"/>
              <a:buAutoNum type="arabicPeriod" startAt="3"/>
            </a:pPr>
            <a:r>
              <a:rPr lang="es-ES" sz="4000" dirty="0"/>
              <a:t>Los hijos de Dios experimentan Su presencia (Éxodo 19.16-19)</a:t>
            </a:r>
            <a:endParaRPr lang="es-PR" sz="4000" dirty="0"/>
          </a:p>
        </p:txBody>
      </p:sp>
    </p:spTree>
    <p:extLst>
      <p:ext uri="{BB962C8B-B14F-4D97-AF65-F5344CB8AC3E}">
        <p14:creationId xmlns:p14="http://schemas.microsoft.com/office/powerpoint/2010/main" val="2274590108"/>
      </p:ext>
    </p:extLst>
  </p:cSld>
  <p:clrMapOvr>
    <a:masterClrMapping/>
  </p:clrMapOvr>
  <p:transition spd="slow">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31</a:t>
            </a:fld>
            <a:endParaRPr lang="en-US" dirty="0"/>
          </a:p>
        </p:txBody>
      </p:sp>
      <p:sp>
        <p:nvSpPr>
          <p:cNvPr id="327682" name="Rectangle 2"/>
          <p:cNvSpPr>
            <a:spLocks noGrp="1" noChangeArrowheads="1"/>
          </p:cNvSpPr>
          <p:nvPr>
            <p:ph type="body" idx="1"/>
          </p:nvPr>
        </p:nvSpPr>
        <p:spPr>
          <a:xfrm>
            <a:off x="304800" y="2057400"/>
            <a:ext cx="8534400" cy="4375842"/>
          </a:xfrm>
        </p:spPr>
        <p:txBody>
          <a:bodyPr/>
          <a:lstStyle/>
          <a:p>
            <a:pPr marL="0" indent="0">
              <a:buNone/>
            </a:pPr>
            <a:r>
              <a:rPr lang="es-ES" dirty="0"/>
              <a:t>“Aconteció que al tercer día, cuando vino la mañana, vinieron truenos y relámpagos, y espesa nube sobre el monte, y sonido de bocina muy fuerte; y se estremeció todo el pueblo que estaba en el campamento. Y Moisés sacó del campamento al pueblo para recibir a Dios; y se detuvieron al pie del monte. Todo el monte Sinaí humeaba, porque Jehová había descendido sobre él en </a:t>
            </a:r>
            <a:r>
              <a:rPr lang="es-ES" dirty="0" smtClean="0"/>
              <a:t>fuego...”</a:t>
            </a:r>
            <a:endParaRPr lang="es-ES" dirty="0"/>
          </a:p>
        </p:txBody>
      </p:sp>
      <p:sp>
        <p:nvSpPr>
          <p:cNvPr id="7" name="Title 5"/>
          <p:cNvSpPr>
            <a:spLocks noGrp="1"/>
          </p:cNvSpPr>
          <p:nvPr>
            <p:ph type="title"/>
          </p:nvPr>
        </p:nvSpPr>
        <p:spPr>
          <a:xfrm>
            <a:off x="990600" y="214313"/>
            <a:ext cx="8077200" cy="1462087"/>
          </a:xfrm>
        </p:spPr>
        <p:txBody>
          <a:bodyPr/>
          <a:lstStyle/>
          <a:p>
            <a:pPr marL="742950" indent="-742950">
              <a:spcAft>
                <a:spcPts val="600"/>
              </a:spcAft>
              <a:buFont typeface="+mj-lt"/>
              <a:buAutoNum type="arabicPeriod" startAt="3"/>
            </a:pPr>
            <a:r>
              <a:rPr lang="es-ES" sz="4000" dirty="0"/>
              <a:t>Los hijos de Dios experimentan Su presencia (Éxodo 19.16-19)</a:t>
            </a:r>
            <a:endParaRPr lang="es-PR" sz="4000" dirty="0"/>
          </a:p>
        </p:txBody>
      </p:sp>
    </p:spTree>
    <p:extLst>
      <p:ext uri="{BB962C8B-B14F-4D97-AF65-F5344CB8AC3E}">
        <p14:creationId xmlns:p14="http://schemas.microsoft.com/office/powerpoint/2010/main" val="26936825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32</a:t>
            </a:fld>
            <a:endParaRPr lang="en-US" dirty="0"/>
          </a:p>
        </p:txBody>
      </p:sp>
      <p:sp>
        <p:nvSpPr>
          <p:cNvPr id="327682" name="Rectangle 2"/>
          <p:cNvSpPr>
            <a:spLocks noGrp="1" noChangeArrowheads="1"/>
          </p:cNvSpPr>
          <p:nvPr>
            <p:ph type="body" idx="1"/>
          </p:nvPr>
        </p:nvSpPr>
        <p:spPr>
          <a:xfrm>
            <a:off x="304800" y="2057400"/>
            <a:ext cx="8534400" cy="4375842"/>
          </a:xfrm>
        </p:spPr>
        <p:txBody>
          <a:bodyPr/>
          <a:lstStyle/>
          <a:p>
            <a:pPr marL="0" indent="0">
              <a:buNone/>
            </a:pPr>
            <a:r>
              <a:rPr lang="es-ES" dirty="0" smtClean="0"/>
              <a:t>“</a:t>
            </a:r>
            <a:r>
              <a:rPr lang="es-ES" dirty="0"/>
              <a:t>...</a:t>
            </a:r>
            <a:r>
              <a:rPr lang="es-ES" dirty="0" smtClean="0"/>
              <a:t>y </a:t>
            </a:r>
            <a:r>
              <a:rPr lang="es-ES" dirty="0"/>
              <a:t>el humo subía como el humo de un horno, y todo el monte se estremecía en gran manera. El sonido de la bocina iba aumentando en extremo; Moisés hablaba, y Dios le respondía con voz tronante</a:t>
            </a:r>
            <a:r>
              <a:rPr lang="es-ES" dirty="0" smtClean="0"/>
              <a:t>.”</a:t>
            </a:r>
            <a:endParaRPr lang="es-ES" dirty="0"/>
          </a:p>
        </p:txBody>
      </p:sp>
      <p:sp>
        <p:nvSpPr>
          <p:cNvPr id="7" name="Title 5"/>
          <p:cNvSpPr>
            <a:spLocks noGrp="1"/>
          </p:cNvSpPr>
          <p:nvPr>
            <p:ph type="title"/>
          </p:nvPr>
        </p:nvSpPr>
        <p:spPr>
          <a:xfrm>
            <a:off x="990600" y="214313"/>
            <a:ext cx="8077200" cy="1462087"/>
          </a:xfrm>
        </p:spPr>
        <p:txBody>
          <a:bodyPr/>
          <a:lstStyle/>
          <a:p>
            <a:pPr marL="742950" indent="-742950">
              <a:spcAft>
                <a:spcPts val="600"/>
              </a:spcAft>
              <a:buFont typeface="+mj-lt"/>
              <a:buAutoNum type="arabicPeriod" startAt="3"/>
            </a:pPr>
            <a:r>
              <a:rPr lang="es-ES" sz="4000" dirty="0"/>
              <a:t>Los hijos de Dios experimentan Su presencia (Éxodo 19.16-19)</a:t>
            </a:r>
            <a:endParaRPr lang="es-PR" sz="4000" dirty="0"/>
          </a:p>
        </p:txBody>
      </p:sp>
    </p:spTree>
    <p:extLst>
      <p:ext uri="{BB962C8B-B14F-4D97-AF65-F5344CB8AC3E}">
        <p14:creationId xmlns:p14="http://schemas.microsoft.com/office/powerpoint/2010/main" val="152304670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33</a:t>
            </a:fld>
            <a:endParaRPr lang="en-US" dirty="0"/>
          </a:p>
        </p:txBody>
      </p:sp>
      <p:sp>
        <p:nvSpPr>
          <p:cNvPr id="327682" name="Rectangle 2"/>
          <p:cNvSpPr>
            <a:spLocks noGrp="1" noChangeArrowheads="1"/>
          </p:cNvSpPr>
          <p:nvPr>
            <p:ph type="body" idx="1"/>
          </p:nvPr>
        </p:nvSpPr>
        <p:spPr>
          <a:xfrm>
            <a:off x="304800" y="2057400"/>
            <a:ext cx="8534400" cy="4375842"/>
          </a:xfrm>
        </p:spPr>
        <p:txBody>
          <a:bodyPr/>
          <a:lstStyle/>
          <a:p>
            <a:r>
              <a:rPr lang="es-ES" dirty="0" smtClean="0"/>
              <a:t>El </a:t>
            </a:r>
            <a:r>
              <a:rPr lang="es-ES" dirty="0"/>
              <a:t>toque de la corneta significaba el llamado al culto, la advertencia de algún peligro, o el arribo o la presencia de la realeza. </a:t>
            </a:r>
            <a:endParaRPr lang="es-ES" dirty="0" smtClean="0"/>
          </a:p>
          <a:p>
            <a:pPr lvl="1"/>
            <a:r>
              <a:rPr lang="es-ES" dirty="0" smtClean="0"/>
              <a:t>Tal </a:t>
            </a:r>
            <a:r>
              <a:rPr lang="es-ES" dirty="0"/>
              <a:t>vez el autor quiso incluir los tres. </a:t>
            </a:r>
            <a:endParaRPr lang="es-ES" dirty="0" smtClean="0"/>
          </a:p>
          <a:p>
            <a:pPr lvl="1"/>
            <a:r>
              <a:rPr lang="es-ES" dirty="0" smtClean="0"/>
              <a:t>El </a:t>
            </a:r>
            <a:r>
              <a:rPr lang="es-ES" dirty="0"/>
              <a:t>pavor y el terror sobrecogían a la gente en el campamento (</a:t>
            </a:r>
            <a:r>
              <a:rPr lang="es-ES" dirty="0">
                <a:solidFill>
                  <a:schemeClr val="tx2"/>
                </a:solidFill>
              </a:rPr>
              <a:t>v. 16</a:t>
            </a:r>
            <a:r>
              <a:rPr lang="es-ES" dirty="0"/>
              <a:t>), y Moisés les hizo salir al encuentro de Dios. </a:t>
            </a:r>
            <a:endParaRPr lang="es-ES" dirty="0" smtClean="0"/>
          </a:p>
          <a:p>
            <a:pPr lvl="1"/>
            <a:r>
              <a:rPr lang="es-ES" dirty="0" smtClean="0"/>
              <a:t>Entonces</a:t>
            </a:r>
            <a:r>
              <a:rPr lang="es-ES" dirty="0"/>
              <a:t>, se detuvo el pueblo </a:t>
            </a:r>
            <a:r>
              <a:rPr lang="es-ES" i="1" dirty="0"/>
              <a:t>al pie del monte… y todo el monte se estremeció en gran manera </a:t>
            </a:r>
            <a:r>
              <a:rPr lang="es-ES" dirty="0"/>
              <a:t>(</a:t>
            </a:r>
            <a:r>
              <a:rPr lang="es-ES" dirty="0">
                <a:solidFill>
                  <a:schemeClr val="tx2"/>
                </a:solidFill>
              </a:rPr>
              <a:t>vv. 17, 18</a:t>
            </a:r>
            <a:r>
              <a:rPr lang="es-ES" dirty="0" smtClean="0"/>
              <a:t>). (Carro)</a:t>
            </a:r>
            <a:endParaRPr lang="es-ES" dirty="0"/>
          </a:p>
          <a:p>
            <a:pPr marL="0" indent="0">
              <a:buNone/>
            </a:pPr>
            <a:endParaRPr lang="es-ES" dirty="0"/>
          </a:p>
        </p:txBody>
      </p:sp>
      <p:sp>
        <p:nvSpPr>
          <p:cNvPr id="7" name="Title 5"/>
          <p:cNvSpPr>
            <a:spLocks noGrp="1"/>
          </p:cNvSpPr>
          <p:nvPr>
            <p:ph type="title"/>
          </p:nvPr>
        </p:nvSpPr>
        <p:spPr>
          <a:xfrm>
            <a:off x="990600" y="214313"/>
            <a:ext cx="8077200" cy="1462087"/>
          </a:xfrm>
        </p:spPr>
        <p:txBody>
          <a:bodyPr/>
          <a:lstStyle/>
          <a:p>
            <a:pPr marL="742950" indent="-742950">
              <a:spcAft>
                <a:spcPts val="600"/>
              </a:spcAft>
              <a:buFont typeface="+mj-lt"/>
              <a:buAutoNum type="arabicPeriod" startAt="3"/>
            </a:pPr>
            <a:r>
              <a:rPr lang="es-ES" sz="4000" dirty="0"/>
              <a:t>Los hijos de Dios experimentan Su presencia (Éxodo 19.16-19)</a:t>
            </a:r>
            <a:endParaRPr lang="es-PR" sz="4000" dirty="0"/>
          </a:p>
        </p:txBody>
      </p:sp>
    </p:spTree>
    <p:extLst>
      <p:ext uri="{BB962C8B-B14F-4D97-AF65-F5344CB8AC3E}">
        <p14:creationId xmlns:p14="http://schemas.microsoft.com/office/powerpoint/2010/main" val="31215508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27682">
                                            <p:txEl>
                                              <p:pRg st="3" end="3"/>
                                            </p:txEl>
                                          </p:spTgt>
                                        </p:tgtEl>
                                        <p:attrNameLst>
                                          <p:attrName>style.visibility</p:attrName>
                                        </p:attrNameLst>
                                      </p:cBhvr>
                                      <p:to>
                                        <p:strVal val="visible"/>
                                      </p:to>
                                    </p:set>
                                    <p:animEffect transition="in" filter="fade">
                                      <p:cBhvr>
                                        <p:cTn id="16" dur="2000"/>
                                        <p:tgtEl>
                                          <p:spTgt spid="32768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Aplicaciones</a:t>
            </a:r>
            <a:endParaRPr lang="es-PR" dirty="0"/>
          </a:p>
        </p:txBody>
      </p:sp>
      <p:sp>
        <p:nvSpPr>
          <p:cNvPr id="3" name="Content Placeholder 2"/>
          <p:cNvSpPr>
            <a:spLocks noGrp="1"/>
          </p:cNvSpPr>
          <p:nvPr>
            <p:ph idx="1"/>
          </p:nvPr>
        </p:nvSpPr>
        <p:spPr>
          <a:xfrm>
            <a:off x="304800" y="2057400"/>
            <a:ext cx="8534400" cy="4114800"/>
          </a:xfrm>
        </p:spPr>
        <p:txBody>
          <a:bodyPr/>
          <a:lstStyle/>
          <a:p>
            <a:r>
              <a:rPr lang="es-ES" sz="2800" dirty="0"/>
              <a:t>Dios declaró que quienes cumplieran fielmente Su pacto serían su especial tesoro, reino de sacerdotes, nación </a:t>
            </a:r>
            <a:r>
              <a:rPr lang="es-ES" sz="2800" dirty="0" smtClean="0"/>
              <a:t>santa.</a:t>
            </a:r>
          </a:p>
          <a:p>
            <a:r>
              <a:rPr lang="es-ES" sz="2800" dirty="0" smtClean="0"/>
              <a:t>Recordemos </a:t>
            </a:r>
            <a:r>
              <a:rPr lang="es-ES" sz="2800" dirty="0"/>
              <a:t>que la gracia de Dios no nos excusa de obedecer con santidad; más bien, prepara el ambiente para que le </a:t>
            </a:r>
            <a:r>
              <a:rPr lang="es-ES" sz="2800" dirty="0" smtClean="0"/>
              <a:t>obedezcamos.</a:t>
            </a:r>
          </a:p>
          <a:p>
            <a:r>
              <a:rPr lang="es-ES" sz="2800" dirty="0" smtClean="0"/>
              <a:t>Decídase </a:t>
            </a:r>
            <a:r>
              <a:rPr lang="es-ES" sz="2800" dirty="0"/>
              <a:t>a aceptar su rol como parte del santo sacerdocio de </a:t>
            </a:r>
            <a:r>
              <a:rPr lang="es-ES" sz="2800" dirty="0" smtClean="0"/>
              <a:t>Dios.</a:t>
            </a:r>
          </a:p>
          <a:p>
            <a:r>
              <a:rPr lang="es-ES" sz="2800" dirty="0" smtClean="0"/>
              <a:t>Entienda </a:t>
            </a:r>
            <a:r>
              <a:rPr lang="es-ES" sz="2800" dirty="0"/>
              <a:t>que siempre debemos acercarnos a Dios según Sus condiciones y no las nuestras.</a:t>
            </a:r>
          </a:p>
        </p:txBody>
      </p:sp>
      <p:sp>
        <p:nvSpPr>
          <p:cNvPr id="4" name="Slide Number Placeholder 3"/>
          <p:cNvSpPr>
            <a:spLocks noGrp="1"/>
          </p:cNvSpPr>
          <p:nvPr>
            <p:ph type="sldNum" sz="quarter" idx="12"/>
          </p:nvPr>
        </p:nvSpPr>
        <p:spPr/>
        <p:txBody>
          <a:bodyPr/>
          <a:lstStyle/>
          <a:p>
            <a:fld id="{921E7F7E-33AA-4283-8B9E-027FB821B55F}" type="slidenum">
              <a:rPr lang="en-US" smtClean="0"/>
              <a:pPr/>
              <a:t>34</a:t>
            </a:fld>
            <a:endParaRPr lang="en-US" dirty="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grpId="0" nodeType="clickEffect">
                                  <p:stCondLst>
                                    <p:cond delay="0"/>
                                  </p:stCondLst>
                                  <p:childTnLst>
                                    <p:set>
                                      <p:cBhvr rctx="PPT">
                                        <p:cTn id="11" dur="indefinite"/>
                                        <p:tgtEl>
                                          <p:spTgt spid="3">
                                            <p:txEl>
                                              <p:pRg st="0" end="0"/>
                                            </p:txEl>
                                          </p:spTgt>
                                        </p:tgtEl>
                                        <p:attrNameLst>
                                          <p:attrName>style.opacity</p:attrName>
                                        </p:attrNameLst>
                                      </p:cBhvr>
                                      <p:to>
                                        <p:strVal val="0.5"/>
                                      </p:to>
                                    </p:set>
                                    <p:animEffect filter="image" prLst="opacity: 0.5">
                                      <p:cBhvr rctx="IE">
                                        <p:cTn id="12" dur="indefinite"/>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mph" presetSubtype="0" grpId="0" nodeType="clickEffect">
                                  <p:stCondLst>
                                    <p:cond delay="0"/>
                                  </p:stCondLst>
                                  <p:childTnLst>
                                    <p:set>
                                      <p:cBhvr rctx="PPT">
                                        <p:cTn id="19" dur="indefinite"/>
                                        <p:tgtEl>
                                          <p:spTgt spid="3">
                                            <p:txEl>
                                              <p:pRg st="1" end="1"/>
                                            </p:txEl>
                                          </p:spTgt>
                                        </p:tgtEl>
                                        <p:attrNameLst>
                                          <p:attrName>style.opacity</p:attrName>
                                        </p:attrNameLst>
                                      </p:cBhvr>
                                      <p:to>
                                        <p:strVal val="0.5"/>
                                      </p:to>
                                    </p:set>
                                    <p:animEffect filter="image" prLst="opacity: 0.5">
                                      <p:cBhvr rctx="IE">
                                        <p:cTn id="20" dur="indefinite"/>
                                        <p:tgtEl>
                                          <p:spTgt spid="3">
                                            <p:txEl>
                                              <p:pRg st="1" end="1"/>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2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mph" presetSubtype="0" grpId="0" nodeType="clickEffect">
                                  <p:stCondLst>
                                    <p:cond delay="0"/>
                                  </p:stCondLst>
                                  <p:childTnLst>
                                    <p:set>
                                      <p:cBhvr rctx="PPT">
                                        <p:cTn id="27" dur="indefinite"/>
                                        <p:tgtEl>
                                          <p:spTgt spid="3">
                                            <p:txEl>
                                              <p:pRg st="2" end="2"/>
                                            </p:txEl>
                                          </p:spTgt>
                                        </p:tgtEl>
                                        <p:attrNameLst>
                                          <p:attrName>style.opacity</p:attrName>
                                        </p:attrNameLst>
                                      </p:cBhvr>
                                      <p:to>
                                        <p:strVal val="0.5"/>
                                      </p:to>
                                    </p:set>
                                    <p:animEffect filter="image" prLst="opacity: 0.5">
                                      <p:cBhvr rctx="IE">
                                        <p:cTn id="28" dur="indefinite"/>
                                        <p:tgtEl>
                                          <p:spTgt spid="3">
                                            <p:txEl>
                                              <p:pRg st="2" end="2"/>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35</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381000" y="2133600"/>
            <a:ext cx="8305800" cy="4230687"/>
          </a:xfrm>
        </p:spPr>
        <p:txBody>
          <a:bodyPr/>
          <a:lstStyle/>
          <a:p>
            <a:pPr marL="342900" lvl="1" indent="-342900">
              <a:lnSpc>
                <a:spcPct val="90000"/>
              </a:lnSpc>
              <a:spcAft>
                <a:spcPts val="1200"/>
              </a:spcAft>
              <a:buClr>
                <a:schemeClr val="folHlink"/>
              </a:buClr>
              <a:buSzPct val="60000"/>
              <a:buNone/>
            </a:pPr>
            <a:r>
              <a:rPr lang="es-ES" sz="1600" dirty="0"/>
              <a:t>Carro, Daniel, </a:t>
            </a:r>
            <a:r>
              <a:rPr lang="es-ES" sz="1600" dirty="0" err="1"/>
              <a:t>Jose</a:t>
            </a:r>
            <a:r>
              <a:rPr lang="es-ES" sz="1600" dirty="0"/>
              <a:t>́ </a:t>
            </a:r>
            <a:r>
              <a:rPr lang="es-ES" sz="1600" dirty="0" err="1"/>
              <a:t>Tomás</a:t>
            </a:r>
            <a:r>
              <a:rPr lang="es-ES" sz="1600" dirty="0"/>
              <a:t> Poe, </a:t>
            </a:r>
            <a:r>
              <a:rPr lang="es-ES" sz="1600" dirty="0" err="1"/>
              <a:t>Rubén</a:t>
            </a:r>
            <a:r>
              <a:rPr lang="es-ES" sz="1600" dirty="0"/>
              <a:t> O. </a:t>
            </a:r>
            <a:r>
              <a:rPr lang="es-ES" sz="1600" dirty="0" err="1"/>
              <a:t>Zorzoli</a:t>
            </a:r>
            <a:r>
              <a:rPr lang="es-ES" sz="1600" dirty="0"/>
              <a:t> y Tex. </a:t>
            </a:r>
            <a:r>
              <a:rPr lang="es-ES" sz="1600" i="1" dirty="0"/>
              <a:t>Comentario </a:t>
            </a:r>
            <a:r>
              <a:rPr lang="es-ES" sz="1600" i="1" dirty="0" err="1"/>
              <a:t>Bı́blico</a:t>
            </a:r>
            <a:r>
              <a:rPr lang="es-ES" sz="1600" i="1" dirty="0"/>
              <a:t> Mundo Hispano </a:t>
            </a:r>
            <a:r>
              <a:rPr lang="es-ES" sz="1600" i="1" dirty="0" err="1"/>
              <a:t>Exodo</a:t>
            </a:r>
            <a:r>
              <a:rPr lang="es-ES" sz="1600" dirty="0"/>
              <a:t>, 1. ed. El Paso, TX: Editorial Mundo Hispano, 1997.</a:t>
            </a:r>
          </a:p>
          <a:p>
            <a:pPr marL="342900" lvl="1" indent="-342900">
              <a:lnSpc>
                <a:spcPct val="90000"/>
              </a:lnSpc>
              <a:spcAft>
                <a:spcPts val="1200"/>
              </a:spcAft>
              <a:buClr>
                <a:schemeClr val="folHlink"/>
              </a:buClr>
              <a:buSzPct val="60000"/>
              <a:buNone/>
            </a:pPr>
            <a:r>
              <a:rPr lang="es-ES" sz="1600" dirty="0" smtClean="0"/>
              <a:t>Carson</a:t>
            </a:r>
            <a:r>
              <a:rPr lang="es-ES" sz="1600" dirty="0"/>
              <a:t>, D.A. et al. </a:t>
            </a:r>
            <a:r>
              <a:rPr lang="es-ES" sz="1600" i="1" dirty="0"/>
              <a:t>Nuevo comentario </a:t>
            </a:r>
            <a:r>
              <a:rPr lang="es-ES" sz="1600" i="1" dirty="0" err="1"/>
              <a:t>Bı́blico</a:t>
            </a:r>
            <a:r>
              <a:rPr lang="es-ES" sz="1600" i="1" dirty="0"/>
              <a:t>: Siglo veintiuno</a:t>
            </a:r>
            <a:r>
              <a:rPr lang="es-ES" sz="1600" dirty="0"/>
              <a:t>. </a:t>
            </a:r>
            <a:r>
              <a:rPr lang="es-ES" sz="1600" dirty="0" err="1"/>
              <a:t>electronic</a:t>
            </a:r>
            <a:r>
              <a:rPr lang="es-ES" sz="1600" dirty="0"/>
              <a:t> ed. Miami: Sociedades </a:t>
            </a:r>
            <a:r>
              <a:rPr lang="es-ES" sz="1600" dirty="0" err="1"/>
              <a:t>Bı́blicas</a:t>
            </a:r>
            <a:r>
              <a:rPr lang="es-ES" sz="1600" dirty="0"/>
              <a:t> Unidas, 2000</a:t>
            </a:r>
            <a:r>
              <a:rPr lang="es-ES" sz="1600" dirty="0" smtClean="0"/>
              <a:t>.</a:t>
            </a:r>
            <a:endParaRPr lang="es-ES" sz="1600" dirty="0"/>
          </a:p>
          <a:p>
            <a:pPr marL="342900" lvl="1" indent="-342900">
              <a:lnSpc>
                <a:spcPct val="90000"/>
              </a:lnSpc>
              <a:spcAft>
                <a:spcPts val="1200"/>
              </a:spcAft>
              <a:buClr>
                <a:schemeClr val="folHlink"/>
              </a:buClr>
              <a:buSzPct val="60000"/>
              <a:buNone/>
            </a:pPr>
            <a:r>
              <a:rPr lang="es-PR" sz="1600" dirty="0" smtClean="0"/>
              <a:t>Fernández, Óscar J. et al. Eds. </a:t>
            </a:r>
            <a:r>
              <a:rPr lang="es-PR" sz="1600" i="1" dirty="0" smtClean="0"/>
              <a:t>Estudios Bíblicos </a:t>
            </a:r>
            <a:r>
              <a:rPr lang="es-PR" sz="1600" i="1" dirty="0" err="1" smtClean="0"/>
              <a:t>Lifeway</a:t>
            </a:r>
            <a:r>
              <a:rPr lang="es-PR" sz="1600" i="1" dirty="0" smtClean="0"/>
              <a:t> para Adultos. </a:t>
            </a:r>
            <a:r>
              <a:rPr lang="es-PR" sz="1600" dirty="0" smtClean="0"/>
              <a:t>Vol. 13, Núm. 3.</a:t>
            </a:r>
            <a:r>
              <a:rPr lang="es-PR" sz="1600" i="1" dirty="0" smtClean="0"/>
              <a:t>  </a:t>
            </a:r>
            <a:r>
              <a:rPr lang="es-PR" sz="1600" dirty="0" smtClean="0"/>
              <a:t>Nashville, TN: </a:t>
            </a:r>
            <a:r>
              <a:rPr lang="es-PR" sz="1600" dirty="0" err="1" smtClean="0"/>
              <a:t>Lifeway</a:t>
            </a:r>
            <a:r>
              <a:rPr lang="es-PR" sz="1600" dirty="0" smtClean="0"/>
              <a:t> </a:t>
            </a:r>
            <a:r>
              <a:rPr lang="es-PR" sz="1600" dirty="0" err="1" smtClean="0"/>
              <a:t>Church</a:t>
            </a:r>
            <a:r>
              <a:rPr lang="es-PR" sz="1600" dirty="0" smtClean="0"/>
              <a:t> </a:t>
            </a:r>
            <a:r>
              <a:rPr lang="es-PR" sz="1600" dirty="0" err="1" smtClean="0"/>
              <a:t>Resources</a:t>
            </a:r>
            <a:r>
              <a:rPr lang="es-PR" sz="1600" dirty="0" smtClean="0"/>
              <a:t>, 2013. 11-21.</a:t>
            </a:r>
          </a:p>
          <a:p>
            <a:pPr>
              <a:lnSpc>
                <a:spcPct val="90000"/>
              </a:lnSpc>
              <a:spcAft>
                <a:spcPts val="600"/>
              </a:spcAft>
              <a:buNone/>
            </a:pPr>
            <a:r>
              <a:rPr lang="en-US" sz="1600" dirty="0"/>
              <a:t>Henry, Matthew, y Francisco </a:t>
            </a:r>
            <a:r>
              <a:rPr lang="en-US" sz="1600" dirty="0" err="1"/>
              <a:t>Lacueva</a:t>
            </a:r>
            <a:r>
              <a:rPr lang="en-US" sz="1600" dirty="0"/>
              <a:t>. </a:t>
            </a:r>
            <a:r>
              <a:rPr lang="en-US" sz="1600" i="1" dirty="0" err="1"/>
              <a:t>Comentario</a:t>
            </a:r>
            <a:r>
              <a:rPr lang="en-US" sz="1600" i="1" dirty="0"/>
              <a:t> </a:t>
            </a:r>
            <a:r>
              <a:rPr lang="en-US" sz="1600" i="1" dirty="0" err="1"/>
              <a:t>Bı́blico</a:t>
            </a:r>
            <a:r>
              <a:rPr lang="en-US" sz="1600" i="1" dirty="0"/>
              <a:t> de Matthew Henry.</a:t>
            </a:r>
            <a:r>
              <a:rPr lang="en-US" sz="1600" dirty="0"/>
              <a:t> </a:t>
            </a:r>
            <a:r>
              <a:rPr lang="en-US" sz="1600" dirty="0" smtClean="0"/>
              <a:t>Barcelona: </a:t>
            </a:r>
            <a:r>
              <a:rPr lang="en-US" sz="1600" dirty="0"/>
              <a:t>Editorial CLIE, 1999</a:t>
            </a:r>
            <a:r>
              <a:rPr lang="en-US" sz="1600" dirty="0" smtClean="0"/>
              <a:t>.</a:t>
            </a:r>
            <a:endParaRPr lang="en-US" sz="1600" dirty="0"/>
          </a:p>
          <a:p>
            <a:pPr>
              <a:lnSpc>
                <a:spcPct val="90000"/>
              </a:lnSpc>
              <a:spcAft>
                <a:spcPts val="600"/>
              </a:spcAft>
              <a:buNone/>
            </a:pPr>
            <a:r>
              <a:rPr lang="es-PR" sz="1600" dirty="0" smtClean="0"/>
              <a:t>Reina Valera Revisada (1960). Miami: Sociedades Bíblicas Unidas, 1998.</a:t>
            </a:r>
          </a:p>
          <a:p>
            <a:pPr>
              <a:lnSpc>
                <a:spcPct val="90000"/>
              </a:lnSpc>
              <a:spcAft>
                <a:spcPts val="600"/>
              </a:spcAft>
              <a:buNone/>
            </a:pPr>
            <a:r>
              <a:rPr lang="es-PR" sz="1600" dirty="0"/>
              <a:t>http://blog.lifeway.com/eblifewayadultos</a:t>
            </a:r>
            <a:r>
              <a:rPr lang="es-PR" sz="1600" dirty="0" smtClean="0"/>
              <a:t>/</a:t>
            </a:r>
          </a:p>
          <a:p>
            <a:pPr>
              <a:lnSpc>
                <a:spcPct val="90000"/>
              </a:lnSpc>
              <a:spcAft>
                <a:spcPts val="600"/>
              </a:spcAft>
              <a:buNone/>
            </a:pPr>
            <a:r>
              <a:rPr lang="es-ES" sz="1600" dirty="0" smtClean="0">
                <a:hlinkClick r:id="rId2"/>
              </a:rPr>
              <a:t>http://www.dsmedia.org/resources/illustrations/sweet-publishing/</a:t>
            </a:r>
            <a:r>
              <a:rPr lang="es-ES" sz="1600" dirty="0" smtClean="0"/>
              <a:t>  (imágenes bíblicas).</a:t>
            </a:r>
          </a:p>
          <a:p>
            <a:pPr>
              <a:lnSpc>
                <a:spcPct val="90000"/>
              </a:lnSpc>
              <a:spcAft>
                <a:spcPts val="600"/>
              </a:spcAft>
              <a:buNone/>
            </a:pPr>
            <a:r>
              <a:rPr lang="en-US" sz="1600" dirty="0" smtClean="0">
                <a:hlinkClick r:id="rId3"/>
              </a:rPr>
              <a:t>http://st-takla.org/Gallery/Bible/Illustrations/Bible-Slides/OT/Jeremiah.html</a:t>
            </a:r>
            <a:r>
              <a:rPr lang="en-US" sz="1600" dirty="0" smtClean="0"/>
              <a:t> </a:t>
            </a:r>
            <a:r>
              <a:rPr lang="es-ES" sz="1600" dirty="0" smtClean="0">
                <a:latin typeface="+mj-lt"/>
              </a:rPr>
              <a:t>(imágenes bíblicas).</a:t>
            </a:r>
            <a:endParaRPr lang="en-US" sz="1600" dirty="0">
              <a:latin typeface="+mj-lt"/>
            </a:endParaRPr>
          </a:p>
          <a:p>
            <a:pPr>
              <a:lnSpc>
                <a:spcPct val="90000"/>
              </a:lnSpc>
              <a:spcAft>
                <a:spcPts val="600"/>
              </a:spcAft>
              <a:buNone/>
            </a:pPr>
            <a:endParaRPr lang="es-PR" sz="1600" dirty="0" smtClean="0"/>
          </a:p>
        </p:txBody>
      </p:sp>
      <p:pic>
        <p:nvPicPr>
          <p:cNvPr id="29700" name="Picture 4" descr="doveg"/>
          <p:cNvPicPr>
            <a:picLocks noChangeAspect="1" noChangeArrowheads="1"/>
          </p:cNvPicPr>
          <p:nvPr/>
        </p:nvPicPr>
        <p:blipFill>
          <a:blip r:embed="rId4" cstate="screen"/>
          <a:srcRect/>
          <a:stretch>
            <a:fillRect/>
          </a:stretch>
        </p:blipFill>
        <p:spPr bwMode="auto">
          <a:xfrm>
            <a:off x="7620000" y="381000"/>
            <a:ext cx="1143000" cy="1295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2">
            <a:lumMod val="5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0" y="-914"/>
            <a:ext cx="9144000" cy="6858914"/>
          </a:xfrm>
          <a:prstGeom prst="rect">
            <a:avLst/>
          </a:prstGeom>
        </p:spPr>
      </p:pic>
      <p:sp>
        <p:nvSpPr>
          <p:cNvPr id="16386" name="Rectangle 2"/>
          <p:cNvSpPr>
            <a:spLocks noGrp="1" noChangeArrowheads="1"/>
          </p:cNvSpPr>
          <p:nvPr>
            <p:ph type="title"/>
          </p:nvPr>
        </p:nvSpPr>
        <p:spPr>
          <a:xfrm>
            <a:off x="742808" y="571500"/>
            <a:ext cx="7705531" cy="571500"/>
          </a:xfrm>
          <a:solidFill>
            <a:schemeClr val="tx1">
              <a:lumMod val="95000"/>
              <a:lumOff val="5000"/>
              <a:alpha val="65000"/>
            </a:schemeClr>
          </a:solidFill>
          <a:ln/>
        </p:spPr>
        <p:txBody>
          <a:bodyPr anchor="ctr">
            <a:noAutofit/>
          </a:bodyPr>
          <a:lstStyle/>
          <a:p>
            <a:pPr algn="ctr"/>
            <a:r>
              <a:rPr lang="es-PR" dirty="0" smtClean="0">
                <a:solidFill>
                  <a:schemeClr val="bg1"/>
                </a:solidFill>
              </a:rPr>
              <a:t>Próximo Estudio Dominical</a:t>
            </a:r>
            <a:endParaRPr lang="es-PR" dirty="0">
              <a:solidFill>
                <a:schemeClr val="bg1"/>
              </a:solidFill>
            </a:endParaRPr>
          </a:p>
        </p:txBody>
      </p:sp>
      <p:sp>
        <p:nvSpPr>
          <p:cNvPr id="16387" name="Rectangle 3"/>
          <p:cNvSpPr>
            <a:spLocks noGrp="1" noChangeArrowheads="1"/>
          </p:cNvSpPr>
          <p:nvPr>
            <p:ph idx="1"/>
          </p:nvPr>
        </p:nvSpPr>
        <p:spPr>
          <a:xfrm>
            <a:off x="742807" y="1143000"/>
            <a:ext cx="7705531" cy="5143500"/>
          </a:xfrm>
          <a:solidFill>
            <a:schemeClr val="tx1">
              <a:lumMod val="95000"/>
              <a:lumOff val="5000"/>
              <a:alpha val="65000"/>
            </a:schemeClr>
          </a:solidFill>
          <a:ln/>
        </p:spPr>
        <p:txBody>
          <a:bodyPr anchor="ctr">
            <a:noAutofit/>
          </a:bodyPr>
          <a:lstStyle/>
          <a:p>
            <a:pPr marL="166688" lvl="0" indent="0" algn="ctr" fontAlgn="auto">
              <a:spcAft>
                <a:spcPts val="1200"/>
              </a:spcAft>
              <a:buNone/>
              <a:defRPr/>
            </a:pPr>
            <a:r>
              <a:rPr lang="es-PR" sz="4400" dirty="0" smtClean="0">
                <a:solidFill>
                  <a:schemeClr val="bg1"/>
                </a:solidFill>
              </a:rPr>
              <a:t>Primavera de 2014/Tema 1: </a:t>
            </a:r>
            <a:r>
              <a:rPr lang="es-PR" sz="4400" dirty="0">
                <a:solidFill>
                  <a:schemeClr val="bg1"/>
                </a:solidFill>
              </a:rPr>
              <a:t> </a:t>
            </a:r>
            <a:r>
              <a:rPr lang="es-PR" sz="4400" dirty="0" smtClean="0">
                <a:solidFill>
                  <a:schemeClr val="bg1"/>
                </a:solidFill>
              </a:rPr>
              <a:t>     </a:t>
            </a:r>
            <a:r>
              <a:rPr lang="es-PR" sz="4400" cap="small" dirty="0" smtClean="0">
                <a:solidFill>
                  <a:schemeClr val="bg1"/>
                </a:solidFill>
              </a:rPr>
              <a:t>Dios santo, pueblo santo</a:t>
            </a:r>
            <a:endParaRPr lang="es-PR" sz="4400" cap="small" dirty="0">
              <a:solidFill>
                <a:schemeClr val="bg1"/>
              </a:solidFill>
            </a:endParaRPr>
          </a:p>
          <a:p>
            <a:pPr marL="401638" indent="-234950" algn="ctr">
              <a:spcAft>
                <a:spcPts val="600"/>
              </a:spcAft>
              <a:buNone/>
            </a:pPr>
            <a:r>
              <a:rPr lang="es-PR" sz="4000" dirty="0" smtClean="0">
                <a:solidFill>
                  <a:schemeClr val="bg1"/>
                </a:solidFill>
              </a:rPr>
              <a:t>“Honrar la santidad de Dios”</a:t>
            </a:r>
          </a:p>
          <a:p>
            <a:pPr marL="401638" indent="-234950" algn="ctr">
              <a:spcAft>
                <a:spcPts val="600"/>
              </a:spcAft>
              <a:buNone/>
            </a:pPr>
            <a:r>
              <a:rPr lang="es-PR" dirty="0" smtClean="0">
                <a:solidFill>
                  <a:schemeClr val="bg1"/>
                </a:solidFill>
              </a:rPr>
              <a:t>9 de marzo de 2014</a:t>
            </a:r>
            <a:endParaRPr lang="es-PR" sz="2800" dirty="0" smtClean="0">
              <a:solidFill>
                <a:schemeClr val="bg1"/>
              </a:solidFill>
            </a:endParaRPr>
          </a:p>
          <a:p>
            <a:pPr marL="401638" indent="-234950" algn="ctr">
              <a:buNone/>
            </a:pPr>
            <a:r>
              <a:rPr lang="es-PR" dirty="0" smtClean="0">
                <a:solidFill>
                  <a:schemeClr val="bg1"/>
                </a:solidFill>
              </a:rPr>
              <a:t>Leer </a:t>
            </a:r>
            <a:r>
              <a:rPr lang="es-PR" dirty="0">
                <a:solidFill>
                  <a:schemeClr val="bg1"/>
                </a:solidFill>
              </a:rPr>
              <a:t>y meditar en</a:t>
            </a:r>
            <a:r>
              <a:rPr lang="es-PR" dirty="0" smtClean="0">
                <a:solidFill>
                  <a:schemeClr val="bg1"/>
                </a:solidFill>
              </a:rPr>
              <a:t>:</a:t>
            </a:r>
          </a:p>
          <a:p>
            <a:pPr marL="401638" indent="-234950" algn="ctr">
              <a:buNone/>
            </a:pPr>
            <a:r>
              <a:rPr lang="es-PR" dirty="0" smtClean="0">
                <a:solidFill>
                  <a:schemeClr val="bg1"/>
                </a:solidFill>
              </a:rPr>
              <a:t>(Lev</a:t>
            </a:r>
            <a:r>
              <a:rPr lang="en-US" dirty="0" err="1" smtClean="0">
                <a:solidFill>
                  <a:schemeClr val="bg1"/>
                </a:solidFill>
              </a:rPr>
              <a:t>ítico</a:t>
            </a:r>
            <a:r>
              <a:rPr lang="en-US" dirty="0" smtClean="0">
                <a:solidFill>
                  <a:schemeClr val="bg1"/>
                </a:solidFill>
              </a:rPr>
              <a:t> 5:1, 4-5, 14-16; 6:1-7</a:t>
            </a:r>
            <a:r>
              <a:rPr lang="es-PR" dirty="0" smtClean="0">
                <a:solidFill>
                  <a:schemeClr val="bg1"/>
                </a:solidFill>
              </a:rPr>
              <a:t>)</a:t>
            </a:r>
            <a:endParaRPr lang="es-PR" dirty="0">
              <a:solidFill>
                <a:schemeClr val="bg1"/>
              </a:solidFill>
            </a:endParaRPr>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20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20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20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20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20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20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20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uiExpand="1" build="p" animBg="1"/>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37</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838200" y="381000"/>
            <a:ext cx="7391400" cy="6189893"/>
          </a:xfrm>
          <a:prstGeom prst="rect">
            <a:avLst/>
          </a:prstGeom>
          <a:noFill/>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3" name="Rectangle 3"/>
          <p:cNvSpPr>
            <a:spLocks noGrp="1" noChangeArrowheads="1"/>
          </p:cNvSpPr>
          <p:nvPr>
            <p:ph type="body" idx="1"/>
          </p:nvPr>
        </p:nvSpPr>
        <p:spPr>
          <a:xfrm>
            <a:off x="533399" y="2209800"/>
            <a:ext cx="8229601" cy="4191000"/>
          </a:xfrm>
          <a:solidFill>
            <a:schemeClr val="bg1">
              <a:alpha val="45000"/>
            </a:schemeClr>
          </a:solidFill>
          <a:ln/>
        </p:spPr>
        <p:txBody>
          <a:bodyPr/>
          <a:lstStyle/>
          <a:p>
            <a:pPr marL="346075" indent="-346075">
              <a:spcAft>
                <a:spcPts val="600"/>
              </a:spcAft>
              <a:buFont typeface="Wingdings" pitchFamily="2" charset="2"/>
              <a:buAutoNum type="arabicPeriod"/>
            </a:pPr>
            <a:r>
              <a:rPr lang="es-ES" sz="3600" dirty="0"/>
              <a:t>Los hijos de Dios deben obedecerle (</a:t>
            </a:r>
            <a:r>
              <a:rPr lang="es-ES" sz="3600" dirty="0">
                <a:solidFill>
                  <a:schemeClr val="tx2"/>
                </a:solidFill>
              </a:rPr>
              <a:t>Éxodo 19.1-6</a:t>
            </a:r>
            <a:r>
              <a:rPr lang="es-ES" sz="3600" dirty="0" smtClean="0"/>
              <a:t>)</a:t>
            </a:r>
          </a:p>
          <a:p>
            <a:pPr marL="346075" indent="-346075">
              <a:spcAft>
                <a:spcPts val="600"/>
              </a:spcAft>
              <a:buFont typeface="Wingdings" pitchFamily="2" charset="2"/>
              <a:buAutoNum type="arabicPeriod"/>
            </a:pPr>
            <a:r>
              <a:rPr lang="es-ES" sz="3600" dirty="0"/>
              <a:t>Los hijos de Dios deben prepararse para encontrarse con Él</a:t>
            </a:r>
            <a:br>
              <a:rPr lang="es-ES" sz="3600" dirty="0"/>
            </a:br>
            <a:r>
              <a:rPr lang="es-ES" sz="3600" dirty="0"/>
              <a:t>(</a:t>
            </a:r>
            <a:r>
              <a:rPr lang="es-ES" sz="3600" dirty="0">
                <a:solidFill>
                  <a:schemeClr val="tx2"/>
                </a:solidFill>
              </a:rPr>
              <a:t>Éxodo </a:t>
            </a:r>
            <a:r>
              <a:rPr lang="es-ES" sz="3600" dirty="0" smtClean="0">
                <a:solidFill>
                  <a:schemeClr val="tx2"/>
                </a:solidFill>
              </a:rPr>
              <a:t>19.10-14</a:t>
            </a:r>
            <a:r>
              <a:rPr lang="es-ES" sz="3600" dirty="0" smtClean="0"/>
              <a:t>)</a:t>
            </a:r>
          </a:p>
          <a:p>
            <a:pPr marL="346075" indent="-346075">
              <a:spcAft>
                <a:spcPts val="600"/>
              </a:spcAft>
              <a:buFont typeface="Wingdings" pitchFamily="2" charset="2"/>
              <a:buAutoNum type="arabicPeriod"/>
            </a:pPr>
            <a:r>
              <a:rPr lang="es-ES" sz="3600" dirty="0" smtClean="0"/>
              <a:t>Los </a:t>
            </a:r>
            <a:r>
              <a:rPr lang="es-ES" sz="3600" dirty="0"/>
              <a:t>hijos de Dios experimentan Su presencia (</a:t>
            </a:r>
            <a:r>
              <a:rPr lang="es-ES" sz="3600" dirty="0">
                <a:solidFill>
                  <a:schemeClr val="tx2"/>
                </a:solidFill>
              </a:rPr>
              <a:t>Éxodo 19.16-19</a:t>
            </a:r>
            <a:r>
              <a:rPr lang="es-ES" sz="3600" dirty="0"/>
              <a:t>)</a:t>
            </a:r>
            <a:endParaRPr lang="es-PR" sz="3600" dirty="0" smtClean="0"/>
          </a:p>
        </p:txBody>
      </p:sp>
      <p:sp>
        <p:nvSpPr>
          <p:cNvPr id="7" name="Slide Number Placeholder 5"/>
          <p:cNvSpPr>
            <a:spLocks noGrp="1"/>
          </p:cNvSpPr>
          <p:nvPr>
            <p:ph type="sldNum" sz="quarter" idx="12"/>
          </p:nvPr>
        </p:nvSpPr>
        <p:spPr/>
        <p:txBody>
          <a:bodyPr/>
          <a:lstStyle/>
          <a:p>
            <a:fld id="{5A691704-8AD3-4869-913C-6C059867AFF4}" type="slidenum">
              <a:rPr lang="en-US"/>
              <a:pPr/>
              <a:t>4</a:t>
            </a:fld>
            <a:endParaRPr lang="en-US"/>
          </a:p>
        </p:txBody>
      </p:sp>
      <p:sp>
        <p:nvSpPr>
          <p:cNvPr id="317442" name="Rectangle 2"/>
          <p:cNvSpPr>
            <a:spLocks noGrp="1" noChangeArrowheads="1"/>
          </p:cNvSpPr>
          <p:nvPr>
            <p:ph type="title"/>
          </p:nvPr>
        </p:nvSpPr>
        <p:spPr>
          <a:xfrm>
            <a:off x="1150938" y="914400"/>
            <a:ext cx="5478463" cy="762000"/>
          </a:xfrm>
          <a:solidFill>
            <a:schemeClr val="bg1">
              <a:alpha val="45000"/>
            </a:schemeClr>
          </a:solidFill>
          <a:ln/>
        </p:spPr>
        <p:txBody>
          <a:bodyPr/>
          <a:lstStyle/>
          <a:p>
            <a:r>
              <a:rPr lang="es-PR" dirty="0"/>
              <a:t>Bosquejo de Estudio</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17443">
                                            <p:txEl>
                                              <p:pRg st="0" end="0"/>
                                            </p:txEl>
                                          </p:spTgt>
                                        </p:tgtEl>
                                        <p:attrNameLst>
                                          <p:attrName>style.visibility</p:attrName>
                                        </p:attrNameLst>
                                      </p:cBhvr>
                                      <p:to>
                                        <p:strVal val="visible"/>
                                      </p:to>
                                    </p:set>
                                    <p:animEffect transition="in" filter="fade">
                                      <p:cBhvr>
                                        <p:cTn id="7" dur="2000"/>
                                        <p:tgtEl>
                                          <p:spTgt spid="317443">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17443">
                                            <p:txEl>
                                              <p:pRg st="1" end="1"/>
                                            </p:txEl>
                                          </p:spTgt>
                                        </p:tgtEl>
                                        <p:attrNameLst>
                                          <p:attrName>style.visibility</p:attrName>
                                        </p:attrNameLst>
                                      </p:cBhvr>
                                      <p:to>
                                        <p:strVal val="visible"/>
                                      </p:to>
                                    </p:set>
                                    <p:animEffect transition="in" filter="fade">
                                      <p:cBhvr>
                                        <p:cTn id="11" dur="2000"/>
                                        <p:tgtEl>
                                          <p:spTgt spid="317443">
                                            <p:txEl>
                                              <p:pRg st="1" end="1"/>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317443">
                                            <p:txEl>
                                              <p:pRg st="2" end="2"/>
                                            </p:txEl>
                                          </p:spTgt>
                                        </p:tgtEl>
                                        <p:attrNameLst>
                                          <p:attrName>style.visibility</p:attrName>
                                        </p:attrNameLst>
                                      </p:cBhvr>
                                      <p:to>
                                        <p:strVal val="visible"/>
                                      </p:to>
                                    </p:set>
                                    <p:animEffect transition="in" filter="fade">
                                      <p:cBhvr>
                                        <p:cTn id="15" dur="2000"/>
                                        <p:tgtEl>
                                          <p:spTgt spid="3174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oll.jpg"/>
          <p:cNvPicPr>
            <a:picLocks noChangeAspect="1"/>
          </p:cNvPicPr>
          <p:nvPr/>
        </p:nvPicPr>
        <p:blipFill>
          <a:blip r:embed="rId3" cstate="screen">
            <a:clrChange>
              <a:clrFrom>
                <a:srgbClr val="FFFFFF"/>
              </a:clrFrom>
              <a:clrTo>
                <a:srgbClr val="FFFFFF">
                  <a:alpha val="0"/>
                </a:srgbClr>
              </a:clrTo>
            </a:clrChange>
          </a:blip>
          <a:stretch>
            <a:fillRect/>
          </a:stretch>
        </p:blipFill>
        <p:spPr>
          <a:xfrm>
            <a:off x="0" y="2209800"/>
            <a:ext cx="9144000" cy="3657600"/>
          </a:xfrm>
          <a:prstGeom prst="rect">
            <a:avLst/>
          </a:prstGeom>
        </p:spPr>
      </p:pic>
      <p:sp>
        <p:nvSpPr>
          <p:cNvPr id="65539" name="Rectangle 3"/>
          <p:cNvSpPr>
            <a:spLocks noGrp="1" noChangeArrowheads="1"/>
          </p:cNvSpPr>
          <p:nvPr>
            <p:ph type="body" idx="1"/>
          </p:nvPr>
        </p:nvSpPr>
        <p:spPr>
          <a:xfrm>
            <a:off x="914400" y="2773218"/>
            <a:ext cx="8001000" cy="1570182"/>
          </a:xfrm>
          <a:noFill/>
          <a:ln/>
        </p:spPr>
        <p:txBody>
          <a:bodyPr/>
          <a:lstStyle/>
          <a:p>
            <a:pPr marL="0" indent="0">
              <a:buNone/>
            </a:pPr>
            <a:r>
              <a:rPr lang="es-ES" dirty="0">
                <a:latin typeface="Papyrus" panose="03070502060502030205" pitchFamily="66" charset="0"/>
              </a:rPr>
              <a:t>“</a:t>
            </a:r>
            <a:r>
              <a:rPr lang="es-ES" i="1" dirty="0">
                <a:latin typeface="Papyrus" panose="03070502060502030205" pitchFamily="66" charset="0"/>
              </a:rPr>
              <a:t>Ahora, pues, si diereis oído a mi voz, y guardareis mi pacto, vosotros seréis mi especial tesoro sobre todos los pueblos; porque mía es toda la tierra.</a:t>
            </a:r>
            <a:r>
              <a:rPr lang="es-ES" dirty="0">
                <a:latin typeface="Papyrus" panose="03070502060502030205" pitchFamily="66" charset="0"/>
              </a:rPr>
              <a:t>” (Éxodo 19.5, RVR60) </a:t>
            </a:r>
          </a:p>
          <a:p>
            <a:pPr marL="0" indent="0">
              <a:buNone/>
            </a:pPr>
            <a:endParaRPr lang="es-ES" dirty="0">
              <a:latin typeface="Papyrus" panose="03070502060502030205" pitchFamily="66" charset="0"/>
            </a:endParaRPr>
          </a:p>
        </p:txBody>
      </p:sp>
      <p:sp>
        <p:nvSpPr>
          <p:cNvPr id="65538" name="Rectangle 2"/>
          <p:cNvSpPr>
            <a:spLocks noGrp="1" noChangeArrowheads="1"/>
          </p:cNvSpPr>
          <p:nvPr>
            <p:ph type="title"/>
          </p:nvPr>
        </p:nvSpPr>
        <p:spPr/>
        <p:txBody>
          <a:bodyPr/>
          <a:lstStyle/>
          <a:p>
            <a:r>
              <a:rPr lang="es-PR" dirty="0"/>
              <a:t>Texto </a:t>
            </a:r>
            <a:r>
              <a:rPr lang="es-PR" dirty="0" smtClean="0"/>
              <a:t>Clave</a:t>
            </a:r>
            <a:endParaRPr lang="es-PR" dirty="0"/>
          </a:p>
        </p:txBody>
      </p:sp>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6</a:t>
            </a:fld>
            <a:endParaRPr lang="en-US" dirty="0"/>
          </a:p>
        </p:txBody>
      </p:sp>
      <p:sp>
        <p:nvSpPr>
          <p:cNvPr id="7" name="Rectangle 3"/>
          <p:cNvSpPr>
            <a:spLocks noGrp="1" noChangeArrowheads="1"/>
          </p:cNvSpPr>
          <p:nvPr>
            <p:ph type="title"/>
          </p:nvPr>
        </p:nvSpPr>
        <p:spPr>
          <a:xfrm>
            <a:off x="1676400" y="671512"/>
            <a:ext cx="6553200" cy="1004888"/>
          </a:xfrm>
        </p:spPr>
        <p:txBody>
          <a:bodyPr/>
          <a:lstStyle/>
          <a:p>
            <a:pPr marL="346075" indent="-346075">
              <a:spcAft>
                <a:spcPts val="600"/>
              </a:spcAft>
              <a:buFont typeface="Wingdings" pitchFamily="2" charset="2"/>
              <a:buAutoNum type="arabicPeriod"/>
            </a:pPr>
            <a:r>
              <a:rPr lang="es-PR" sz="4000" dirty="0"/>
              <a:t> </a:t>
            </a:r>
            <a:r>
              <a:rPr lang="es-ES" sz="4000" dirty="0"/>
              <a:t>Los hijos de Dios deben obedecerle (Éxodo 19.1-6</a:t>
            </a:r>
            <a:r>
              <a:rPr lang="es-ES" sz="4000" dirty="0" smtClean="0"/>
              <a:t>)</a:t>
            </a:r>
            <a:endParaRPr lang="es-PR" sz="4000" dirty="0"/>
          </a:p>
        </p:txBody>
      </p:sp>
      <p:pic>
        <p:nvPicPr>
          <p:cNvPr id="2" name="Picture 1"/>
          <p:cNvPicPr>
            <a:picLocks noChangeAspect="1"/>
          </p:cNvPicPr>
          <p:nvPr/>
        </p:nvPicPr>
        <p:blipFill rotWithShape="1">
          <a:blip r:embed="rId2" cstate="screen">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b="22479"/>
          <a:stretch/>
        </p:blipFill>
        <p:spPr>
          <a:xfrm>
            <a:off x="0" y="1690468"/>
            <a:ext cx="9144000" cy="5167532"/>
          </a:xfrm>
          <a:prstGeom prst="rect">
            <a:avLst/>
          </a:prstGeom>
        </p:spPr>
      </p:pic>
    </p:spTree>
    <p:extLst>
      <p:ext uri="{BB962C8B-B14F-4D97-AF65-F5344CB8AC3E}">
        <p14:creationId xmlns:p14="http://schemas.microsoft.com/office/powerpoint/2010/main" val="4137218768"/>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7</a:t>
            </a:fld>
            <a:endParaRPr lang="en-US" dirty="0"/>
          </a:p>
        </p:txBody>
      </p:sp>
      <p:sp>
        <p:nvSpPr>
          <p:cNvPr id="327682" name="Rectangle 2"/>
          <p:cNvSpPr>
            <a:spLocks noGrp="1" noChangeArrowheads="1"/>
          </p:cNvSpPr>
          <p:nvPr>
            <p:ph type="body" idx="1"/>
          </p:nvPr>
        </p:nvSpPr>
        <p:spPr>
          <a:xfrm>
            <a:off x="304800" y="2133600"/>
            <a:ext cx="8458200" cy="3657600"/>
          </a:xfrm>
        </p:spPr>
        <p:txBody>
          <a:bodyPr/>
          <a:lstStyle/>
          <a:p>
            <a:pPr marL="0" indent="0">
              <a:buNone/>
            </a:pPr>
            <a:r>
              <a:rPr lang="es-ES" dirty="0"/>
              <a:t>“En el mes tercero de la salida de los hijos de Israel de la tierra de Egipto, en el mismo día llegaron al desierto de Sinaí</a:t>
            </a:r>
            <a:r>
              <a:rPr lang="es-ES" dirty="0" smtClean="0"/>
              <a:t>. Habían </a:t>
            </a:r>
            <a:r>
              <a:rPr lang="es-ES" dirty="0"/>
              <a:t>salido de </a:t>
            </a:r>
            <a:r>
              <a:rPr lang="es-ES" dirty="0" err="1"/>
              <a:t>Refidim</a:t>
            </a:r>
            <a:r>
              <a:rPr lang="es-ES" dirty="0"/>
              <a:t>, y llegaron al desierto de Sinaí, y acamparon en el desierto; y acampó allí Israel delante del monte</a:t>
            </a:r>
            <a:r>
              <a:rPr lang="es-ES" dirty="0" smtClean="0"/>
              <a:t>. Y </a:t>
            </a:r>
            <a:r>
              <a:rPr lang="es-ES" dirty="0"/>
              <a:t>Moisés subió a Dios; y Jehová lo llamó desde el monte, diciendo: Así dirás a la casa de Jacob, y anunciarás a los hijos de </a:t>
            </a:r>
            <a:r>
              <a:rPr lang="es-ES" dirty="0" smtClean="0"/>
              <a:t>Israel...”</a:t>
            </a:r>
            <a:endParaRPr lang="es-ES" b="1" dirty="0"/>
          </a:p>
        </p:txBody>
      </p:sp>
      <p:sp>
        <p:nvSpPr>
          <p:cNvPr id="6" name="Rectangle 3"/>
          <p:cNvSpPr>
            <a:spLocks noGrp="1" noChangeArrowheads="1"/>
          </p:cNvSpPr>
          <p:nvPr>
            <p:ph type="title"/>
          </p:nvPr>
        </p:nvSpPr>
        <p:spPr>
          <a:xfrm>
            <a:off x="1676400" y="671512"/>
            <a:ext cx="6553200" cy="1004888"/>
          </a:xfrm>
        </p:spPr>
        <p:txBody>
          <a:bodyPr/>
          <a:lstStyle/>
          <a:p>
            <a:pPr marL="346075" indent="-346075">
              <a:spcAft>
                <a:spcPts val="600"/>
              </a:spcAft>
              <a:buFont typeface="Wingdings" pitchFamily="2" charset="2"/>
              <a:buAutoNum type="arabicPeriod"/>
            </a:pPr>
            <a:r>
              <a:rPr lang="es-PR" sz="4000" dirty="0"/>
              <a:t> </a:t>
            </a:r>
            <a:r>
              <a:rPr lang="es-ES" sz="4000" dirty="0"/>
              <a:t>Los hijos de Dios deben obedecerle (Éxodo 19.1-6</a:t>
            </a:r>
            <a:r>
              <a:rPr lang="es-ES" sz="4000" dirty="0" smtClean="0"/>
              <a:t>)</a:t>
            </a:r>
            <a:endParaRPr lang="es-PR" sz="4000" dirty="0"/>
          </a:p>
        </p:txBody>
      </p:sp>
    </p:spTree>
    <p:extLst>
      <p:ext uri="{BB962C8B-B14F-4D97-AF65-F5344CB8AC3E}">
        <p14:creationId xmlns:p14="http://schemas.microsoft.com/office/powerpoint/2010/main" val="334613748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8</a:t>
            </a:fld>
            <a:endParaRPr lang="en-US" dirty="0"/>
          </a:p>
        </p:txBody>
      </p:sp>
      <p:sp>
        <p:nvSpPr>
          <p:cNvPr id="327682" name="Rectangle 2"/>
          <p:cNvSpPr>
            <a:spLocks noGrp="1" noChangeArrowheads="1"/>
          </p:cNvSpPr>
          <p:nvPr>
            <p:ph type="body" idx="1"/>
          </p:nvPr>
        </p:nvSpPr>
        <p:spPr>
          <a:xfrm>
            <a:off x="304800" y="2133600"/>
            <a:ext cx="8458200" cy="3657600"/>
          </a:xfrm>
        </p:spPr>
        <p:txBody>
          <a:bodyPr/>
          <a:lstStyle/>
          <a:p>
            <a:pPr marL="0" indent="0">
              <a:buNone/>
            </a:pPr>
            <a:r>
              <a:rPr lang="es-ES" dirty="0" smtClean="0"/>
              <a:t>“</a:t>
            </a:r>
            <a:r>
              <a:rPr lang="es-ES" dirty="0"/>
              <a:t>...</a:t>
            </a:r>
            <a:r>
              <a:rPr lang="es-ES" dirty="0" smtClean="0"/>
              <a:t>Vosotros </a:t>
            </a:r>
            <a:r>
              <a:rPr lang="es-ES" dirty="0"/>
              <a:t>visteis lo que hice a los egipcios, y cómo os tomé sobre alas de águilas, y os he traído a mí</a:t>
            </a:r>
            <a:r>
              <a:rPr lang="es-ES" dirty="0" smtClean="0"/>
              <a:t>. Ahora</a:t>
            </a:r>
            <a:r>
              <a:rPr lang="es-ES" dirty="0"/>
              <a:t>, pues, si diereis oído a mi voz, y guardareis mi pacto, vosotros seréis mi especial tesoro sobre todos los pueblos; porque mía es toda la tierra</a:t>
            </a:r>
            <a:r>
              <a:rPr lang="es-ES" dirty="0" smtClean="0"/>
              <a:t>. Y </a:t>
            </a:r>
            <a:r>
              <a:rPr lang="es-ES" dirty="0"/>
              <a:t>vosotros me seréis un reino de sacerdotes, y gente santa. Estas son las palabras que dirás a los hijos de Israel</a:t>
            </a:r>
            <a:r>
              <a:rPr lang="es-ES" dirty="0" smtClean="0"/>
              <a:t>.”</a:t>
            </a:r>
            <a:endParaRPr lang="es-ES" b="1" dirty="0"/>
          </a:p>
        </p:txBody>
      </p:sp>
      <p:sp>
        <p:nvSpPr>
          <p:cNvPr id="6" name="Rectangle 3"/>
          <p:cNvSpPr>
            <a:spLocks noGrp="1" noChangeArrowheads="1"/>
          </p:cNvSpPr>
          <p:nvPr>
            <p:ph type="title"/>
          </p:nvPr>
        </p:nvSpPr>
        <p:spPr>
          <a:xfrm>
            <a:off x="1676400" y="671512"/>
            <a:ext cx="6553200" cy="1004888"/>
          </a:xfrm>
        </p:spPr>
        <p:txBody>
          <a:bodyPr/>
          <a:lstStyle/>
          <a:p>
            <a:pPr marL="346075" indent="-346075">
              <a:spcAft>
                <a:spcPts val="600"/>
              </a:spcAft>
              <a:buFont typeface="Wingdings" pitchFamily="2" charset="2"/>
              <a:buAutoNum type="arabicPeriod"/>
            </a:pPr>
            <a:r>
              <a:rPr lang="es-PR" sz="4000" dirty="0"/>
              <a:t> </a:t>
            </a:r>
            <a:r>
              <a:rPr lang="es-ES" sz="4000" dirty="0"/>
              <a:t>Los hijos de Dios deben obedecerle (Éxodo 19.1-6</a:t>
            </a:r>
            <a:r>
              <a:rPr lang="es-ES" sz="4000" dirty="0" smtClean="0"/>
              <a:t>)</a:t>
            </a:r>
            <a:endParaRPr lang="es-PR" sz="4000" dirty="0"/>
          </a:p>
        </p:txBody>
      </p:sp>
    </p:spTree>
    <p:extLst>
      <p:ext uri="{BB962C8B-B14F-4D97-AF65-F5344CB8AC3E}">
        <p14:creationId xmlns:p14="http://schemas.microsoft.com/office/powerpoint/2010/main" val="2645283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21E7F7E-33AA-4283-8B9E-027FB821B55F}" type="slidenum">
              <a:rPr lang="en-US" smtClean="0"/>
              <a:pPr/>
              <a:t>9</a:t>
            </a:fld>
            <a:endParaRPr lang="en-US"/>
          </a:p>
        </p:txBody>
      </p:sp>
      <p:pic>
        <p:nvPicPr>
          <p:cNvPr id="82946" name="Picture 2"/>
          <p:cNvPicPr>
            <a:picLocks noChangeAspect="1" noChangeArrowheads="1"/>
          </p:cNvPicPr>
          <p:nvPr/>
        </p:nvPicPr>
        <p:blipFill>
          <a:blip r:embed="rId2" cstate="screen">
            <a:extLst>
              <a:ext uri="{BEBA8EAE-BF5A-486C-A8C5-ECC9F3942E4B}">
                <a14:imgProps xmlns:a14="http://schemas.microsoft.com/office/drawing/2010/main">
                  <a14:imgLayer r:embed="rId3">
                    <a14:imgEffect>
                      <a14:sharpenSoften amount="25000"/>
                    </a14:imgEffect>
                    <a14:imgEffect>
                      <a14:brightnessContrast contrast="20000"/>
                    </a14:imgEffect>
                  </a14:imgLayer>
                </a14:imgProps>
              </a:ext>
            </a:extLst>
          </a:blip>
          <a:srcRect/>
          <a:stretch>
            <a:fillRect/>
          </a:stretch>
        </p:blipFill>
        <p:spPr bwMode="auto">
          <a:xfrm>
            <a:off x="0" y="0"/>
            <a:ext cx="9144000" cy="6830458"/>
          </a:xfrm>
          <a:prstGeom prst="rect">
            <a:avLst/>
          </a:prstGeom>
          <a:noFill/>
          <a:ln w="9525">
            <a:noFill/>
            <a:miter lim="800000"/>
            <a:headEnd/>
            <a:tailEnd/>
          </a:ln>
        </p:spPr>
      </p:pic>
    </p:spTree>
    <p:extLst>
      <p:ext uri="{BB962C8B-B14F-4D97-AF65-F5344CB8AC3E}">
        <p14:creationId xmlns:p14="http://schemas.microsoft.com/office/powerpoint/2010/main" val="2141130463"/>
      </p:ext>
    </p:extLst>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89039</TotalTime>
  <Words>2479</Words>
  <Application>Microsoft Office PowerPoint</Application>
  <PresentationFormat>On-screen Show (4:3)</PresentationFormat>
  <Paragraphs>207</Paragraphs>
  <Slides>37</Slides>
  <Notes>19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37</vt:i4>
      </vt:variant>
    </vt:vector>
  </HeadingPairs>
  <TitlesOfParts>
    <vt:vector size="44" baseType="lpstr">
      <vt:lpstr>Arial</vt:lpstr>
      <vt:lpstr>Calibri</vt:lpstr>
      <vt:lpstr>Papyrus</vt:lpstr>
      <vt:lpstr>Tahoma</vt:lpstr>
      <vt:lpstr>Wingdings</vt:lpstr>
      <vt:lpstr>Blends</vt:lpstr>
      <vt:lpstr>1_Office Theme</vt:lpstr>
      <vt:lpstr>PowerPoint Presentation</vt:lpstr>
      <vt:lpstr>PowerPoint Presentation</vt:lpstr>
      <vt:lpstr>Tema General</vt:lpstr>
      <vt:lpstr>Bosquejo de Estudio</vt:lpstr>
      <vt:lpstr>Texto Clave</vt:lpstr>
      <vt:lpstr> Los hijos de Dios deben obedecerle (Éxodo 19.1-6)</vt:lpstr>
      <vt:lpstr> Los hijos de Dios deben obedecerle (Éxodo 19.1-6)</vt:lpstr>
      <vt:lpstr> Los hijos de Dios deben obedecerle (Éxodo 19.1-6)</vt:lpstr>
      <vt:lpstr>PowerPoint Presentation</vt:lpstr>
      <vt:lpstr> Los hijos de Dios deben obedecerle (Éxodo 19.1-6)</vt:lpstr>
      <vt:lpstr> Los hijos de Dios deben obedecerle (Éxodo 19.1-6)</vt:lpstr>
      <vt:lpstr> Los hijos de Dios deben obedecerle (Éxodo 19.1-6)</vt:lpstr>
      <vt:lpstr> Los hijos de Dios deben obedecerle (Éxodo 19.1-6)</vt:lpstr>
      <vt:lpstr> Los hijos de Dios deben obedecerle (Éxodo 19.1-6)</vt:lpstr>
      <vt:lpstr> Los hijos de Dios deben obedecerle (Éxodo 19.1-6)</vt:lpstr>
      <vt:lpstr> Los hijos de Dios deben obedecerle (Éxodo 19.1-6)</vt:lpstr>
      <vt:lpstr> Los hijos de Dios deben obedecerle (Éxodo 19.1-6)</vt:lpstr>
      <vt:lpstr> Los hijos de Dios deben obedecerle (Éxodo 19.1-6)</vt:lpstr>
      <vt:lpstr> Los hijos de Dios deben obedecerle (Éxodo 19.1-6)</vt:lpstr>
      <vt:lpstr> Los hijos de Dios deben obedecerle (Éxodo 19.1-6)</vt:lpstr>
      <vt:lpstr> Los hijos de Dios deben obedecerle (Éxodo 19.1-6)</vt:lpstr>
      <vt:lpstr> Los hijos de Dios deben obedecerle (Éxodo 19.1-6)</vt:lpstr>
      <vt:lpstr> Los hijos de Dios deben obedecerle (Éxodo 19.1-6)</vt:lpstr>
      <vt:lpstr>PowerPoint Presentation</vt:lpstr>
      <vt:lpstr>PowerPoint Presentation</vt:lpstr>
      <vt:lpstr>PowerPoint Presentation</vt:lpstr>
      <vt:lpstr>PowerPoint Presentation</vt:lpstr>
      <vt:lpstr>PowerPoint Presentation</vt:lpstr>
      <vt:lpstr>PowerPoint Presentation</vt:lpstr>
      <vt:lpstr>Los hijos de Dios experimentan Su presencia (Éxodo 19.16-19)</vt:lpstr>
      <vt:lpstr>Los hijos de Dios experimentan Su presencia (Éxodo 19.16-19)</vt:lpstr>
      <vt:lpstr>Los hijos de Dios experimentan Su presencia (Éxodo 19.16-19)</vt:lpstr>
      <vt:lpstr>Los hijos de Dios experimentan Su presencia (Éxodo 19.16-19)</vt:lpstr>
      <vt:lpstr>Aplicaciones</vt:lpstr>
      <vt:lpstr>Recursos</vt:lpstr>
      <vt:lpstr>Próximo Estudio Dominical</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llamados_a_la_santidad_030214.pptx</dc:title>
  <dc:creator>JRIVERA</dc:creator>
  <cp:lastModifiedBy>Tito Ortega</cp:lastModifiedBy>
  <cp:revision>4026</cp:revision>
  <dcterms:created xsi:type="dcterms:W3CDTF">2007-01-24T21:53:34Z</dcterms:created>
  <dcterms:modified xsi:type="dcterms:W3CDTF">2014-03-04T01:04:57Z</dcterms:modified>
</cp:coreProperties>
</file>