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</p:sldMasterIdLst>
  <p:notesMasterIdLst>
    <p:notesMasterId r:id="rId28"/>
  </p:notesMasterIdLst>
  <p:handoutMasterIdLst>
    <p:handoutMasterId r:id="rId29"/>
  </p:handoutMasterIdLst>
  <p:sldIdLst>
    <p:sldId id="794" r:id="rId3"/>
    <p:sldId id="1294" r:id="rId4"/>
    <p:sldId id="804" r:id="rId5"/>
    <p:sldId id="1279" r:id="rId6"/>
    <p:sldId id="1295" r:id="rId7"/>
    <p:sldId id="1296" r:id="rId8"/>
    <p:sldId id="287" r:id="rId9"/>
    <p:sldId id="1270" r:id="rId10"/>
    <p:sldId id="1297" r:id="rId11"/>
    <p:sldId id="1298" r:id="rId12"/>
    <p:sldId id="1299" r:id="rId13"/>
    <p:sldId id="1300" r:id="rId14"/>
    <p:sldId id="1291" r:id="rId15"/>
    <p:sldId id="1283" r:id="rId16"/>
    <p:sldId id="1301" r:id="rId17"/>
    <p:sldId id="1302" r:id="rId18"/>
    <p:sldId id="1303" r:id="rId19"/>
    <p:sldId id="1304" r:id="rId20"/>
    <p:sldId id="1290" r:id="rId21"/>
    <p:sldId id="1305" r:id="rId22"/>
    <p:sldId id="1306" r:id="rId23"/>
    <p:sldId id="1155" r:id="rId24"/>
    <p:sldId id="561" r:id="rId25"/>
    <p:sldId id="1133" r:id="rId26"/>
    <p:sldId id="908" r:id="rId2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D1"/>
    <a:srgbClr val="0000CC"/>
    <a:srgbClr val="0000FF"/>
    <a:srgbClr val="A6925A"/>
    <a:srgbClr val="285633"/>
    <a:srgbClr val="CC9900"/>
    <a:srgbClr val="CB7935"/>
    <a:srgbClr val="303030"/>
    <a:srgbClr val="663300"/>
    <a:srgbClr val="993B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6709" autoAdjust="0"/>
  </p:normalViewPr>
  <p:slideViewPr>
    <p:cSldViewPr>
      <p:cViewPr varScale="1">
        <p:scale>
          <a:sx n="76" d="100"/>
          <a:sy n="76" d="100"/>
        </p:scale>
        <p:origin x="109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250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11/3/2014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4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1135802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9471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188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25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.jpeg"/><Relationship Id="rId5" Type="http://schemas.openxmlformats.org/officeDocument/2006/relationships/image" Target="../media/image2.gif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distantshores.org/resources/illustrations/sweet-publishing" TargetMode="External"/><Relationship Id="rId2" Type="http://schemas.openxmlformats.org/officeDocument/2006/relationships/hyperlink" Target="http://blog.lifeway.com/eblifewayadultos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hyperlink" Target="http://st-takla.org/Gallery/Bible/Illustrations.html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6328" r="9282"/>
          <a:stretch/>
        </p:blipFill>
        <p:spPr>
          <a:xfrm>
            <a:off x="1" y="-29586"/>
            <a:ext cx="9144000" cy="6900861"/>
          </a:xfrm>
          <a:prstGeom prst="rect">
            <a:avLst/>
          </a:prstGeom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s-PR" sz="1600" i="1" dirty="0" err="1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685800"/>
            <a:ext cx="7937951" cy="20574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 </a:t>
            </a:r>
            <a:r>
              <a:rPr lang="es-PR" sz="4400" dirty="0" smtClean="0">
                <a:latin typeface="+mj-lt"/>
                <a:ea typeface="+mj-ea"/>
                <a:cs typeface="+mj-cs"/>
              </a:rPr>
              <a:t>Otoño</a:t>
            </a: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2014/Tema </a:t>
            </a:r>
            <a:r>
              <a:rPr lang="es-PR" sz="4400" noProof="0" dirty="0" smtClean="0">
                <a:latin typeface="+mj-lt"/>
              </a:rPr>
              <a:t>5</a:t>
            </a:r>
            <a:r>
              <a:rPr lang="es-PR" sz="4400" dirty="0" smtClean="0">
                <a:latin typeface="+mj-lt"/>
              </a:rPr>
              <a:t>:           </a:t>
            </a:r>
            <a:r>
              <a:rPr lang="es-PR" sz="4400" cap="small" dirty="0" smtClean="0">
                <a:latin typeface="+mj-lt"/>
              </a:rPr>
              <a:t>Cuando las relaciones chocan</a:t>
            </a:r>
            <a:endParaRPr kumimoji="0" lang="es-PR" sz="4400" b="0" i="0" u="none" strike="noStrike" kern="1200" cap="small" spc="0" normalizeH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2895600"/>
            <a:ext cx="7937951" cy="29718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cap="small" dirty="0" smtClean="0">
                <a:latin typeface="+mn-lt"/>
              </a:rPr>
              <a:t>Sesión</a:t>
            </a:r>
            <a:r>
              <a:rPr lang="en-US" sz="4400" cap="small" dirty="0" smtClean="0">
                <a:latin typeface="+mn-lt"/>
              </a:rPr>
              <a:t> 9: </a:t>
            </a:r>
            <a:r>
              <a:rPr lang="es-PR" sz="4400" cap="small" dirty="0" smtClean="0"/>
              <a:t>Ceda el paso</a:t>
            </a:r>
            <a:endParaRPr lang="es-PR" sz="4400" cap="small" dirty="0" smtClean="0">
              <a:latin typeface="+mn-lt"/>
            </a:endParaRP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dirty="0" smtClean="0">
                <a:latin typeface="+mn-lt"/>
                <a:cs typeface="+mn-cs"/>
              </a:rPr>
              <a:t>2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de </a:t>
            </a:r>
            <a:r>
              <a:rPr lang="es-PR" sz="3600" dirty="0" smtClean="0">
                <a:latin typeface="+mn-lt"/>
                <a:cs typeface="+mn-cs"/>
              </a:rPr>
              <a:t>noviembre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 2014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2800" dirty="0" smtClean="0"/>
              <a:t>(</a:t>
            </a:r>
            <a:r>
              <a:rPr lang="es-PR" sz="2800" dirty="0" smtClean="0"/>
              <a:t>Génesis </a:t>
            </a:r>
            <a:r>
              <a:rPr lang="en-US" sz="2800" dirty="0" smtClean="0"/>
              <a:t>13:1-18</a:t>
            </a:r>
            <a:r>
              <a:rPr lang="es-PR" sz="2800" dirty="0" smtClean="0"/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7"/>
          <a:stretch/>
        </p:blipFill>
        <p:spPr>
          <a:xfrm>
            <a:off x="4876800" y="2209800"/>
            <a:ext cx="3581400" cy="4289346"/>
          </a:xfrm>
          <a:prstGeom prst="rect">
            <a:avLst/>
          </a:prstGeom>
        </p:spPr>
      </p:pic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212482"/>
            <a:ext cx="43434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“... e </a:t>
            </a:r>
            <a:r>
              <a:rPr lang="es-ES" dirty="0"/>
              <a:t>invocó allí Abram el nombre de Jehová. También Lot, que andaba con Abram, tenía ovejas, vacas y tiendas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ES" dirty="0" smtClean="0"/>
              <a:t>Génesis 13:1-7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339194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87" r="11992"/>
          <a:stretch/>
        </p:blipFill>
        <p:spPr>
          <a:xfrm>
            <a:off x="4876800" y="2209800"/>
            <a:ext cx="3581400" cy="4289346"/>
          </a:xfrm>
          <a:prstGeom prst="rect">
            <a:avLst/>
          </a:prstGeom>
        </p:spPr>
      </p:pic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11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212482"/>
            <a:ext cx="43434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“... Y </a:t>
            </a:r>
            <a:r>
              <a:rPr lang="es-ES" dirty="0"/>
              <a:t>la tierra no era suficiente para que habitasen juntos, pues sus posesiones eran muchas, y no podían morar en un mismo lugar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ES" dirty="0" smtClean="0"/>
              <a:t>Génesis 13:1-7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989288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12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212482"/>
            <a:ext cx="43434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“...Y </a:t>
            </a:r>
            <a:r>
              <a:rPr lang="es-ES" dirty="0"/>
              <a:t>hubo contienda entre los pastores del ganado de Abram y los pastores del ganado de Lot; y el cananeo y el </a:t>
            </a:r>
            <a:r>
              <a:rPr lang="es-ES" dirty="0" err="1"/>
              <a:t>ferezeo</a:t>
            </a:r>
            <a:r>
              <a:rPr lang="es-ES" dirty="0"/>
              <a:t> habitaban entonces en la tierra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ES" dirty="0" smtClean="0"/>
              <a:t>Génesis 13:1-7</a:t>
            </a:r>
            <a:endParaRPr lang="es-E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20"/>
          <a:stretch/>
        </p:blipFill>
        <p:spPr>
          <a:xfrm>
            <a:off x="5002230" y="2187654"/>
            <a:ext cx="3303570" cy="4289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94148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7666"/>
            <a:ext cx="9144000" cy="6664134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52400" y="6352401"/>
            <a:ext cx="5174430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200" dirty="0"/>
              <a:t>http://www.heartofwisdom.com/homeschoollinks/abram-enters-canaan</a:t>
            </a:r>
            <a:r>
              <a:rPr lang="en-US" sz="1200" dirty="0" smtClean="0"/>
              <a:t>/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26208603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14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1981200"/>
            <a:ext cx="4343400" cy="3731118"/>
          </a:xfrm>
        </p:spPr>
        <p:txBody>
          <a:bodyPr/>
          <a:lstStyle/>
          <a:p>
            <a:pPr marL="0" indent="0">
              <a:buNone/>
            </a:pPr>
            <a:r>
              <a:rPr lang="es-ES" sz="2800" dirty="0"/>
              <a:t>“Entonces Abram dijo a Lot: No haya ahora altercado entre nosotros dos, entre mis pastores y los tuyos, porque somos hermanos. ¿No está toda la tierra delante de ti? Yo te ruego que te apartes de mí</a:t>
            </a:r>
            <a:r>
              <a:rPr lang="es-ES" sz="2800" dirty="0" smtClean="0"/>
              <a:t>. Si fueres a la mano izquierda, yo iré a la derecha...”</a:t>
            </a:r>
            <a:endParaRPr lang="es-ES" sz="2800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ES" dirty="0" smtClean="0"/>
              <a:t>Génesis 13:8-13</a:t>
            </a:r>
            <a:endParaRPr lang="es-E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2286000"/>
            <a:ext cx="2895600" cy="3953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62191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15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1981200"/>
            <a:ext cx="4343400" cy="3731118"/>
          </a:xfrm>
        </p:spPr>
        <p:txBody>
          <a:bodyPr/>
          <a:lstStyle/>
          <a:p>
            <a:pPr marL="0" indent="0">
              <a:buNone/>
            </a:pPr>
            <a:r>
              <a:rPr lang="es-ES" sz="2800" dirty="0" smtClean="0"/>
              <a:t>“</a:t>
            </a:r>
            <a:r>
              <a:rPr lang="es-ES" sz="2800" dirty="0"/>
              <a:t>...</a:t>
            </a:r>
            <a:r>
              <a:rPr lang="es-ES" sz="2800" dirty="0" smtClean="0"/>
              <a:t>y si tú a la derecha, yo iré a la izquierda. Y alzó Lot sus ojos, y vio toda la llanura del Jordán, que toda ella era de riego, como el huerto de Jehová, como la tierra de Egipto en la dirección de </a:t>
            </a:r>
            <a:r>
              <a:rPr lang="es-ES" sz="2800" dirty="0" err="1" smtClean="0"/>
              <a:t>Zoar</a:t>
            </a:r>
            <a:r>
              <a:rPr lang="es-ES" sz="2800" dirty="0" smtClean="0"/>
              <a:t>, antes que destruyese Jehová a Sodoma y a Gomorra...”</a:t>
            </a:r>
            <a:endParaRPr lang="es-ES" sz="2800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ES" dirty="0" smtClean="0"/>
              <a:t>Génesis 13:8-13</a:t>
            </a:r>
            <a:endParaRPr lang="es-E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2133599"/>
            <a:ext cx="2971800" cy="4202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94923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16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1981200"/>
            <a:ext cx="4343400" cy="3731118"/>
          </a:xfrm>
        </p:spPr>
        <p:txBody>
          <a:bodyPr/>
          <a:lstStyle/>
          <a:p>
            <a:pPr marL="0" indent="0">
              <a:buNone/>
            </a:pPr>
            <a:r>
              <a:rPr lang="es-ES" sz="2800" dirty="0" smtClean="0"/>
              <a:t>“...Entonces Lot escogió para sí toda la llanura del Jordán; y se fue Lot hacia el oriente, y se apartaron el uno del otro. Abram acampó en la tierra de Canaán, en tanto que Lot habitó en las ciudades de la llanura, y fue poniendo sus tiendas hasta Sodoma...”</a:t>
            </a:r>
            <a:endParaRPr lang="es-ES" sz="2800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ES" dirty="0" smtClean="0"/>
              <a:t>Génesis 13:8-13</a:t>
            </a:r>
            <a:endParaRPr lang="es-E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72"/>
          <a:stretch/>
        </p:blipFill>
        <p:spPr>
          <a:xfrm>
            <a:off x="4876800" y="2209800"/>
            <a:ext cx="3581400" cy="4289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799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1981200"/>
            <a:ext cx="4343400" cy="3731118"/>
          </a:xfrm>
        </p:spPr>
        <p:txBody>
          <a:bodyPr/>
          <a:lstStyle/>
          <a:p>
            <a:pPr marL="0" indent="0">
              <a:buNone/>
            </a:pPr>
            <a:r>
              <a:rPr lang="es-ES" sz="2800" dirty="0" smtClean="0"/>
              <a:t>“...Mas los hombres de Sodoma eran malos y pecadores contra Jehová en gran manera.”</a:t>
            </a:r>
            <a:endParaRPr lang="es-ES" sz="2800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ES" dirty="0" smtClean="0"/>
              <a:t>Génesis 13:8-13</a:t>
            </a:r>
            <a:endParaRPr lang="es-E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2" t="2042" r="25847"/>
          <a:stretch/>
        </p:blipFill>
        <p:spPr>
          <a:xfrm>
            <a:off x="4487583" y="1981200"/>
            <a:ext cx="4133447" cy="3731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3421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8128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19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1" y="2057400"/>
            <a:ext cx="4343399" cy="3731118"/>
          </a:xfrm>
        </p:spPr>
        <p:txBody>
          <a:bodyPr/>
          <a:lstStyle/>
          <a:p>
            <a:pPr marL="0" indent="0">
              <a:buNone/>
            </a:pPr>
            <a:r>
              <a:rPr lang="es-ES" sz="2800" dirty="0"/>
              <a:t>“Y Jehová dijo a Abram, después que Lot se apartó de él: Alza ahora tus ojos, y mira desde el lugar donde estás hacia el norte y el sur, y al oriente y al occidente. Porque toda la tierra que ves, la daré a ti y a tu descendencia para siempre</a:t>
            </a:r>
            <a:r>
              <a:rPr lang="es-ES" sz="2800" dirty="0" smtClean="0"/>
              <a:t>...”</a:t>
            </a:r>
            <a:endParaRPr lang="es-ES" sz="2800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ES" dirty="0" smtClean="0"/>
              <a:t>Génesis 13:14-18</a:t>
            </a:r>
            <a:endParaRPr lang="es-E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31" r="26704" b="2174"/>
          <a:stretch/>
        </p:blipFill>
        <p:spPr>
          <a:xfrm>
            <a:off x="4648200" y="2212482"/>
            <a:ext cx="4214400" cy="3731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37580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71" b="45519"/>
          <a:stretch/>
        </p:blipFill>
        <p:spPr>
          <a:xfrm>
            <a:off x="0" y="0"/>
            <a:ext cx="4646428" cy="43434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80" t="54444" r="25420" b="6666"/>
          <a:stretch/>
        </p:blipFill>
        <p:spPr>
          <a:xfrm>
            <a:off x="4647983" y="1189038"/>
            <a:ext cx="4496422" cy="521176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8636" y="6400800"/>
            <a:ext cx="8764414" cy="45878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333" r="46992"/>
          <a:stretch/>
        </p:blipFill>
        <p:spPr>
          <a:xfrm>
            <a:off x="0" y="5715000"/>
            <a:ext cx="4648200" cy="11430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244" t="93333" r="1804" b="3111"/>
          <a:stretch/>
        </p:blipFill>
        <p:spPr>
          <a:xfrm>
            <a:off x="8469685" y="574299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3181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20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1" y="2057400"/>
            <a:ext cx="4343399" cy="3731118"/>
          </a:xfrm>
        </p:spPr>
        <p:txBody>
          <a:bodyPr/>
          <a:lstStyle/>
          <a:p>
            <a:pPr marL="0" indent="0">
              <a:buNone/>
            </a:pPr>
            <a:r>
              <a:rPr lang="es-ES" sz="2800" dirty="0" smtClean="0"/>
              <a:t>“</a:t>
            </a:r>
            <a:r>
              <a:rPr lang="es-ES" sz="2800" dirty="0"/>
              <a:t>...</a:t>
            </a:r>
            <a:r>
              <a:rPr lang="es-ES" sz="2800" dirty="0" smtClean="0"/>
              <a:t>Y </a:t>
            </a:r>
            <a:r>
              <a:rPr lang="es-ES" sz="2800" dirty="0"/>
              <a:t>haré tu descendencia como el polvo de la tierra; que si alguno puede contar el polvo de la tierra, también tu descendencia será contada. Levántate, ve por la tierra a lo largo de ella y a su ancho; porque a ti la daré</a:t>
            </a:r>
            <a:r>
              <a:rPr lang="es-ES" sz="2800" dirty="0" smtClean="0"/>
              <a:t>...”</a:t>
            </a:r>
            <a:endParaRPr lang="es-ES" sz="2800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ES" dirty="0" smtClean="0"/>
              <a:t>Génesis 13:14-18</a:t>
            </a:r>
            <a:endParaRPr lang="es-E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8672" y="2057400"/>
            <a:ext cx="3307128" cy="4186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8443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2057400"/>
            <a:ext cx="3451752" cy="4209454"/>
          </a:xfrm>
          <a:prstGeom prst="rect">
            <a:avLst/>
          </a:prstGeom>
        </p:spPr>
      </p:pic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21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1" y="2057400"/>
            <a:ext cx="4343399" cy="3731118"/>
          </a:xfrm>
        </p:spPr>
        <p:txBody>
          <a:bodyPr/>
          <a:lstStyle/>
          <a:p>
            <a:pPr marL="0" indent="0">
              <a:buNone/>
            </a:pPr>
            <a:r>
              <a:rPr lang="es-ES" sz="2800" dirty="0" smtClean="0"/>
              <a:t>“…Abram</a:t>
            </a:r>
            <a:r>
              <a:rPr lang="es-ES" sz="2800" dirty="0"/>
              <a:t>, pues, removiendo su tienda, vino y moró en el encinar de </a:t>
            </a:r>
            <a:r>
              <a:rPr lang="es-ES" sz="2800" dirty="0" err="1"/>
              <a:t>Mamre</a:t>
            </a:r>
            <a:r>
              <a:rPr lang="es-ES" sz="2800" dirty="0"/>
              <a:t>, que está en Hebrón, y edificó allí altar a Jehová</a:t>
            </a:r>
            <a:r>
              <a:rPr lang="es-ES" sz="2800" dirty="0" smtClean="0"/>
              <a:t>.”</a:t>
            </a:r>
            <a:endParaRPr lang="es-ES" sz="2800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ES" dirty="0" smtClean="0"/>
              <a:t>Génesis 13:14-18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7864786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Aplicaciones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57400"/>
            <a:ext cx="8458200" cy="4114800"/>
          </a:xfrm>
        </p:spPr>
        <p:txBody>
          <a:bodyPr/>
          <a:lstStyle/>
          <a:p>
            <a:r>
              <a:rPr lang="es-ES" dirty="0" smtClean="0"/>
              <a:t>Dejemos que nuestros pies caminen en lugar de que nuestros labios hablen.</a:t>
            </a:r>
          </a:p>
          <a:p>
            <a:r>
              <a:rPr lang="es-ES" dirty="0" smtClean="0"/>
              <a:t>Veamos el cuadro completo; preservar la relación puede ser más importante que “ganar” el conflicto.</a:t>
            </a:r>
          </a:p>
          <a:p>
            <a:r>
              <a:rPr lang="es-ES" dirty="0" smtClean="0"/>
              <a:t>Confiemos en que Dios nos dará lo que sea mejor para nosotros, aunque cedamos algo que creamos necesitar o querer.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22</a:t>
            </a:fld>
            <a:endParaRPr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0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23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246313"/>
            <a:ext cx="8305800" cy="4230687"/>
          </a:xfrm>
        </p:spPr>
        <p:txBody>
          <a:bodyPr/>
          <a:lstStyle/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600" dirty="0" smtClean="0"/>
              <a:t>Carson</a:t>
            </a:r>
            <a:r>
              <a:rPr lang="es-ES" sz="1600" dirty="0"/>
              <a:t>, D.A. et al. </a:t>
            </a:r>
            <a:r>
              <a:rPr lang="es-ES" sz="1600" i="1" dirty="0"/>
              <a:t>Nuevo comentario </a:t>
            </a:r>
            <a:r>
              <a:rPr lang="es-ES" sz="1600" i="1" dirty="0" err="1"/>
              <a:t>Bı́blico</a:t>
            </a:r>
            <a:r>
              <a:rPr lang="es-ES" sz="1600" i="1" dirty="0"/>
              <a:t>: Siglo veintiuno</a:t>
            </a:r>
            <a:r>
              <a:rPr lang="es-ES" sz="1600" dirty="0"/>
              <a:t>. </a:t>
            </a:r>
            <a:r>
              <a:rPr lang="es-ES" sz="1600" dirty="0" err="1"/>
              <a:t>electronic</a:t>
            </a:r>
            <a:r>
              <a:rPr lang="es-ES" sz="1600" dirty="0"/>
              <a:t> ed. Miami: Sociedades </a:t>
            </a:r>
            <a:r>
              <a:rPr lang="es-ES" sz="1600" dirty="0" err="1"/>
              <a:t>Bı́blicas</a:t>
            </a:r>
            <a:r>
              <a:rPr lang="es-ES" sz="1600" dirty="0"/>
              <a:t> Unidas, 2000</a:t>
            </a:r>
            <a:r>
              <a:rPr lang="es-ES" sz="1600" dirty="0" smtClean="0"/>
              <a:t>.</a:t>
            </a:r>
            <a:endParaRPr lang="es-ES" sz="1600" dirty="0"/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/>
              <a:t>Floyd, </a:t>
            </a:r>
            <a:r>
              <a:rPr lang="es-PR" sz="1600" dirty="0" err="1" smtClean="0"/>
              <a:t>Ronie</a:t>
            </a:r>
            <a:r>
              <a:rPr lang="es-PR" sz="1600" dirty="0" smtClean="0"/>
              <a:t>. et al. Eds. </a:t>
            </a:r>
            <a:r>
              <a:rPr lang="es-PR" sz="1600" i="1" dirty="0" smtClean="0"/>
              <a:t>Estudios Bíblicos para la Vida para Adultos, </a:t>
            </a:r>
            <a:r>
              <a:rPr lang="es-PR" sz="1600" dirty="0" smtClean="0"/>
              <a:t>Otoño 2014,</a:t>
            </a:r>
            <a:r>
              <a:rPr lang="es-PR" sz="1600" i="1" dirty="0" smtClean="0"/>
              <a:t> </a:t>
            </a:r>
            <a:r>
              <a:rPr lang="es-PR" sz="1600" dirty="0" smtClean="0"/>
              <a:t>Vol. 1, Núm. 1.</a:t>
            </a:r>
            <a:r>
              <a:rPr lang="es-PR" sz="1600" i="1" dirty="0" smtClean="0"/>
              <a:t>  </a:t>
            </a:r>
            <a:r>
              <a:rPr lang="es-PR" sz="1600" dirty="0" smtClean="0"/>
              <a:t>Nashville, TN: </a:t>
            </a:r>
            <a:r>
              <a:rPr lang="es-PR" sz="1600" dirty="0" err="1" smtClean="0"/>
              <a:t>Lifeway</a:t>
            </a:r>
            <a:r>
              <a:rPr lang="es-PR" sz="1600" dirty="0" smtClean="0"/>
              <a:t> </a:t>
            </a:r>
            <a:r>
              <a:rPr lang="es-PR" sz="1600" dirty="0" err="1" smtClean="0"/>
              <a:t>Church</a:t>
            </a:r>
            <a:r>
              <a:rPr lang="es-PR" sz="1600" dirty="0" smtClean="0"/>
              <a:t> </a:t>
            </a:r>
            <a:r>
              <a:rPr lang="es-PR" sz="1600" dirty="0" err="1" smtClean="0"/>
              <a:t>Resources</a:t>
            </a:r>
            <a:r>
              <a:rPr lang="es-PR" sz="1600" dirty="0" smtClean="0"/>
              <a:t>, 2014. 114-125.</a:t>
            </a:r>
          </a:p>
          <a:p>
            <a:pPr marL="342900" lvl="1" indent="-342900">
              <a:lnSpc>
                <a:spcPct val="9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n-US" sz="1600" dirty="0" smtClean="0"/>
              <a:t>MacDonald</a:t>
            </a:r>
            <a:r>
              <a:rPr lang="en-US" sz="1600" dirty="0"/>
              <a:t>, William. </a:t>
            </a:r>
            <a:r>
              <a:rPr lang="en-US" sz="1600" dirty="0" err="1"/>
              <a:t>Comentario</a:t>
            </a:r>
            <a:r>
              <a:rPr lang="en-US" sz="1600" dirty="0"/>
              <a:t> B</a:t>
            </a:r>
            <a:r>
              <a:rPr lang="el-GR" sz="1600" dirty="0"/>
              <a:t>φ</a:t>
            </a:r>
            <a:r>
              <a:rPr lang="en-US" sz="1600" dirty="0" err="1"/>
              <a:t>blico</a:t>
            </a:r>
            <a:r>
              <a:rPr lang="en-US" sz="1600" dirty="0"/>
              <a:t> de William MacDonald: </a:t>
            </a:r>
            <a:r>
              <a:rPr lang="en-US" sz="1600" dirty="0" err="1"/>
              <a:t>Antiguo</a:t>
            </a:r>
            <a:r>
              <a:rPr lang="en-US" sz="1600" dirty="0"/>
              <a:t> </a:t>
            </a:r>
            <a:r>
              <a:rPr lang="en-US" sz="1600" dirty="0" err="1"/>
              <a:t>Testamento</a:t>
            </a:r>
            <a:r>
              <a:rPr lang="en-US" sz="1600" dirty="0"/>
              <a:t> y Nuevo </a:t>
            </a:r>
            <a:r>
              <a:rPr lang="en-US" sz="1600" dirty="0" err="1"/>
              <a:t>Testamento</a:t>
            </a:r>
            <a:r>
              <a:rPr lang="en-US" sz="1600" dirty="0"/>
              <a:t>. </a:t>
            </a:r>
            <a:r>
              <a:rPr lang="en-US" sz="1600" dirty="0" err="1"/>
              <a:t>Viladecavalls</a:t>
            </a:r>
            <a:r>
              <a:rPr lang="en-US" sz="1600" dirty="0"/>
              <a:t> (Barcelona), </a:t>
            </a:r>
            <a:r>
              <a:rPr lang="en-US" sz="1600" dirty="0" err="1"/>
              <a:t>Espa±a</a:t>
            </a:r>
            <a:r>
              <a:rPr lang="en-US" sz="1600" dirty="0"/>
              <a:t>: Editorial CLIE, 2004</a:t>
            </a:r>
            <a:r>
              <a:rPr lang="en-US" sz="1600" dirty="0" smtClean="0"/>
              <a:t>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 smtClean="0"/>
              <a:t>Reina Valera Revisada (1960). Miami: Sociedades Bíblicas Unidas, 1998.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>
                <a:hlinkClick r:id="rId2"/>
              </a:rPr>
              <a:t>http://blog.lifeway.com/eblifewayadultos</a:t>
            </a:r>
            <a:r>
              <a:rPr lang="es-PR" sz="1600" dirty="0" smtClean="0">
                <a:hlinkClick r:id="rId2"/>
              </a:rPr>
              <a:t>/</a:t>
            </a:r>
            <a:endParaRPr lang="es-PR" sz="16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>
                <a:hlinkClick r:id="rId3"/>
              </a:rPr>
              <a:t>http://</a:t>
            </a:r>
            <a:r>
              <a:rPr lang="es-PR" sz="1600" dirty="0" smtClean="0">
                <a:hlinkClick r:id="rId3"/>
              </a:rPr>
              <a:t>distantshores.org/resources/illustrations/sweet-publishing</a:t>
            </a:r>
            <a:r>
              <a:rPr lang="es-PR" sz="1600" dirty="0"/>
              <a:t> </a:t>
            </a:r>
            <a:r>
              <a:rPr lang="es-ES" sz="1600" dirty="0" smtClean="0"/>
              <a:t>(imágenes bíblicas).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n-US" sz="1600" dirty="0">
                <a:hlinkClick r:id="rId4"/>
              </a:rPr>
              <a:t>http://</a:t>
            </a:r>
            <a:r>
              <a:rPr lang="en-US" sz="1600" dirty="0" smtClean="0">
                <a:hlinkClick r:id="rId4"/>
              </a:rPr>
              <a:t>st-takla.org/Gallery/Bible/Illustrations.html</a:t>
            </a:r>
            <a:r>
              <a:rPr lang="en-US" sz="1600" dirty="0" smtClean="0"/>
              <a:t> </a:t>
            </a:r>
            <a:r>
              <a:rPr lang="es-ES" sz="1600" dirty="0" smtClean="0">
                <a:latin typeface="+mj-lt"/>
              </a:rPr>
              <a:t>(imágenes bíblicas).</a:t>
            </a:r>
            <a:endParaRPr lang="en-US" sz="1600" dirty="0">
              <a:latin typeface="+mj-lt"/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6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806" r="2337"/>
          <a:stretch/>
        </p:blipFill>
        <p:spPr>
          <a:xfrm>
            <a:off x="-1" y="0"/>
            <a:ext cx="9144001" cy="6866518"/>
          </a:xfrm>
          <a:prstGeom prst="rect">
            <a:avLst/>
          </a:prstGeom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742808" y="381000"/>
            <a:ext cx="7705531" cy="571500"/>
          </a:xfrm>
          <a:solidFill>
            <a:schemeClr val="tx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 smtClean="0">
                <a:solidFill>
                  <a:schemeClr val="bg1"/>
                </a:solidFill>
              </a:rPr>
              <a:t>Próximo Estudio Dominical</a:t>
            </a:r>
            <a:endParaRPr lang="es-PR" dirty="0">
              <a:solidFill>
                <a:schemeClr val="bg1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742807" y="952500"/>
            <a:ext cx="7705531" cy="5486400"/>
          </a:xfrm>
          <a:solidFill>
            <a:schemeClr val="tx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marL="166688" lvl="0" indent="0" algn="ctr" fontAlgn="auto">
              <a:spcAft>
                <a:spcPts val="1200"/>
              </a:spcAft>
              <a:buNone/>
              <a:defRPr/>
            </a:pPr>
            <a:r>
              <a:rPr lang="es-PR" sz="4400" dirty="0">
                <a:solidFill>
                  <a:schemeClr val="bg1"/>
                </a:solidFill>
              </a:rPr>
              <a:t>Otoño</a:t>
            </a:r>
            <a:r>
              <a:rPr lang="es-PR" sz="4400" kern="1200" dirty="0">
                <a:solidFill>
                  <a:schemeClr val="bg1"/>
                </a:solidFill>
              </a:rPr>
              <a:t> 2014/Tema </a:t>
            </a:r>
            <a:r>
              <a:rPr lang="es-PR" sz="4400" dirty="0" smtClean="0">
                <a:solidFill>
                  <a:schemeClr val="bg1"/>
                </a:solidFill>
              </a:rPr>
              <a:t>5:           </a:t>
            </a:r>
            <a:r>
              <a:rPr lang="es-PR" sz="4400" cap="small" dirty="0" smtClean="0">
                <a:solidFill>
                  <a:schemeClr val="bg1"/>
                </a:solidFill>
              </a:rPr>
              <a:t>cuando las relaciones chocan</a:t>
            </a:r>
            <a:endParaRPr lang="es-PR" sz="4400" kern="1200" cap="small" dirty="0">
              <a:solidFill>
                <a:schemeClr val="bg1"/>
              </a:solidFill>
            </a:endParaRP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cap="small" dirty="0" smtClean="0">
                <a:solidFill>
                  <a:schemeClr val="bg1"/>
                </a:solidFill>
              </a:rPr>
              <a:t>Sesión</a:t>
            </a:r>
            <a:r>
              <a:rPr lang="en-US" sz="4000" cap="small" dirty="0" smtClean="0">
                <a:solidFill>
                  <a:schemeClr val="bg1"/>
                </a:solidFill>
              </a:rPr>
              <a:t> 10: </a:t>
            </a:r>
            <a:r>
              <a:rPr lang="es-PR" sz="4000" cap="small" dirty="0" smtClean="0">
                <a:solidFill>
                  <a:schemeClr val="bg1"/>
                </a:solidFill>
              </a:rPr>
              <a:t>Defienda su posición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kern="1200" dirty="0" smtClean="0">
                <a:solidFill>
                  <a:schemeClr val="bg1"/>
                </a:solidFill>
              </a:rPr>
              <a:t>9 </a:t>
            </a:r>
            <a:r>
              <a:rPr lang="es-PR" sz="4000" kern="1200" dirty="0">
                <a:solidFill>
                  <a:schemeClr val="bg1"/>
                </a:solidFill>
              </a:rPr>
              <a:t>de </a:t>
            </a:r>
            <a:r>
              <a:rPr lang="es-PR" sz="4000" dirty="0" smtClean="0">
                <a:solidFill>
                  <a:schemeClr val="bg1"/>
                </a:solidFill>
              </a:rPr>
              <a:t>noviembre </a:t>
            </a:r>
            <a:r>
              <a:rPr lang="es-PR" sz="4000" kern="1200" dirty="0">
                <a:solidFill>
                  <a:schemeClr val="bg1"/>
                </a:solidFill>
              </a:rPr>
              <a:t>de 2014</a:t>
            </a:r>
            <a:endParaRPr lang="es-PR" sz="2800" kern="1200" dirty="0">
              <a:solidFill>
                <a:schemeClr val="bg1"/>
              </a:solidFill>
            </a:endParaRPr>
          </a:p>
          <a:p>
            <a:pPr marL="401638" indent="-234950" algn="ctr">
              <a:buNone/>
            </a:pPr>
            <a:r>
              <a:rPr lang="es-PR" dirty="0" smtClean="0">
                <a:solidFill>
                  <a:schemeClr val="bg1"/>
                </a:solidFill>
              </a:rPr>
              <a:t>Leer </a:t>
            </a:r>
            <a:r>
              <a:rPr lang="es-PR" dirty="0">
                <a:solidFill>
                  <a:schemeClr val="bg1"/>
                </a:solidFill>
              </a:rPr>
              <a:t>y meditar en</a:t>
            </a:r>
            <a:r>
              <a:rPr lang="es-PR" dirty="0" smtClean="0">
                <a:solidFill>
                  <a:schemeClr val="bg1"/>
                </a:solidFill>
              </a:rPr>
              <a:t>:</a:t>
            </a:r>
          </a:p>
          <a:p>
            <a:pPr marL="401638" indent="-234950" algn="ctr">
              <a:buNone/>
            </a:pPr>
            <a:r>
              <a:rPr lang="es-PR" dirty="0" smtClean="0">
                <a:solidFill>
                  <a:schemeClr val="bg1"/>
                </a:solidFill>
              </a:rPr>
              <a:t>(Gálatas</a:t>
            </a:r>
            <a:r>
              <a:rPr lang="en-US" dirty="0" smtClean="0">
                <a:solidFill>
                  <a:schemeClr val="bg1"/>
                </a:solidFill>
              </a:rPr>
              <a:t> 2:1-14</a:t>
            </a:r>
            <a:r>
              <a:rPr lang="es-PR" dirty="0" smtClean="0">
                <a:solidFill>
                  <a:schemeClr val="bg1"/>
                </a:solidFill>
              </a:rPr>
              <a:t>)</a:t>
            </a:r>
            <a:endParaRPr lang="es-PR" dirty="0">
              <a:solidFill>
                <a:schemeClr val="bg1"/>
              </a:solidFill>
            </a:endParaRPr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uiExpand="1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25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/>
              <a:t>El </a:t>
            </a:r>
            <a:r>
              <a:rPr lang="es-PR" dirty="0" smtClean="0"/>
              <a:t>asunto</a:t>
            </a:r>
            <a:endParaRPr lang="es-PR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51054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ES" sz="3600" dirty="0"/>
              <a:t>No siempre tengo que ganar para resolver un conflicto.</a:t>
            </a:r>
            <a:endParaRPr lang="es-PR" sz="3600" dirty="0"/>
          </a:p>
        </p:txBody>
      </p:sp>
      <p:pic>
        <p:nvPicPr>
          <p:cNvPr id="6" name="Picture 5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638800" y="2212848"/>
            <a:ext cx="2615481" cy="392130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873508" y="2286001"/>
            <a:ext cx="3919617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228600" y="5638800"/>
            <a:ext cx="8715376" cy="12192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endParaRPr lang="es-ES" sz="2800" kern="0" dirty="0" smtClean="0"/>
          </a:p>
          <a:p>
            <a:r>
              <a:rPr lang="es-ES" sz="2800" kern="0" dirty="0" smtClean="0"/>
              <a:t>Podremos preservar e incluso fortalecer la relación.</a:t>
            </a:r>
            <a:endParaRPr lang="es-PR" sz="2800" kern="0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138362"/>
            <a:ext cx="4648200" cy="4105276"/>
          </a:xfrm>
          <a:solidFill>
            <a:schemeClr val="bg1">
              <a:alpha val="45000"/>
            </a:schemeClr>
          </a:solidFill>
        </p:spPr>
        <p:txBody>
          <a:bodyPr>
            <a:noAutofit/>
          </a:bodyPr>
          <a:lstStyle/>
          <a:p>
            <a:r>
              <a:rPr lang="es-ES" sz="2800" dirty="0"/>
              <a:t>Cuando se produce un </a:t>
            </a:r>
            <a:r>
              <a:rPr lang="es-ES" sz="2800" dirty="0" smtClean="0"/>
              <a:t>conflicto, quisiéramos </a:t>
            </a:r>
            <a:r>
              <a:rPr lang="es-ES" sz="2800" dirty="0"/>
              <a:t>preservar la relación, pero aun así, cuidamos nuestros propios intereses. </a:t>
            </a:r>
            <a:endParaRPr lang="es-ES" sz="2800" dirty="0" smtClean="0"/>
          </a:p>
          <a:p>
            <a:r>
              <a:rPr lang="es-ES" sz="2800" dirty="0" smtClean="0"/>
              <a:t>A </a:t>
            </a:r>
            <a:r>
              <a:rPr lang="es-ES" sz="2800" dirty="0"/>
              <a:t>veces </a:t>
            </a:r>
            <a:r>
              <a:rPr lang="es-ES" sz="2800" dirty="0" smtClean="0"/>
              <a:t>lo mejor </a:t>
            </a:r>
            <a:r>
              <a:rPr lang="es-ES" sz="2800" dirty="0"/>
              <a:t>es </a:t>
            </a:r>
            <a:r>
              <a:rPr lang="es-ES" sz="2800" dirty="0" smtClean="0"/>
              <a:t>poner </a:t>
            </a:r>
            <a:r>
              <a:rPr lang="es-ES" sz="2800" dirty="0"/>
              <a:t>a un lado nuestros intereses y </a:t>
            </a:r>
            <a:r>
              <a:rPr lang="es-ES" sz="2800" dirty="0" smtClean="0"/>
              <a:t>ceder. </a:t>
            </a:r>
          </a:p>
        </p:txBody>
      </p:sp>
    </p:spTree>
    <p:extLst>
      <p:ext uri="{BB962C8B-B14F-4D97-AF65-F5344CB8AC3E}">
        <p14:creationId xmlns:p14="http://schemas.microsoft.com/office/powerpoint/2010/main" val="3641745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Entorno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57400"/>
            <a:ext cx="4876800" cy="4114800"/>
          </a:xfrm>
        </p:spPr>
        <p:txBody>
          <a:bodyPr/>
          <a:lstStyle/>
          <a:p>
            <a:r>
              <a:rPr lang="es-ES" dirty="0"/>
              <a:t>El tiempo que Abram y su sobrino Lot pasaron en Egipto </a:t>
            </a:r>
            <a:r>
              <a:rPr lang="es-ES" dirty="0" smtClean="0"/>
              <a:t>les fue provechoso.</a:t>
            </a:r>
          </a:p>
          <a:p>
            <a:r>
              <a:rPr lang="es-ES" dirty="0" smtClean="0"/>
              <a:t>Tenían </a:t>
            </a:r>
            <a:r>
              <a:rPr lang="es-ES" dirty="0"/>
              <a:t>mucho ganado para la tierra que ocupaban. </a:t>
            </a:r>
            <a:endParaRPr lang="es-ES" dirty="0" smtClean="0"/>
          </a:p>
          <a:p>
            <a:r>
              <a:rPr lang="es-ES" dirty="0" smtClean="0"/>
              <a:t>Pero esto </a:t>
            </a:r>
            <a:r>
              <a:rPr lang="es-ES" dirty="0"/>
              <a:t>motivó peleas entre sus pastores.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0" y="2128838"/>
            <a:ext cx="301752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9681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Entorno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57400"/>
            <a:ext cx="4495800" cy="4114800"/>
          </a:xfrm>
        </p:spPr>
        <p:txBody>
          <a:bodyPr/>
          <a:lstStyle/>
          <a:p>
            <a:r>
              <a:rPr lang="es-ES" dirty="0" smtClean="0"/>
              <a:t>Abram permitió a </a:t>
            </a:r>
            <a:r>
              <a:rPr lang="es-ES" dirty="0"/>
              <a:t>Lot </a:t>
            </a:r>
            <a:r>
              <a:rPr lang="es-ES" dirty="0" smtClean="0"/>
              <a:t>escoger </a:t>
            </a:r>
            <a:r>
              <a:rPr lang="es-ES" dirty="0"/>
              <a:t>la tierra que iba a poseer. </a:t>
            </a:r>
            <a:endParaRPr lang="es-ES" dirty="0" smtClean="0"/>
          </a:p>
          <a:p>
            <a:r>
              <a:rPr lang="es-ES" dirty="0" smtClean="0"/>
              <a:t>Lot </a:t>
            </a:r>
            <a:r>
              <a:rPr lang="es-ES" dirty="0"/>
              <a:t>eligió la tierra que parecía mejor y Abram se quedó con la tierra de Canaán.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0" y="2128838"/>
            <a:ext cx="301752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4485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925618"/>
            <a:ext cx="8001000" cy="1570182"/>
          </a:xfrm>
          <a:solidFill>
            <a:srgbClr val="FFFFD1">
              <a:alpha val="50000"/>
            </a:srgbClr>
          </a:solidFill>
          <a:ln/>
          <a:effectLst>
            <a:softEdge rad="317500"/>
          </a:effectLst>
        </p:spPr>
        <p:txBody>
          <a:bodyPr anchor="ctr"/>
          <a:lstStyle/>
          <a:p>
            <a:pPr marL="0" indent="0" algn="ctr">
              <a:buNone/>
            </a:pPr>
            <a:r>
              <a:rPr lang="es-ES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Génesis 13:1-18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212482"/>
            <a:ext cx="43434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“Subió, pues, Abram de Egipto hacia el </a:t>
            </a:r>
            <a:r>
              <a:rPr lang="es-ES" dirty="0" err="1"/>
              <a:t>Neguev</a:t>
            </a:r>
            <a:r>
              <a:rPr lang="es-ES" dirty="0"/>
              <a:t>, él y su mujer, con todo lo que tenía, y con él Lot</a:t>
            </a:r>
            <a:r>
              <a:rPr lang="es-ES" dirty="0" smtClean="0"/>
              <a:t>. Y </a:t>
            </a:r>
            <a:r>
              <a:rPr lang="es-ES" dirty="0"/>
              <a:t>Abram era riquísimo en ganado, en plata y en oro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ES" dirty="0" smtClean="0"/>
              <a:t>Génesis 13:1-7</a:t>
            </a:r>
            <a:endParaRPr lang="es-E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8706" y="2212482"/>
            <a:ext cx="3599494" cy="4259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7236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9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212482"/>
            <a:ext cx="43434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Y </a:t>
            </a:r>
            <a:r>
              <a:rPr lang="es-ES" dirty="0"/>
              <a:t>volvió por sus jornadas desde el </a:t>
            </a:r>
            <a:r>
              <a:rPr lang="es-ES" dirty="0" err="1"/>
              <a:t>Neguev</a:t>
            </a:r>
            <a:r>
              <a:rPr lang="es-ES" dirty="0"/>
              <a:t> hacia </a:t>
            </a:r>
            <a:r>
              <a:rPr lang="es-ES" dirty="0" err="1"/>
              <a:t>Bet</a:t>
            </a:r>
            <a:r>
              <a:rPr lang="es-ES" dirty="0"/>
              <a:t>-el, hasta el lugar donde había estado antes su tienda entre </a:t>
            </a:r>
            <a:r>
              <a:rPr lang="es-ES" dirty="0" err="1"/>
              <a:t>Bet</a:t>
            </a:r>
            <a:r>
              <a:rPr lang="es-ES" dirty="0"/>
              <a:t>-el y </a:t>
            </a:r>
            <a:r>
              <a:rPr lang="es-ES" dirty="0" err="1"/>
              <a:t>Hai</a:t>
            </a:r>
            <a:r>
              <a:rPr lang="es-ES" dirty="0" smtClean="0"/>
              <a:t>, al </a:t>
            </a:r>
            <a:r>
              <a:rPr lang="es-ES" dirty="0"/>
              <a:t>lugar del altar que había hecho allí </a:t>
            </a:r>
            <a:r>
              <a:rPr lang="es-ES" dirty="0" smtClean="0"/>
              <a:t>antes...”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ES" dirty="0" smtClean="0"/>
              <a:t>Génesis 13:1-7</a:t>
            </a:r>
            <a:endParaRPr lang="es-E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33" r="12001"/>
          <a:stretch/>
        </p:blipFill>
        <p:spPr>
          <a:xfrm>
            <a:off x="4876800" y="2190750"/>
            <a:ext cx="3581400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77834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92272</TotalTime>
  <Words>919</Words>
  <Application>Microsoft Office PowerPoint</Application>
  <PresentationFormat>On-screen Show (4:3)</PresentationFormat>
  <Paragraphs>93</Paragraphs>
  <Slides>25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Arial</vt:lpstr>
      <vt:lpstr>Calibri</vt:lpstr>
      <vt:lpstr>David</vt:lpstr>
      <vt:lpstr>Tahoma</vt:lpstr>
      <vt:lpstr>Wingdings</vt:lpstr>
      <vt:lpstr>Blends</vt:lpstr>
      <vt:lpstr>1_Office Theme</vt:lpstr>
      <vt:lpstr>PowerPoint Presentation</vt:lpstr>
      <vt:lpstr>PowerPoint Presentation</vt:lpstr>
      <vt:lpstr>El asunto</vt:lpstr>
      <vt:lpstr>Aplicación para mi vida</vt:lpstr>
      <vt:lpstr>Entorno</vt:lpstr>
      <vt:lpstr>Entorno</vt:lpstr>
      <vt:lpstr>Pasaje bíblico</vt:lpstr>
      <vt:lpstr>Génesis 13:1-7</vt:lpstr>
      <vt:lpstr>Génesis 13:1-7</vt:lpstr>
      <vt:lpstr>Génesis 13:1-7</vt:lpstr>
      <vt:lpstr>Génesis 13:1-7</vt:lpstr>
      <vt:lpstr>Génesis 13:1-7</vt:lpstr>
      <vt:lpstr>PowerPoint Presentation</vt:lpstr>
      <vt:lpstr>Génesis 13:8-13</vt:lpstr>
      <vt:lpstr>Génesis 13:8-13</vt:lpstr>
      <vt:lpstr>Génesis 13:8-13</vt:lpstr>
      <vt:lpstr>Génesis 13:8-13</vt:lpstr>
      <vt:lpstr>PowerPoint Presentation</vt:lpstr>
      <vt:lpstr>Génesis 13:14-18</vt:lpstr>
      <vt:lpstr>Génesis 13:14-18</vt:lpstr>
      <vt:lpstr>Génesis 13:14-18</vt:lpstr>
      <vt:lpstr>Aplicaciones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ceda_el_paso_110214</dc:title>
  <dc:creator>JRIVERA</dc:creator>
  <cp:lastModifiedBy>Tito Ortega</cp:lastModifiedBy>
  <cp:revision>4295</cp:revision>
  <dcterms:created xsi:type="dcterms:W3CDTF">2007-01-24T21:53:34Z</dcterms:created>
  <dcterms:modified xsi:type="dcterms:W3CDTF">2014-11-03T21:13:27Z</dcterms:modified>
</cp:coreProperties>
</file>