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9"/>
  </p:notesMasterIdLst>
  <p:handoutMasterIdLst>
    <p:handoutMasterId r:id="rId20"/>
  </p:handoutMasterIdLst>
  <p:sldIdLst>
    <p:sldId id="794" r:id="rId3"/>
    <p:sldId id="804" r:id="rId4"/>
    <p:sldId id="1279" r:id="rId5"/>
    <p:sldId id="287" r:id="rId6"/>
    <p:sldId id="1270" r:id="rId7"/>
    <p:sldId id="1291" r:id="rId8"/>
    <p:sldId id="1283" r:id="rId9"/>
    <p:sldId id="1280" r:id="rId10"/>
    <p:sldId id="1292" r:id="rId11"/>
    <p:sldId id="1293" r:id="rId12"/>
    <p:sldId id="1281" r:id="rId13"/>
    <p:sldId id="1290" r:id="rId14"/>
    <p:sldId id="1155" r:id="rId15"/>
    <p:sldId id="561" r:id="rId16"/>
    <p:sldId id="1133" r:id="rId17"/>
    <p:sldId id="90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st-takla.org/Gallery/Bible/Illustrations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0"/>
            <a:ext cx="9150626" cy="686297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2014/Tema </a:t>
            </a:r>
            <a:r>
              <a:rPr lang="es-PR" sz="4400" noProof="0" dirty="0" smtClean="0">
                <a:latin typeface="+mj-lt"/>
              </a:rPr>
              <a:t>5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Cuando las relaciones chocan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</a:t>
            </a:r>
            <a:r>
              <a:rPr lang="en-US" sz="4400" cap="small" dirty="0" err="1" smtClean="0">
                <a:latin typeface="+mn-lt"/>
              </a:rPr>
              <a:t>ón</a:t>
            </a:r>
            <a:r>
              <a:rPr lang="en-US" sz="4400" cap="small" dirty="0" smtClean="0">
                <a:latin typeface="+mn-lt"/>
              </a:rPr>
              <a:t> 7: </a:t>
            </a:r>
            <a:r>
              <a:rPr lang="en-US" sz="4400" cap="small" dirty="0" smtClean="0"/>
              <a:t>hasta los </a:t>
            </a:r>
            <a:r>
              <a:rPr lang="en-US" sz="4400" cap="small" dirty="0" err="1" smtClean="0"/>
              <a:t>cristianos</a:t>
            </a:r>
            <a:r>
              <a:rPr lang="en-US" sz="4400" cap="small" dirty="0" smtClean="0"/>
              <a:t> </a:t>
            </a:r>
            <a:r>
              <a:rPr lang="en-US" sz="4400" cap="small" dirty="0" err="1" smtClean="0"/>
              <a:t>chocan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19 de </a:t>
            </a:r>
            <a:r>
              <a:rPr lang="es-PR" sz="3600" dirty="0" smtClean="0">
                <a:latin typeface="+mn-lt"/>
                <a:cs typeface="+mn-cs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(Lucas 10:38-42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53340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La comunión con Cristo es una prioridad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38–42</a:t>
            </a:r>
            <a:r>
              <a:rPr lang="es-ES" sz="2800" dirty="0"/>
              <a:t>)</a:t>
            </a:r>
            <a:endParaRPr lang="es-ES" sz="2800" dirty="0" smtClean="0"/>
          </a:p>
          <a:p>
            <a:r>
              <a:rPr lang="es-ES" sz="2800" dirty="0" smtClean="0"/>
              <a:t>El </a:t>
            </a:r>
            <a:r>
              <a:rPr lang="es-ES" sz="2800" dirty="0"/>
              <a:t>amor que </a:t>
            </a:r>
            <a:r>
              <a:rPr lang="es-ES" sz="2800" dirty="0" smtClean="0"/>
              <a:t>[Marta] sentía </a:t>
            </a:r>
            <a:r>
              <a:rPr lang="es-ES" sz="2800" dirty="0"/>
              <a:t>por Cristo la motivaba a preparar lo mejor para el Maestro. </a:t>
            </a:r>
            <a:r>
              <a:rPr lang="es-ES" sz="2800" dirty="0" smtClean="0"/>
              <a:t>Pero </a:t>
            </a:r>
            <a:r>
              <a:rPr lang="es-ES" sz="2800" dirty="0"/>
              <a:t>el afán </a:t>
            </a:r>
            <a:r>
              <a:rPr lang="es-ES" sz="2800" dirty="0" smtClean="0"/>
              <a:t>[…] hizo </a:t>
            </a:r>
            <a:r>
              <a:rPr lang="es-ES" sz="2800" dirty="0"/>
              <a:t>que se quejara de </a:t>
            </a:r>
            <a:r>
              <a:rPr lang="es-ES" sz="2800" dirty="0" smtClean="0"/>
              <a:t>[Mar</a:t>
            </a:r>
            <a:r>
              <a:rPr lang="en-US" sz="2800" dirty="0" err="1" smtClean="0"/>
              <a:t>ía</a:t>
            </a:r>
            <a:r>
              <a:rPr lang="en-US" sz="2800" dirty="0" smtClean="0"/>
              <a:t>] </a:t>
            </a:r>
            <a:r>
              <a:rPr lang="es-ES" sz="2800" dirty="0" smtClean="0"/>
              <a:t>y </a:t>
            </a:r>
            <a:r>
              <a:rPr lang="es-ES" sz="2800" dirty="0"/>
              <a:t>del Señor por no reprenderla por su indiferencia hacia los deberes domésticos</a:t>
            </a:r>
            <a:r>
              <a:rPr lang="es-ES" sz="2800" dirty="0" smtClean="0"/>
              <a:t>. (</a:t>
            </a:r>
            <a:r>
              <a:rPr lang="es-ES" sz="2800" dirty="0" err="1" smtClean="0"/>
              <a:t>Platt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Lucas 10:39-40</a:t>
            </a:r>
            <a:endParaRPr lang="es-E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9" r="23005"/>
          <a:stretch/>
        </p:blipFill>
        <p:spPr>
          <a:xfrm>
            <a:off x="5513486" y="2042160"/>
            <a:ext cx="3429000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66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212482"/>
            <a:ext cx="4648200" cy="3731118"/>
          </a:xfrm>
        </p:spPr>
        <p:txBody>
          <a:bodyPr/>
          <a:lstStyle/>
          <a:p>
            <a:pPr marL="0" indent="0">
              <a:buNone/>
            </a:pPr>
            <a:r>
              <a:rPr lang="es-ES" i="1" dirty="0"/>
              <a:t>“Respondiendo Jesús, le dijo: Marta, Marta, afanada y turbada estás con muchas cosas</a:t>
            </a:r>
            <a:r>
              <a:rPr lang="es-ES" i="1" dirty="0" smtClean="0"/>
              <a:t>. Pero </a:t>
            </a:r>
            <a:r>
              <a:rPr lang="es-ES" i="1" dirty="0"/>
              <a:t>sólo una cosa es necesaria; y María ha escogido la buena parte, la cual no le será quitada</a:t>
            </a:r>
            <a:r>
              <a:rPr lang="es-ES" i="1" dirty="0" smtClean="0"/>
              <a:t>.”</a:t>
            </a:r>
            <a:endParaRPr lang="es-ES" i="1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Lucas 10:41-42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388" y="2212482"/>
            <a:ext cx="331752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57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6482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Es una prioridad estar a los pies de Jesús.</a:t>
            </a:r>
          </a:p>
          <a:p>
            <a:r>
              <a:rPr lang="es-ES" sz="2800" dirty="0" smtClean="0"/>
              <a:t>Prioridades: el Se</a:t>
            </a:r>
            <a:r>
              <a:rPr lang="en-US" sz="2800" dirty="0" err="1" smtClean="0"/>
              <a:t>ñor</a:t>
            </a:r>
            <a:r>
              <a:rPr lang="es-ES" sz="2800" dirty="0" smtClean="0"/>
              <a:t> </a:t>
            </a:r>
            <a:r>
              <a:rPr lang="es-ES" sz="2800" dirty="0"/>
              <a:t>no está contra la </a:t>
            </a:r>
            <a:r>
              <a:rPr lang="es-ES" sz="2800" dirty="0" smtClean="0"/>
              <a:t>hospitalidad […] </a:t>
            </a:r>
            <a:r>
              <a:rPr lang="es-ES" sz="2800" dirty="0"/>
              <a:t>y arreglo de la casa. </a:t>
            </a:r>
            <a:endParaRPr lang="es-ES" sz="2800" dirty="0" smtClean="0"/>
          </a:p>
          <a:p>
            <a:r>
              <a:rPr lang="es-ES" sz="2800" dirty="0" smtClean="0"/>
              <a:t>Lo </a:t>
            </a:r>
            <a:r>
              <a:rPr lang="es-ES" sz="2800" dirty="0"/>
              <a:t>que vale es la comunión espiritual que ejemplifica María. </a:t>
            </a:r>
            <a:r>
              <a:rPr lang="es-ES" sz="2800" dirty="0" smtClean="0"/>
              <a:t>(</a:t>
            </a:r>
            <a:r>
              <a:rPr lang="es-ES" sz="2800" dirty="0" err="1" smtClean="0"/>
              <a:t>Platt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Lucas 10:41-42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541" y="2057400"/>
            <a:ext cx="270725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r>
              <a:rPr lang="es-ES" dirty="0" smtClean="0"/>
              <a:t>Pasar tiempo con Jesús es más importante que las cosas que solo nos mantienen ocupados.</a:t>
            </a:r>
            <a:endParaRPr lang="es-ES" dirty="0"/>
          </a:p>
          <a:p>
            <a:r>
              <a:rPr lang="es-ES" dirty="0" smtClean="0"/>
              <a:t>Nuestra elección sobre las cosas que hacemos debe reflejar el señorío de Cristo sobre nuestras prioridades.</a:t>
            </a:r>
            <a:endParaRPr lang="es-ES" dirty="0"/>
          </a:p>
          <a:p>
            <a:r>
              <a:rPr lang="es-ES" dirty="0" smtClean="0"/>
              <a:t>La próxima vez que tengamos prioridades en conflicto con otra persona, trabajemos juntos para evaluar dichas prioridades.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2014,</a:t>
            </a:r>
            <a:r>
              <a:rPr lang="es-PR" sz="1600" i="1" dirty="0" smtClean="0"/>
              <a:t> </a:t>
            </a:r>
            <a:r>
              <a:rPr lang="es-PR" sz="1600" dirty="0" smtClean="0"/>
              <a:t>Vol. 1,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92-100.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Platt</a:t>
            </a:r>
            <a:r>
              <a:rPr lang="es-ES" sz="1600" dirty="0"/>
              <a:t>, Alberto T. Estudios </a:t>
            </a:r>
            <a:r>
              <a:rPr lang="es-ES" sz="1600" dirty="0" err="1"/>
              <a:t>Bı́blicos</a:t>
            </a:r>
            <a:r>
              <a:rPr lang="es-ES" sz="1600" dirty="0"/>
              <a:t> ELA: Verdadero hombre, verdadero Dios (Lucas Tomo I).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1993.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Cuando aumenta la </a:t>
            </a:r>
            <a:r>
              <a:rPr lang="es-ES" sz="1600" dirty="0" err="1"/>
              <a:t>presión</a:t>
            </a:r>
            <a:r>
              <a:rPr lang="es-ES" sz="1600" dirty="0"/>
              <a:t> (Santiago).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2003</a:t>
            </a:r>
            <a:r>
              <a:rPr lang="es-E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810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9525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>
                <a:solidFill>
                  <a:schemeClr val="bg1"/>
                </a:solidFill>
              </a:rPr>
              <a:t>Otoño</a:t>
            </a:r>
            <a:r>
              <a:rPr lang="es-PR" sz="4400" kern="1200" dirty="0">
                <a:solidFill>
                  <a:schemeClr val="bg1"/>
                </a:solidFill>
              </a:rPr>
              <a:t> 2014/Tema </a:t>
            </a:r>
            <a:r>
              <a:rPr lang="es-PR" sz="4400" dirty="0" smtClean="0">
                <a:solidFill>
                  <a:schemeClr val="bg1"/>
                </a:solidFill>
              </a:rPr>
              <a:t>5:           </a:t>
            </a:r>
            <a:r>
              <a:rPr lang="es-PR" sz="4400" cap="small" dirty="0" smtClean="0">
                <a:solidFill>
                  <a:schemeClr val="bg1"/>
                </a:solidFill>
              </a:rPr>
              <a:t>cuando las relaciones chocan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>
                <a:solidFill>
                  <a:schemeClr val="bg1"/>
                </a:solidFill>
              </a:rPr>
              <a:t>Sesi</a:t>
            </a:r>
            <a:r>
              <a:rPr lang="en-US" sz="4000" cap="small" dirty="0" err="1">
                <a:solidFill>
                  <a:schemeClr val="bg1"/>
                </a:solidFill>
              </a:rPr>
              <a:t>ón</a:t>
            </a:r>
            <a:r>
              <a:rPr lang="en-US" sz="4000" cap="small" dirty="0">
                <a:solidFill>
                  <a:schemeClr val="bg1"/>
                </a:solidFill>
              </a:rPr>
              <a:t> </a:t>
            </a:r>
            <a:r>
              <a:rPr lang="en-US" sz="4000" cap="small" dirty="0" smtClean="0">
                <a:solidFill>
                  <a:schemeClr val="bg1"/>
                </a:solidFill>
              </a:rPr>
              <a:t>8: No se </a:t>
            </a:r>
            <a:r>
              <a:rPr lang="en-US" sz="4000" cap="small" dirty="0" err="1" smtClean="0">
                <a:solidFill>
                  <a:schemeClr val="bg1"/>
                </a:solidFill>
              </a:rPr>
              <a:t>trata</a:t>
            </a:r>
            <a:r>
              <a:rPr lang="en-US" sz="4000" cap="small" dirty="0" smtClean="0">
                <a:solidFill>
                  <a:schemeClr val="bg1"/>
                </a:solidFill>
              </a:rPr>
              <a:t> de </a:t>
            </a:r>
            <a:r>
              <a:rPr lang="en-US" sz="4000" cap="small" dirty="0" err="1" smtClean="0">
                <a:solidFill>
                  <a:schemeClr val="bg1"/>
                </a:solidFill>
              </a:rPr>
              <a:t>mí</a:t>
            </a:r>
            <a:endParaRPr lang="es-PR" sz="40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26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octubre </a:t>
            </a:r>
            <a:r>
              <a:rPr lang="es-PR" sz="4000" kern="1200" dirty="0">
                <a:solidFill>
                  <a:schemeClr val="bg1"/>
                </a:solidFill>
              </a:rPr>
              <a:t>de 2014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(1 </a:t>
            </a:r>
            <a:r>
              <a:rPr lang="en-US" dirty="0" smtClean="0">
                <a:solidFill>
                  <a:schemeClr val="bg1"/>
                </a:solidFill>
              </a:rPr>
              <a:t>Samuel 24:1-15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Pueden surgir conflictos debido a las prioridades.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8362"/>
            <a:ext cx="4419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Que haya conflicto no siempre implica que alguien esté equivocado. </a:t>
            </a:r>
          </a:p>
          <a:p>
            <a:r>
              <a:rPr lang="es-ES" sz="3600" dirty="0" smtClean="0"/>
              <a:t>Debemos preguntarnos en qué fijamos nuestra atención.</a:t>
            </a:r>
            <a:endParaRPr lang="es-PR" sz="3600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33321" y="2286000"/>
            <a:ext cx="3929679" cy="297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E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10:38-42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i="1" dirty="0"/>
              <a:t>“Aconteció que yendo de camino, entró en una aldea; y una mujer llamada Marta le recibió en su casa</a:t>
            </a:r>
            <a:r>
              <a:rPr lang="es-ES" i="1" dirty="0" smtClean="0"/>
              <a:t>.”</a:t>
            </a:r>
            <a:endParaRPr lang="es-ES" i="1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Lucas 10:38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2212482"/>
            <a:ext cx="3930174" cy="335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75" y="701676"/>
            <a:ext cx="9151675" cy="539432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876800" y="2133600"/>
            <a:ext cx="1295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0" y="3267670"/>
            <a:ext cx="4876800" cy="92333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s-ES" dirty="0"/>
              <a:t>“Estaba entonces enfermo uno llamado Lázaro, de Betania, la aldea de María y de Marta su hermana.” (Juan 11.1, RVR60) </a:t>
            </a:r>
          </a:p>
        </p:txBody>
      </p:sp>
    </p:spTree>
    <p:extLst>
      <p:ext uri="{BB962C8B-B14F-4D97-AF65-F5344CB8AC3E}">
        <p14:creationId xmlns:p14="http://schemas.microsoft.com/office/powerpoint/2010/main" val="22620860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53340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La comunión con Cristo es una prioridad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38–42</a:t>
            </a:r>
            <a:r>
              <a:rPr lang="es-ES" sz="2800" dirty="0"/>
              <a:t>)</a:t>
            </a:r>
            <a:endParaRPr lang="es-ES" sz="2800" dirty="0" smtClean="0"/>
          </a:p>
          <a:p>
            <a:r>
              <a:rPr lang="es-ES" sz="2800" dirty="0"/>
              <a:t>El relato breve y hogareño se encuentra exclusivamente en este </a:t>
            </a:r>
            <a:r>
              <a:rPr lang="es-ES" sz="2800" dirty="0" smtClean="0"/>
              <a:t>evangelio.</a:t>
            </a:r>
          </a:p>
          <a:p>
            <a:r>
              <a:rPr lang="es-ES" sz="2800" dirty="0" smtClean="0"/>
              <a:t>Marta – </a:t>
            </a:r>
            <a:r>
              <a:rPr lang="es-ES" sz="2800" dirty="0"/>
              <a:t>activa e </a:t>
            </a:r>
            <a:r>
              <a:rPr lang="es-ES" sz="2800" dirty="0" smtClean="0"/>
              <a:t>impulsiva</a:t>
            </a:r>
          </a:p>
          <a:p>
            <a:r>
              <a:rPr lang="es-ES" sz="2800" dirty="0" smtClean="0"/>
              <a:t>María –quieta y contemplativa (</a:t>
            </a:r>
            <a:r>
              <a:rPr lang="es-ES" sz="2800" dirty="0" err="1" smtClean="0"/>
              <a:t>Platt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Lucas 10:38</a:t>
            </a:r>
            <a:endParaRPr lang="es-E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1"/>
          <a:stretch/>
        </p:blipFill>
        <p:spPr>
          <a:xfrm>
            <a:off x="5807761" y="2060082"/>
            <a:ext cx="2955239" cy="426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219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50292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i="1" dirty="0"/>
              <a:t>“Esta tenía una hermana que se llamaba María, la cual, sentándose a los pies de Jesús, oía su palabra</a:t>
            </a:r>
            <a:r>
              <a:rPr lang="es-ES" sz="2800" i="1" dirty="0" smtClean="0"/>
              <a:t>. Pero </a:t>
            </a:r>
            <a:r>
              <a:rPr lang="es-ES" sz="2800" i="1" dirty="0"/>
              <a:t>Marta se preocupaba con muchos quehaceres, y acercándose, dijo: Señor, ¿no te da cuidado que mi hermana me deje servir sola? Dile, pues, que me ayude</a:t>
            </a:r>
            <a:r>
              <a:rPr lang="es-ES" sz="2800" i="1" dirty="0" smtClean="0"/>
              <a:t>.”</a:t>
            </a:r>
            <a:endParaRPr lang="es-ES" sz="2800" i="1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Lucas 10:39-40</a:t>
            </a:r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2600" y="2133600"/>
            <a:ext cx="3226399" cy="419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20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53340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La comunión con Cristo es una prioridad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38–42</a:t>
            </a:r>
            <a:r>
              <a:rPr lang="es-ES" sz="2800" dirty="0"/>
              <a:t>)</a:t>
            </a:r>
            <a:endParaRPr lang="es-ES" sz="2800" dirty="0" smtClean="0"/>
          </a:p>
          <a:p>
            <a:r>
              <a:rPr lang="es-ES" sz="2800" dirty="0"/>
              <a:t>María aprovechó la presencia de Cristo, y sentada a sus pies: “oía sus palabras”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39</a:t>
            </a:r>
            <a:r>
              <a:rPr lang="es-ES" sz="2800" dirty="0"/>
              <a:t>). </a:t>
            </a:r>
            <a:endParaRPr lang="es-ES" sz="2800" dirty="0" smtClean="0"/>
          </a:p>
          <a:p>
            <a:r>
              <a:rPr lang="es-ES" sz="2800" dirty="0" smtClean="0"/>
              <a:t>En </a:t>
            </a:r>
            <a:r>
              <a:rPr lang="es-ES" sz="2800" dirty="0"/>
              <a:t>cambio, Marta “se preocupaba con muchos quehaceres” (</a:t>
            </a:r>
            <a:r>
              <a:rPr lang="es-ES" sz="2800" dirty="0">
                <a:solidFill>
                  <a:schemeClr val="tx2"/>
                </a:solidFill>
              </a:rPr>
              <a:t>10:40</a:t>
            </a:r>
            <a:r>
              <a:rPr lang="es-ES" sz="2800" dirty="0" smtClean="0"/>
              <a:t>). (</a:t>
            </a:r>
            <a:r>
              <a:rPr lang="es-ES" sz="2800" dirty="0" err="1" smtClean="0"/>
              <a:t>Platt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Lucas 10:39-40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9" r="23005"/>
          <a:stretch/>
        </p:blipFill>
        <p:spPr>
          <a:xfrm>
            <a:off x="5513486" y="2042160"/>
            <a:ext cx="3429000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420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91629</TotalTime>
  <Words>721</Words>
  <Application>Microsoft Office PowerPoint</Application>
  <PresentationFormat>On-screen Show (4:3)</PresentationFormat>
  <Paragraphs>75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El asunto</vt:lpstr>
      <vt:lpstr>Aplicación para mi vida</vt:lpstr>
      <vt:lpstr>Pasaje bíblico</vt:lpstr>
      <vt:lpstr>Lucas 10:38</vt:lpstr>
      <vt:lpstr>PowerPoint Presentation</vt:lpstr>
      <vt:lpstr>Lucas 10:38</vt:lpstr>
      <vt:lpstr>Lucas 10:39-40</vt:lpstr>
      <vt:lpstr>Lucas 10:39-40</vt:lpstr>
      <vt:lpstr>Lucas 10:39-40</vt:lpstr>
      <vt:lpstr>Lucas 10:41-42</vt:lpstr>
      <vt:lpstr>Lucas 10:41-42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hasta_los_cristianos_chocan_101914</dc:title>
  <dc:creator>JRIVERA</dc:creator>
  <cp:lastModifiedBy>Tito Ortega</cp:lastModifiedBy>
  <cp:revision>4268</cp:revision>
  <dcterms:created xsi:type="dcterms:W3CDTF">2007-01-24T21:53:34Z</dcterms:created>
  <dcterms:modified xsi:type="dcterms:W3CDTF">2014-10-19T22:43:46Z</dcterms:modified>
</cp:coreProperties>
</file>