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802" r:id="rId3"/>
  </p:sldMasterIdLst>
  <p:notesMasterIdLst>
    <p:notesMasterId r:id="rId37"/>
  </p:notesMasterIdLst>
  <p:handoutMasterIdLst>
    <p:handoutMasterId r:id="rId38"/>
  </p:handoutMasterIdLst>
  <p:sldIdLst>
    <p:sldId id="794" r:id="rId4"/>
    <p:sldId id="1228" r:id="rId5"/>
    <p:sldId id="804" r:id="rId6"/>
    <p:sldId id="1279" r:id="rId7"/>
    <p:sldId id="287" r:id="rId8"/>
    <p:sldId id="1270" r:id="rId9"/>
    <p:sldId id="1283" r:id="rId10"/>
    <p:sldId id="1284" r:id="rId11"/>
    <p:sldId id="1285" r:id="rId12"/>
    <p:sldId id="1280" r:id="rId13"/>
    <p:sldId id="1286" r:id="rId14"/>
    <p:sldId id="1287" r:id="rId15"/>
    <p:sldId id="1288" r:id="rId16"/>
    <p:sldId id="1281" r:id="rId17"/>
    <p:sldId id="1282" r:id="rId18"/>
    <p:sldId id="1290" r:id="rId19"/>
    <p:sldId id="1302" r:id="rId20"/>
    <p:sldId id="1303" r:id="rId21"/>
    <p:sldId id="1304" r:id="rId22"/>
    <p:sldId id="1305" r:id="rId23"/>
    <p:sldId id="1291" r:id="rId24"/>
    <p:sldId id="1292" r:id="rId25"/>
    <p:sldId id="1293" r:id="rId26"/>
    <p:sldId id="1295" r:id="rId27"/>
    <p:sldId id="1296" r:id="rId28"/>
    <p:sldId id="1297" r:id="rId29"/>
    <p:sldId id="1298" r:id="rId30"/>
    <p:sldId id="1299" r:id="rId31"/>
    <p:sldId id="1155" r:id="rId32"/>
    <p:sldId id="561" r:id="rId33"/>
    <p:sldId id="1294" r:id="rId34"/>
    <p:sldId id="1133" r:id="rId35"/>
    <p:sldId id="908"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9" autoAdjust="0"/>
    <p:restoredTop sz="96709" autoAdjust="0"/>
  </p:normalViewPr>
  <p:slideViewPr>
    <p:cSldViewPr>
      <p:cViewPr varScale="1">
        <p:scale>
          <a:sx n="72" d="100"/>
          <a:sy n="72" d="100"/>
        </p:scale>
        <p:origin x="47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9/21/2014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32</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33</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03266517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1787571232"/>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3372025677"/>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255677679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37380076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21221846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2913753069"/>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013660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950779854"/>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2584328264"/>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5043855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97934251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ransition spd="slow">
    <p:fade/>
  </p:transition>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5.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t-takla.org/Gallery/Bible/Illustrations/Bible-Slides/OT/Jeremiah.html" TargetMode="External"/></Relationships>
</file>

<file path=ppt/slides/_rels/slide3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a:t>
            </a:r>
            <a:r>
              <a:rPr kumimoji="0" lang="es-PR" sz="4400" b="0" i="0" u="none" strike="noStrike" kern="1200" cap="none" spc="0" normalizeH="0" baseline="0" noProof="0" dirty="0" smtClean="0">
                <a:ln>
                  <a:noFill/>
                </a:ln>
                <a:effectLst/>
                <a:uLnTx/>
                <a:uFillTx/>
                <a:latin typeface="+mj-lt"/>
                <a:ea typeface="+mj-ea"/>
                <a:cs typeface="+mj-cs"/>
              </a:rPr>
              <a:t> 2014/Tema </a:t>
            </a:r>
            <a:r>
              <a:rPr lang="es-PR" sz="4400" noProof="0" dirty="0" smtClean="0">
                <a:latin typeface="+mj-lt"/>
              </a:rPr>
              <a:t>4</a:t>
            </a:r>
            <a:r>
              <a:rPr lang="es-PR" sz="4400" dirty="0" smtClean="0">
                <a:latin typeface="+mj-lt"/>
              </a:rPr>
              <a:t>:           </a:t>
            </a:r>
            <a:r>
              <a:rPr lang="es-PR" sz="4400" cap="small" dirty="0" smtClean="0">
                <a:latin typeface="+mj-lt"/>
              </a:rPr>
              <a:t>Puntos de presión</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a:t>
            </a:r>
            <a:r>
              <a:rPr lang="en-US" sz="4400" cap="small" dirty="0" err="1" smtClean="0">
                <a:latin typeface="+mn-lt"/>
              </a:rPr>
              <a:t>ón</a:t>
            </a:r>
            <a:r>
              <a:rPr lang="en-US" sz="4400" cap="small" dirty="0" smtClean="0">
                <a:latin typeface="+mn-lt"/>
              </a:rPr>
              <a:t> 2: </a:t>
            </a:r>
            <a:r>
              <a:rPr lang="en-US" sz="4400" cap="small" dirty="0" smtClean="0"/>
              <a:t>La </a:t>
            </a:r>
            <a:r>
              <a:rPr lang="en-US" sz="4400" cap="small" dirty="0" err="1" smtClean="0"/>
              <a:t>presión</a:t>
            </a:r>
            <a:r>
              <a:rPr lang="en-US" sz="4400" cap="small" dirty="0" smtClean="0"/>
              <a:t> de La </a:t>
            </a:r>
            <a:r>
              <a:rPr lang="en-US" sz="4400" cap="small" dirty="0" err="1" smtClean="0"/>
              <a:t>Parcialidad</a:t>
            </a:r>
            <a:endParaRPr lang="es-PR" sz="4400" cap="small" dirty="0" smtClean="0">
              <a:latin typeface="+mn-lt"/>
            </a:endParaRPr>
          </a:p>
          <a:p>
            <a:pPr marL="401638" indent="-234950" algn="ctr">
              <a:spcAft>
                <a:spcPts val="600"/>
              </a:spcAft>
              <a:buNone/>
            </a:pPr>
            <a:r>
              <a:rPr lang="es-PR" sz="3600" dirty="0" smtClean="0">
                <a:latin typeface="+mn-lt"/>
                <a:cs typeface="+mn-cs"/>
              </a:rPr>
              <a:t>21 </a:t>
            </a:r>
            <a:r>
              <a:rPr kumimoji="0" lang="es-PR" sz="3600" b="0" i="0" u="none" strike="noStrike" kern="1200" cap="none" spc="0" normalizeH="0" baseline="0" noProof="0" dirty="0" smtClean="0">
                <a:ln>
                  <a:noFill/>
                </a:ln>
                <a:effectLst/>
                <a:uLnTx/>
                <a:uFillTx/>
                <a:latin typeface="+mn-lt"/>
                <a:ea typeface="+mn-ea"/>
                <a:cs typeface="+mn-cs"/>
              </a:rPr>
              <a:t>de </a:t>
            </a:r>
            <a:r>
              <a:rPr lang="es-PR" sz="3600" dirty="0" smtClean="0">
                <a:latin typeface="+mn-lt"/>
                <a:cs typeface="+mn-cs"/>
              </a:rPr>
              <a:t>septiembre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(Santiago 2:1-13</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3"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4"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133600"/>
            <a:ext cx="7848601" cy="3810000"/>
          </a:xfrm>
        </p:spPr>
        <p:txBody>
          <a:bodyPr/>
          <a:lstStyle/>
          <a:p>
            <a:pPr marL="0" indent="0">
              <a:buNone/>
            </a:pPr>
            <a:r>
              <a:rPr lang="es-ES" dirty="0" smtClean="0">
                <a:latin typeface="Candara" pitchFamily="34" charset="0"/>
              </a:rPr>
              <a:t>Los cristianos, que creen que el sacrificio de Cristo nos permite alcanzar justicia sin acepción de personas, estaban obrando lo contrario, adulando al rico y menospreciando al pobre.</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pic>
        <p:nvPicPr>
          <p:cNvPr id="27650" name="Picture 2" descr="https://encrypted-tbn1.gstatic.com/images?q=tbn:ANd9GcRQ-iR10Mt7X6ch6ra2dRxUvH6BPUJcBEVvQFe97bGGFaCnFoKZ"/>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3190535" y="4572001"/>
            <a:ext cx="5953466" cy="2286000"/>
          </a:xfrm>
          <a:prstGeom prst="rect">
            <a:avLst/>
          </a:prstGeom>
          <a:noFill/>
        </p:spPr>
      </p:pic>
    </p:spTree>
    <p:extLst>
      <p:ext uri="{BB962C8B-B14F-4D97-AF65-F5344CB8AC3E}">
        <p14:creationId xmlns:p14="http://schemas.microsoft.com/office/powerpoint/2010/main" val="11409205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2057400"/>
            <a:ext cx="8686800" cy="3731118"/>
          </a:xfrm>
        </p:spPr>
        <p:txBody>
          <a:bodyPr/>
          <a:lstStyle/>
          <a:p>
            <a:r>
              <a:rPr lang="es-ES" b="1" i="1" dirty="0" smtClean="0">
                <a:latin typeface="Candara" pitchFamily="34" charset="0"/>
              </a:rPr>
              <a:t>“No harás injusticia en el juicio, ni favoreciendo al pobre ni complaciendo al grande; con justicia juzgarás a tu prójimo.”</a:t>
            </a:r>
          </a:p>
          <a:p>
            <a:pPr>
              <a:buNone/>
            </a:pPr>
            <a:r>
              <a:rPr lang="es-ES" b="1" i="1" dirty="0" smtClean="0">
                <a:latin typeface="Candara" pitchFamily="34" charset="0"/>
              </a:rPr>
              <a:t>						</a:t>
            </a:r>
            <a:r>
              <a:rPr lang="es-ES" b="1" dirty="0" smtClean="0">
                <a:solidFill>
                  <a:srgbClr val="FF0000"/>
                </a:solidFill>
                <a:latin typeface="Candara" pitchFamily="34" charset="0"/>
              </a:rPr>
              <a:t>(Levítico 19:15)</a:t>
            </a:r>
          </a:p>
          <a:p>
            <a:pPr>
              <a:buNone/>
            </a:pPr>
            <a:r>
              <a:rPr lang="es-ES" b="1" i="1" dirty="0" smtClean="0">
                <a:latin typeface="Candara" pitchFamily="34" charset="0"/>
              </a:rPr>
              <a:t>“Porque Jehová vuestro Dios es Dios de dioses y Señor de señores, Dios grande, poderoso y temible, que no hace acepción de personas, ni toma cohecho;”</a:t>
            </a:r>
          </a:p>
          <a:p>
            <a:pPr>
              <a:buNone/>
            </a:pPr>
            <a:r>
              <a:rPr lang="es-ES" b="1" i="1" dirty="0" smtClean="0">
                <a:latin typeface="Candara" pitchFamily="34" charset="0"/>
              </a:rPr>
              <a:t>					</a:t>
            </a:r>
            <a:r>
              <a:rPr lang="es-ES" b="1" dirty="0" smtClean="0">
                <a:solidFill>
                  <a:srgbClr val="FF0000"/>
                </a:solidFill>
                <a:latin typeface="Candara" pitchFamily="34" charset="0"/>
              </a:rPr>
              <a:t>(Deuteronomio 10:17)</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spTree>
    <p:extLst>
      <p:ext uri="{BB962C8B-B14F-4D97-AF65-F5344CB8AC3E}">
        <p14:creationId xmlns:p14="http://schemas.microsoft.com/office/powerpoint/2010/main" val="13320738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2057400"/>
            <a:ext cx="7924800" cy="4800600"/>
          </a:xfrm>
        </p:spPr>
        <p:txBody>
          <a:bodyPr/>
          <a:lstStyle/>
          <a:p>
            <a:pPr>
              <a:buNone/>
            </a:pPr>
            <a:r>
              <a:rPr lang="es-ES" b="1" i="1" dirty="0" smtClean="0">
                <a:latin typeface="Candara" pitchFamily="34" charset="0"/>
              </a:rPr>
              <a:t>“…porque no hay acepción de personas para con Dios.</a:t>
            </a:r>
            <a:r>
              <a:rPr lang="en-US" b="1" i="1" dirty="0" smtClean="0">
                <a:latin typeface="Candara" pitchFamily="34" charset="0"/>
              </a:rPr>
              <a:t>” </a:t>
            </a:r>
            <a:endParaRPr lang="es-ES" b="1" i="1" dirty="0" smtClean="0">
              <a:latin typeface="Candara" pitchFamily="34" charset="0"/>
            </a:endParaRPr>
          </a:p>
          <a:p>
            <a:pPr>
              <a:buNone/>
            </a:pPr>
            <a:r>
              <a:rPr lang="es-ES" b="1" i="1" dirty="0" smtClean="0">
                <a:latin typeface="Candara" pitchFamily="34" charset="0"/>
              </a:rPr>
              <a:t>						</a:t>
            </a:r>
            <a:r>
              <a:rPr lang="es-ES" b="1" dirty="0" smtClean="0">
                <a:solidFill>
                  <a:srgbClr val="FF0000"/>
                </a:solidFill>
                <a:latin typeface="Candara" pitchFamily="34" charset="0"/>
              </a:rPr>
              <a:t>(Romanos 2:11)</a:t>
            </a:r>
          </a:p>
          <a:p>
            <a:pPr>
              <a:buNone/>
            </a:pPr>
            <a:r>
              <a:rPr lang="es-ES" b="1" i="1" dirty="0" smtClean="0">
                <a:latin typeface="Candara" pitchFamily="34" charset="0"/>
              </a:rPr>
              <a:t>“Y si invocáis por Padre a aquel que sin acepción de personas juzga según la obra de cada uno, conducíos en temor todo el tiempo de vuestra peregrinación;”</a:t>
            </a:r>
          </a:p>
          <a:p>
            <a:pPr>
              <a:buNone/>
            </a:pPr>
            <a:r>
              <a:rPr lang="es-ES" b="1" i="1" dirty="0" smtClean="0">
                <a:latin typeface="Candara" pitchFamily="34" charset="0"/>
              </a:rPr>
              <a:t>					</a:t>
            </a:r>
            <a:r>
              <a:rPr lang="es-ES" b="1" dirty="0" smtClean="0">
                <a:latin typeface="Candara" pitchFamily="34" charset="0"/>
              </a:rPr>
              <a:t>	</a:t>
            </a:r>
            <a:r>
              <a:rPr lang="es-ES" b="1" dirty="0" smtClean="0">
                <a:solidFill>
                  <a:srgbClr val="FF0000"/>
                </a:solidFill>
                <a:latin typeface="Candara" pitchFamily="34" charset="0"/>
              </a:rPr>
              <a:t>(1 Pedro 1:17)</a:t>
            </a:r>
            <a:endParaRPr lang="es-ES" b="1" dirty="0" smtClean="0">
              <a:latin typeface="Candara" pitchFamily="34" charset="0"/>
            </a:endParaRPr>
          </a:p>
          <a:p>
            <a:pPr>
              <a:buNone/>
            </a:pPr>
            <a:endParaRPr lang="es-ES" b="1" i="1" dirty="0" smtClean="0">
              <a:latin typeface="Candara" pitchFamily="34" charset="0"/>
            </a:endParaRPr>
          </a:p>
          <a:p>
            <a:pPr>
              <a:buNone/>
            </a:pP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sp>
        <p:nvSpPr>
          <p:cNvPr id="327682" name="Rectangle 2"/>
          <p:cNvSpPr>
            <a:spLocks noGrp="1" noChangeArrowheads="1"/>
          </p:cNvSpPr>
          <p:nvPr>
            <p:ph idx="1"/>
          </p:nvPr>
        </p:nvSpPr>
        <p:spPr>
          <a:xfrm>
            <a:off x="228600" y="2057400"/>
            <a:ext cx="8458200" cy="4572000"/>
          </a:xfrm>
        </p:spPr>
        <p:txBody>
          <a:bodyPr/>
          <a:lstStyle/>
          <a:p>
            <a:r>
              <a:rPr lang="es-ES" dirty="0" smtClean="0">
                <a:latin typeface="Candara" pitchFamily="34" charset="0"/>
              </a:rPr>
              <a:t>Una de las metas más importantes para el cristiano es ser más como Cristo. Si sabemos que el perdón del sacrificio de Cristo lo hemos recibido sin merecerlo, por ende, sin que Dios hiciera excepciones, ¿por qué entonces hacemos acepción de personas por cosas mucho más menores que la salvación del alma?</a:t>
            </a:r>
            <a:endParaRPr lang="es-ES" dirty="0">
              <a:latin typeface="Candara" pitchFamily="34" charset="0"/>
            </a:endParaRPr>
          </a:p>
        </p:txBody>
      </p:sp>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0" y="2209800"/>
            <a:ext cx="4038600" cy="3733800"/>
          </a:xfrm>
        </p:spPr>
        <p:txBody>
          <a:bodyPr/>
          <a:lstStyle/>
          <a:p>
            <a:pPr marL="0" indent="0">
              <a:buNone/>
            </a:pPr>
            <a:r>
              <a:rPr lang="es-ES" b="1" i="1" dirty="0" smtClean="0">
                <a:latin typeface="Candara" pitchFamily="34" charset="0"/>
              </a:rPr>
              <a:t>“Hermanos míos amados, oíd: ¿No ha elegido Dios a los pobres de este mundo, para que sean ricos en fe y herederos del reino que ha prometido a los que le aman?...”</a:t>
            </a:r>
          </a:p>
          <a:p>
            <a:pPr marL="0" indent="0">
              <a:buNone/>
            </a:pP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pic>
        <p:nvPicPr>
          <p:cNvPr id="21506" name="Picture 2" descr="http://images-2.domain.com.au/2013/04/01/4156058/ch_wide_bankimoon-20130401172350722846-620x349.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contrast="20000"/>
                    </a14:imgEffect>
                  </a14:imgLayer>
                </a14:imgProps>
              </a:ext>
            </a:extLst>
          </a:blip>
          <a:srcRect/>
          <a:stretch>
            <a:fillRect/>
          </a:stretch>
        </p:blipFill>
        <p:spPr bwMode="auto">
          <a:xfrm>
            <a:off x="4135326" y="2209800"/>
            <a:ext cx="5008674" cy="2819400"/>
          </a:xfrm>
          <a:prstGeom prst="rect">
            <a:avLst/>
          </a:prstGeom>
          <a:noFill/>
        </p:spPr>
      </p:pic>
    </p:spTree>
    <p:extLst>
      <p:ext uri="{BB962C8B-B14F-4D97-AF65-F5344CB8AC3E}">
        <p14:creationId xmlns:p14="http://schemas.microsoft.com/office/powerpoint/2010/main" val="1042857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0" y="2133600"/>
            <a:ext cx="4648200" cy="4495800"/>
          </a:xfrm>
        </p:spPr>
        <p:txBody>
          <a:bodyPr/>
          <a:lstStyle/>
          <a:p>
            <a:r>
              <a:rPr lang="es-ES" sz="3000" b="1" i="1" dirty="0" smtClean="0">
                <a:latin typeface="Candara" pitchFamily="34" charset="0"/>
              </a:rPr>
              <a:t>“…Pero vosotros habéis afrentado al pobre. ¿No os oprimen los ricos, y no son ellos los mismos que os arrastran a los tribunales? ¿No blasfeman ellos el buen nombre que fue invocado sobre vosotros?”</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pic>
        <p:nvPicPr>
          <p:cNvPr id="20482" name="Picture 2" descr="http://www.alternet.org/files/story_images/shakedown.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4724400" y="1828800"/>
            <a:ext cx="4419600" cy="3281330"/>
          </a:xfrm>
          <a:prstGeom prst="rect">
            <a:avLst/>
          </a:prstGeom>
          <a:noFill/>
        </p:spPr>
      </p:pic>
    </p:spTree>
    <p:extLst>
      <p:ext uri="{BB962C8B-B14F-4D97-AF65-F5344CB8AC3E}">
        <p14:creationId xmlns:p14="http://schemas.microsoft.com/office/powerpoint/2010/main" val="26329518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228601" y="2057400"/>
            <a:ext cx="4648200" cy="3731118"/>
          </a:xfrm>
        </p:spPr>
        <p:txBody>
          <a:bodyPr/>
          <a:lstStyle/>
          <a:p>
            <a:pPr marL="0" indent="0">
              <a:buNone/>
            </a:pPr>
            <a:r>
              <a:rPr lang="es-ES" dirty="0" smtClean="0">
                <a:latin typeface="Candara" pitchFamily="34" charset="0"/>
              </a:rPr>
              <a:t>Cuando Dios nos salva, no lo hace esperando obtener algo de nosotros, sino que, obrando en misericordia, nos ofrece la salvación gratuitamente.</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pic>
        <p:nvPicPr>
          <p:cNvPr id="19458" name="Picture 2" descr="http://4.bp.blogspot.com/_Fp5_e5aPqUY/SBL_j0qs1mI/AAAAAAAAC-M/28tei9vl0sk/s400/1scroo.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334000" y="2209800"/>
            <a:ext cx="3810000" cy="2857500"/>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1" y="2057400"/>
            <a:ext cx="4648200" cy="4572000"/>
          </a:xfrm>
        </p:spPr>
        <p:txBody>
          <a:bodyPr/>
          <a:lstStyle/>
          <a:p>
            <a:pPr marL="0" indent="0">
              <a:buNone/>
            </a:pPr>
            <a:r>
              <a:rPr lang="es-ES" dirty="0" smtClean="0">
                <a:latin typeface="Candara" pitchFamily="34" charset="0"/>
              </a:rPr>
              <a:t>Algunas iglesias estaban adulando a los ricos, los mismos ricos que, para sus propios motivos personales, arrastraban a los creyentes a corte por cuestiones de deuda.</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pic>
        <p:nvPicPr>
          <p:cNvPr id="6" name="Picture 2" descr="http://4.bp.blogspot.com/_Fp5_e5aPqUY/SBL_j0qs1mI/AAAAAAAAC-M/28tei9vl0sk/s400/1scroo.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334000" y="2209800"/>
            <a:ext cx="3810000" cy="2857500"/>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1" y="2057400"/>
            <a:ext cx="4648200" cy="4572000"/>
          </a:xfrm>
        </p:spPr>
        <p:txBody>
          <a:bodyPr/>
          <a:lstStyle/>
          <a:p>
            <a:pPr marL="0" indent="0">
              <a:buNone/>
            </a:pPr>
            <a:r>
              <a:rPr lang="es-ES" sz="3000" dirty="0" smtClean="0">
                <a:latin typeface="Candara" pitchFamily="34" charset="0"/>
              </a:rPr>
              <a:t>Para los primeros años de la iglesia, la gran mayoría de los cristianos eran pobres, los marginados de la sociedad, que un su falta de propósito habían encontrado a Cristo, el Verdadero Propósito.</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pic>
        <p:nvPicPr>
          <p:cNvPr id="80898" name="Picture 2" descr="http://www.highpointministrynetwork.com/wp-content/uploads/2013/11/help-poor-honor-god.jpe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4983480" y="2209800"/>
            <a:ext cx="4160520" cy="3200400"/>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228601" y="2057400"/>
            <a:ext cx="4648200" cy="3731118"/>
          </a:xfrm>
        </p:spPr>
        <p:txBody>
          <a:bodyPr/>
          <a:lstStyle/>
          <a:p>
            <a:pPr marL="0" indent="0">
              <a:buNone/>
            </a:pPr>
            <a:r>
              <a:rPr lang="es-ES" sz="3000" dirty="0" smtClean="0">
                <a:latin typeface="Candara" pitchFamily="34" charset="0"/>
              </a:rPr>
              <a:t>Por ende, cuando llegaba una visita rica, era común que hubiera entusiasmo por hacerle sentir bien, para así quizás asegurar una entrada económica a la iglesia, que en muchos caso se encontraba falta de dinero y recursos.</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pic>
        <p:nvPicPr>
          <p:cNvPr id="6" name="Picture 2" descr="http://4.bp.blogspot.com/_Fp5_e5aPqUY/SBL_j0qs1mI/AAAAAAAAC-M/28tei9vl0sk/s400/1scroo.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334000" y="2209800"/>
            <a:ext cx="3810000" cy="2857500"/>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00"/>
            <a:ext cx="5845878" cy="381000"/>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0" y="1371600"/>
            <a:ext cx="4572000" cy="5486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5" y="9330"/>
            <a:ext cx="4852946" cy="4638869"/>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15350" y="76200"/>
            <a:ext cx="518160" cy="457200"/>
          </a:xfrm>
          <a:prstGeom prst="rect">
            <a:avLst/>
          </a:prstGeom>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1" y="2057400"/>
            <a:ext cx="4267200" cy="3731118"/>
          </a:xfrm>
        </p:spPr>
        <p:txBody>
          <a:bodyPr/>
          <a:lstStyle/>
          <a:p>
            <a:pPr marL="0" indent="0">
              <a:buNone/>
            </a:pPr>
            <a:r>
              <a:rPr lang="es-ES" sz="3000" dirty="0" smtClean="0">
                <a:latin typeface="Candara" pitchFamily="34" charset="0"/>
              </a:rPr>
              <a:t>Obviamente, la iglesia no debería tener el lucro económico como meta; debería confiar plenamente en Dios para que supla sus necesidades económicas y estar contento con los recursos que tiene.</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5-7</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17416" name="Picture 8" descr="http://www.heelsandwheelsonline.com/wp-content/uploads/2012/04/BannerTekapo.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4211855" y="2209800"/>
            <a:ext cx="4932145" cy="3657600"/>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228600" y="2057400"/>
            <a:ext cx="8229600" cy="3731118"/>
          </a:xfrm>
        </p:spPr>
        <p:txBody>
          <a:bodyPr/>
          <a:lstStyle/>
          <a:p>
            <a:r>
              <a:rPr lang="es-ES" b="1" i="1" dirty="0" smtClean="0">
                <a:latin typeface="Candara" pitchFamily="34" charset="0"/>
              </a:rPr>
              <a:t>“Si en verdad cumplís la ley real, conforme a la Escritura: Amarás a tu prójimo como a ti mismo, bien hacéis; pero si hacéis acepción de personas, cometéis pecado, y quedáis convictos por la ley como transgresores. Porque cualquiera que guardare toda la ley, pero ofendiere en un punto, se hace culpable de todos…”</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8-13</a:t>
            </a:r>
            <a:endParaRPr lang="es-ES" dirty="0"/>
          </a:p>
        </p:txBody>
      </p:sp>
    </p:spTree>
    <p:extLst>
      <p:ext uri="{BB962C8B-B14F-4D97-AF65-F5344CB8AC3E}">
        <p14:creationId xmlns:p14="http://schemas.microsoft.com/office/powerpoint/2010/main" val="577469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0" y="2057400"/>
            <a:ext cx="8610600" cy="4343400"/>
          </a:xfrm>
        </p:spPr>
        <p:txBody>
          <a:bodyPr/>
          <a:lstStyle/>
          <a:p>
            <a:r>
              <a:rPr lang="es-ES" b="1" i="1" dirty="0" smtClean="0">
                <a:latin typeface="Candara" pitchFamily="34" charset="0"/>
              </a:rPr>
              <a:t>“…Porque el que dijo: No cometerás adulterio, también ha dicho: No matarás. Ahora bien, si no cometes adulterio, pero matas, ya te has hecho transgresor de la ley. Así hablad, y así haced, como los que habéis de ser juzgados por la ley de la libertad. Porque juicio sin misericordia se hará con aquel que no hiciere misericordia; y la misericordia triunfa sobre el juicio.” </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8-13</a:t>
            </a:r>
            <a:endParaRPr lang="es-ES" dirty="0"/>
          </a:p>
        </p:txBody>
      </p:sp>
    </p:spTree>
    <p:extLst>
      <p:ext uri="{BB962C8B-B14F-4D97-AF65-F5344CB8AC3E}">
        <p14:creationId xmlns:p14="http://schemas.microsoft.com/office/powerpoint/2010/main" val="1181678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1" y="2057400"/>
            <a:ext cx="4190999" cy="3731118"/>
          </a:xfrm>
        </p:spPr>
        <p:txBody>
          <a:bodyPr/>
          <a:lstStyle/>
          <a:p>
            <a:pPr marL="233363" indent="-233363"/>
            <a:r>
              <a:rPr lang="es-ES" b="1" i="1" dirty="0" smtClean="0">
                <a:latin typeface="Candara" pitchFamily="34" charset="0"/>
              </a:rPr>
              <a:t>“…pero si hacéis acepción de personas, cometéis pecado, y quedáis convictos por la ley como transgresores.”</a:t>
            </a:r>
            <a:endParaRPr lang="es-ES" b="1" i="1"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 8-13</a:t>
            </a:r>
            <a:endParaRPr lang="es-ES" dirty="0"/>
          </a:p>
        </p:txBody>
      </p:sp>
      <p:pic>
        <p:nvPicPr>
          <p:cNvPr id="16386" name="Picture 2" descr="http://www.jonjolly.com/wp-content/uploads/2007/06/529835676_038821efee_b-570x38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Lst>
          </a:blip>
          <a:srcRect/>
          <a:stretch>
            <a:fillRect/>
          </a:stretch>
        </p:blipFill>
        <p:spPr bwMode="auto">
          <a:xfrm>
            <a:off x="4191000" y="2057400"/>
            <a:ext cx="4963884" cy="3352800"/>
          </a:xfrm>
          <a:prstGeom prst="rect">
            <a:avLst/>
          </a:prstGeom>
          <a:noFill/>
        </p:spPr>
      </p:pic>
    </p:spTree>
    <p:extLst>
      <p:ext uri="{BB962C8B-B14F-4D97-AF65-F5344CB8AC3E}">
        <p14:creationId xmlns:p14="http://schemas.microsoft.com/office/powerpoint/2010/main" val="40424146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2: 8-13</a:t>
            </a:r>
            <a:endParaRPr lang="es-PR" dirty="0"/>
          </a:p>
        </p:txBody>
      </p:sp>
      <p:sp>
        <p:nvSpPr>
          <p:cNvPr id="3" name="Content Placeholder 2"/>
          <p:cNvSpPr>
            <a:spLocks noGrp="1"/>
          </p:cNvSpPr>
          <p:nvPr>
            <p:ph idx="1"/>
          </p:nvPr>
        </p:nvSpPr>
        <p:spPr>
          <a:xfrm>
            <a:off x="0" y="2057400"/>
            <a:ext cx="8955088" cy="4075113"/>
          </a:xfrm>
        </p:spPr>
        <p:txBody>
          <a:bodyPr/>
          <a:lstStyle/>
          <a:p>
            <a:r>
              <a:rPr lang="es-ES" dirty="0" smtClean="0">
                <a:latin typeface="Candara" pitchFamily="34" charset="0"/>
              </a:rPr>
              <a:t>Siendo salvos por gracia, deberíamos recordar siempre que aquellos que no conocen a Dios son iguales a cómo nosotros éramos antes de conocer a Dios. No podemos generalizar. En muchos casos parece que las generalizaciones ayudan, pero en realidad, nos oscurecen la visión, ya que juzgamos a alguien por los hechos de otro y no por cómo esa persona es realmente.</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2: 8-13</a:t>
            </a:r>
            <a:endParaRPr lang="es-PR" dirty="0"/>
          </a:p>
        </p:txBody>
      </p:sp>
      <p:sp>
        <p:nvSpPr>
          <p:cNvPr id="3" name="Content Placeholder 2"/>
          <p:cNvSpPr>
            <a:spLocks noGrp="1"/>
          </p:cNvSpPr>
          <p:nvPr>
            <p:ph idx="1"/>
          </p:nvPr>
        </p:nvSpPr>
        <p:spPr>
          <a:xfrm>
            <a:off x="152400" y="2057401"/>
            <a:ext cx="8802688" cy="4075112"/>
          </a:xfrm>
        </p:spPr>
        <p:txBody>
          <a:bodyPr/>
          <a:lstStyle/>
          <a:p>
            <a:r>
              <a:rPr lang="es-ES" b="1" i="1" dirty="0" smtClean="0">
                <a:latin typeface="Candara" pitchFamily="34" charset="0"/>
              </a:rPr>
              <a:t>“Y si un hermano o una hermana están desnudos, y tienen necesidad del mantenimiento de cada día, y alguno de vosotros les dice: Id en paz, calentaos y saciaos, pero no les dais las cosas que son necesarias para el cuerpo, ¿de qué aprovecha?”</a:t>
            </a:r>
          </a:p>
          <a:p>
            <a:endParaRPr lang="es-ES" b="1" i="1" dirty="0" smtClean="0">
              <a:latin typeface="Candara" pitchFamily="34" charset="0"/>
            </a:endParaRPr>
          </a:p>
          <a:p>
            <a:pPr>
              <a:buNone/>
            </a:pPr>
            <a:r>
              <a:rPr lang="es-ES" b="1" i="1" dirty="0" smtClean="0">
                <a:latin typeface="Candara" pitchFamily="34" charset="0"/>
              </a:rPr>
              <a:t>							</a:t>
            </a:r>
            <a:r>
              <a:rPr lang="es-ES" b="1" dirty="0" smtClean="0">
                <a:solidFill>
                  <a:srgbClr val="FF0000"/>
                </a:solidFill>
                <a:latin typeface="Candara" pitchFamily="34" charset="0"/>
              </a:rPr>
              <a:t>(Santiago 2: 15-16)</a:t>
            </a:r>
            <a:endParaRPr lang="es-ES" b="1" i="1" dirty="0" smtClean="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2: 8-13</a:t>
            </a:r>
            <a:endParaRPr lang="es-PR" dirty="0"/>
          </a:p>
        </p:txBody>
      </p:sp>
      <p:sp>
        <p:nvSpPr>
          <p:cNvPr id="3" name="Content Placeholder 2"/>
          <p:cNvSpPr>
            <a:spLocks noGrp="1"/>
          </p:cNvSpPr>
          <p:nvPr>
            <p:ph idx="1"/>
          </p:nvPr>
        </p:nvSpPr>
        <p:spPr>
          <a:xfrm>
            <a:off x="152400" y="2057401"/>
            <a:ext cx="8802688" cy="4075112"/>
          </a:xfrm>
        </p:spPr>
        <p:txBody>
          <a:bodyPr/>
          <a:lstStyle/>
          <a:p>
            <a:r>
              <a:rPr lang="es-ES" b="1" i="1" dirty="0" smtClean="0">
                <a:latin typeface="Candara" pitchFamily="34" charset="0"/>
              </a:rPr>
              <a:t>“Y respondiendo el Rey, les dirá: De cierto os digo que en cuanto lo hicisteis a uno de estos mis hermanos más pequeños, a mí lo hicisteis.”</a:t>
            </a:r>
          </a:p>
          <a:p>
            <a:endParaRPr lang="es-ES" b="1" i="1" dirty="0" smtClean="0">
              <a:latin typeface="Candara" pitchFamily="34" charset="0"/>
            </a:endParaRPr>
          </a:p>
          <a:p>
            <a:pPr>
              <a:buNone/>
            </a:pPr>
            <a:r>
              <a:rPr lang="es-ES" b="1" i="1" dirty="0" smtClean="0">
                <a:latin typeface="Candara" pitchFamily="34" charset="0"/>
              </a:rPr>
              <a:t>						                 </a:t>
            </a:r>
            <a:r>
              <a:rPr lang="es-ES" b="1" dirty="0" smtClean="0">
                <a:solidFill>
                  <a:srgbClr val="FF0000"/>
                </a:solidFill>
                <a:latin typeface="Candara" pitchFamily="34" charset="0"/>
              </a:rPr>
              <a:t>(Mateo 25:40)</a:t>
            </a:r>
            <a:endParaRPr lang="es-ES" b="1" i="1" dirty="0" smtClean="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2: 8-13</a:t>
            </a:r>
            <a:endParaRPr lang="es-PR" dirty="0"/>
          </a:p>
        </p:txBody>
      </p:sp>
      <p:sp>
        <p:nvSpPr>
          <p:cNvPr id="3" name="Content Placeholder 2"/>
          <p:cNvSpPr>
            <a:spLocks noGrp="1"/>
          </p:cNvSpPr>
          <p:nvPr>
            <p:ph idx="1"/>
          </p:nvPr>
        </p:nvSpPr>
        <p:spPr>
          <a:xfrm>
            <a:off x="0" y="1905000"/>
            <a:ext cx="8955088" cy="4953000"/>
          </a:xfrm>
        </p:spPr>
        <p:txBody>
          <a:bodyPr/>
          <a:lstStyle/>
          <a:p>
            <a:r>
              <a:rPr lang="es-ES" dirty="0" smtClean="0">
                <a:latin typeface="Candara" pitchFamily="34" charset="0"/>
              </a:rPr>
              <a:t>Como cristianos, estamos llamados a ser intachables, a que nuestro testimonio sea fuerte. No deber</a:t>
            </a:r>
            <a:r>
              <a:rPr lang="en-US" dirty="0" err="1" smtClean="0">
                <a:latin typeface="Candara" pitchFamily="34" charset="0"/>
              </a:rPr>
              <a:t>ían</a:t>
            </a:r>
            <a:r>
              <a:rPr lang="en-US" dirty="0" smtClean="0">
                <a:latin typeface="Candara" pitchFamily="34" charset="0"/>
              </a:rPr>
              <a:t> </a:t>
            </a:r>
            <a:r>
              <a:rPr lang="en-US" dirty="0" err="1" smtClean="0">
                <a:latin typeface="Candara" pitchFamily="34" charset="0"/>
              </a:rPr>
              <a:t>existir</a:t>
            </a:r>
            <a:r>
              <a:rPr lang="en-US" dirty="0" smtClean="0">
                <a:latin typeface="Candara" pitchFamily="34" charset="0"/>
              </a:rPr>
              <a:t> </a:t>
            </a:r>
            <a:r>
              <a:rPr lang="en-US" dirty="0" err="1" smtClean="0">
                <a:latin typeface="Candara" pitchFamily="34" charset="0"/>
              </a:rPr>
              <a:t>incongruencias</a:t>
            </a:r>
            <a:r>
              <a:rPr lang="en-US" dirty="0" smtClean="0">
                <a:latin typeface="Candara" pitchFamily="34" charset="0"/>
              </a:rPr>
              <a:t> en </a:t>
            </a:r>
            <a:r>
              <a:rPr lang="en-US" dirty="0" err="1" smtClean="0">
                <a:latin typeface="Candara" pitchFamily="34" charset="0"/>
              </a:rPr>
              <a:t>nuestra</a:t>
            </a:r>
            <a:r>
              <a:rPr lang="en-US" dirty="0" smtClean="0">
                <a:latin typeface="Candara" pitchFamily="34" charset="0"/>
              </a:rPr>
              <a:t> </a:t>
            </a:r>
            <a:r>
              <a:rPr lang="en-US" dirty="0" err="1" smtClean="0">
                <a:latin typeface="Candara" pitchFamily="34" charset="0"/>
              </a:rPr>
              <a:t>vida</a:t>
            </a:r>
            <a:r>
              <a:rPr lang="en-US" dirty="0" smtClean="0">
                <a:latin typeface="Candara" pitchFamily="34" charset="0"/>
              </a:rPr>
              <a:t> </a:t>
            </a:r>
            <a:r>
              <a:rPr lang="en-US" dirty="0" err="1" smtClean="0">
                <a:latin typeface="Candara" pitchFamily="34" charset="0"/>
              </a:rPr>
              <a:t>cristiana</a:t>
            </a:r>
            <a:r>
              <a:rPr lang="en-US" dirty="0" smtClean="0">
                <a:latin typeface="Candara" pitchFamily="34" charset="0"/>
              </a:rPr>
              <a:t>. </a:t>
            </a:r>
            <a:r>
              <a:rPr lang="en-US" dirty="0" err="1" smtClean="0">
                <a:latin typeface="Candara" pitchFamily="34" charset="0"/>
              </a:rPr>
              <a:t>Esto</a:t>
            </a:r>
            <a:r>
              <a:rPr lang="en-US" dirty="0" smtClean="0">
                <a:latin typeface="Candara" pitchFamily="34" charset="0"/>
              </a:rPr>
              <a:t> </a:t>
            </a:r>
            <a:r>
              <a:rPr lang="en-US" dirty="0" err="1" smtClean="0">
                <a:latin typeface="Candara" pitchFamily="34" charset="0"/>
              </a:rPr>
              <a:t>es</a:t>
            </a:r>
            <a:r>
              <a:rPr lang="en-US" dirty="0" smtClean="0">
                <a:latin typeface="Candara" pitchFamily="34" charset="0"/>
              </a:rPr>
              <a:t> lo </a:t>
            </a:r>
            <a:r>
              <a:rPr lang="en-US" dirty="0" err="1" smtClean="0">
                <a:latin typeface="Candara" pitchFamily="34" charset="0"/>
              </a:rPr>
              <a:t>que</a:t>
            </a:r>
            <a:r>
              <a:rPr lang="en-US" dirty="0" smtClean="0">
                <a:latin typeface="Candara" pitchFamily="34" charset="0"/>
              </a:rPr>
              <a:t> </a:t>
            </a:r>
            <a:r>
              <a:rPr lang="en-US" dirty="0" err="1" smtClean="0">
                <a:latin typeface="Candara" pitchFamily="34" charset="0"/>
              </a:rPr>
              <a:t>enfatiza</a:t>
            </a:r>
            <a:r>
              <a:rPr lang="en-US" dirty="0" smtClean="0">
                <a:latin typeface="Candara" pitchFamily="34" charset="0"/>
              </a:rPr>
              <a:t> Santiago a </a:t>
            </a:r>
            <a:r>
              <a:rPr lang="en-US" dirty="0" err="1" smtClean="0">
                <a:latin typeface="Candara" pitchFamily="34" charset="0"/>
              </a:rPr>
              <a:t>través</a:t>
            </a:r>
            <a:r>
              <a:rPr lang="en-US" dirty="0" smtClean="0">
                <a:latin typeface="Candara" pitchFamily="34" charset="0"/>
              </a:rPr>
              <a:t> de </a:t>
            </a:r>
            <a:r>
              <a:rPr lang="en-US" dirty="0" err="1" smtClean="0">
                <a:latin typeface="Candara" pitchFamily="34" charset="0"/>
              </a:rPr>
              <a:t>toda</a:t>
            </a:r>
            <a:r>
              <a:rPr lang="en-US" dirty="0" smtClean="0">
                <a:latin typeface="Candara" pitchFamily="34" charset="0"/>
              </a:rPr>
              <a:t> </a:t>
            </a:r>
            <a:r>
              <a:rPr lang="en-US" dirty="0" err="1" smtClean="0">
                <a:latin typeface="Candara" pitchFamily="34" charset="0"/>
              </a:rPr>
              <a:t>su</a:t>
            </a:r>
            <a:r>
              <a:rPr lang="en-US" dirty="0" smtClean="0">
                <a:latin typeface="Candara" pitchFamily="34" charset="0"/>
              </a:rPr>
              <a:t> </a:t>
            </a:r>
            <a:r>
              <a:rPr lang="en-US" dirty="0" err="1" smtClean="0">
                <a:latin typeface="Candara" pitchFamily="34" charset="0"/>
              </a:rPr>
              <a:t>carta</a:t>
            </a:r>
            <a:r>
              <a:rPr lang="en-US" dirty="0" smtClean="0">
                <a:latin typeface="Candara" pitchFamily="34" charset="0"/>
              </a:rPr>
              <a:t>.</a:t>
            </a:r>
          </a:p>
          <a:p>
            <a:r>
              <a:rPr lang="es-ES" b="1" i="1" dirty="0" smtClean="0">
                <a:latin typeface="Candara" pitchFamily="34" charset="0"/>
              </a:rPr>
              <a:t>“Pero sed hacedores de la palabra, y no tan solamente oidores, engañándoos a vosotros mismos.”</a:t>
            </a:r>
          </a:p>
          <a:p>
            <a:pPr lvl="1">
              <a:buNone/>
            </a:pPr>
            <a:r>
              <a:rPr lang="es-ES" b="1" i="1" dirty="0" smtClean="0">
                <a:latin typeface="Candara" pitchFamily="34" charset="0"/>
              </a:rPr>
              <a:t>							</a:t>
            </a:r>
            <a:r>
              <a:rPr lang="es-ES" b="1" dirty="0" smtClean="0">
                <a:solidFill>
                  <a:srgbClr val="FF0000"/>
                </a:solidFill>
                <a:latin typeface="Candara" pitchFamily="34" charset="0"/>
              </a:rPr>
              <a:t>(Santiago 1:22)</a:t>
            </a:r>
            <a:endParaRPr lang="es-ES" b="1" i="1" dirty="0" smtClean="0">
              <a:latin typeface="Candara" pitchFamily="34" charset="0"/>
            </a:endParaRPr>
          </a:p>
          <a:p>
            <a:endParaRPr lang="es-ES" dirty="0" smtClean="0">
              <a:latin typeface="Candara" pitchFamily="34" charset="0"/>
            </a:endParaRPr>
          </a:p>
          <a:p>
            <a:endParaRPr lang="es-PR" sz="2800"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dirty="0"/>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2: 8-13</a:t>
            </a:r>
            <a:endParaRPr lang="es-PR" dirty="0"/>
          </a:p>
        </p:txBody>
      </p:sp>
      <p:sp>
        <p:nvSpPr>
          <p:cNvPr id="3" name="Content Placeholder 2"/>
          <p:cNvSpPr>
            <a:spLocks noGrp="1"/>
          </p:cNvSpPr>
          <p:nvPr>
            <p:ph idx="1"/>
          </p:nvPr>
        </p:nvSpPr>
        <p:spPr>
          <a:xfrm>
            <a:off x="152400" y="2057401"/>
            <a:ext cx="8802688" cy="4075112"/>
          </a:xfrm>
        </p:spPr>
        <p:txBody>
          <a:bodyPr/>
          <a:lstStyle/>
          <a:p>
            <a:r>
              <a:rPr lang="es-ES" dirty="0" smtClean="0">
                <a:latin typeface="Candara" pitchFamily="34" charset="0"/>
              </a:rPr>
              <a:t>El pensamiento más importante de esta porción de Santiago es:</a:t>
            </a:r>
            <a:br>
              <a:rPr lang="es-ES" dirty="0" smtClean="0">
                <a:latin typeface="Candara" pitchFamily="34" charset="0"/>
              </a:rPr>
            </a:br>
            <a:r>
              <a:rPr lang="es-ES" b="1" dirty="0" smtClean="0">
                <a:latin typeface="Candara" pitchFamily="34" charset="0"/>
              </a:rPr>
              <a:t>“Si Dios no me juzga por mis pecados, sino que con misericordia me perdona por su gracia, ¿porqué no puedo yo hacer lo mismo con mi prójimo?</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343400"/>
          </a:xfrm>
        </p:spPr>
        <p:txBody>
          <a:bodyPr/>
          <a:lstStyle/>
          <a:p>
            <a:r>
              <a:rPr lang="es-ES" dirty="0" smtClean="0"/>
              <a:t>No debemos darle preferencia a unos más que a otros.</a:t>
            </a:r>
          </a:p>
          <a:p>
            <a:r>
              <a:rPr lang="es-ES" dirty="0" smtClean="0"/>
              <a:t>Debemos ser misericordiosos con los demás, de la misma forma que Cristo lo ha sido con nosotros.</a:t>
            </a:r>
          </a:p>
          <a:p>
            <a:r>
              <a:rPr lang="es-ES" dirty="0" smtClean="0"/>
              <a:t>Debemos evitar las malas costumbres que traen incongruencias a nuestras vidas.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grpId="0" nodeType="clickEffect">
                                  <p:stCondLst>
                                    <p:cond delay="0"/>
                                  </p:stCondLst>
                                  <p:childTnLst>
                                    <p:set>
                                      <p:cBhvr rctx="PPT">
                                        <p:cTn id="17" dur="indefinite"/>
                                        <p:tgtEl>
                                          <p:spTgt spid="3">
                                            <p:txEl>
                                              <p:pRg st="0" end="0"/>
                                            </p:txEl>
                                          </p:spTgt>
                                        </p:tgtEl>
                                        <p:attrNameLst>
                                          <p:attrName>style.opacity</p:attrName>
                                        </p:attrNameLst>
                                      </p:cBhvr>
                                      <p:to>
                                        <p:strVal val="0.5"/>
                                      </p:to>
                                    </p:set>
                                    <p:animEffect filter="image" prLst="opacity: 0.5">
                                      <p:cBhvr rctx="IE">
                                        <p:cTn id="18" dur="indefinite"/>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0" nodeType="clickEffect">
                                  <p:stCondLst>
                                    <p:cond delay="0"/>
                                  </p:stCondLst>
                                  <p:childTnLst>
                                    <p:set>
                                      <p:cBhvr rctx="PPT">
                                        <p:cTn id="22" dur="indefinite"/>
                                        <p:tgtEl>
                                          <p:spTgt spid="3">
                                            <p:txEl>
                                              <p:pRg st="1" end="1"/>
                                            </p:txEl>
                                          </p:spTgt>
                                        </p:tgtEl>
                                        <p:attrNameLst>
                                          <p:attrName>style.opacity</p:attrName>
                                        </p:attrNameLst>
                                      </p:cBhvr>
                                      <p:to>
                                        <p:strVal val="0.5"/>
                                      </p:to>
                                    </p:set>
                                    <p:animEffect filter="image" prLst="opacity: 0.5">
                                      <p:cBhvr rctx="IE">
                                        <p:cTn id="23" dur="indefinite"/>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smtClean="0"/>
              <a:t>Como cristianos, debemos evitar de traer nuestras malas costumbres y prejuicios carnales a la iglesia.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30</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Otoño 2014,</a:t>
            </a:r>
            <a:r>
              <a:rPr lang="es-PR" sz="1600" i="1" dirty="0" smtClean="0"/>
              <a:t> </a:t>
            </a:r>
            <a:r>
              <a:rPr lang="es-PR" sz="1600" dirty="0" smtClean="0"/>
              <a:t>Vol. 1,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26-36.</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r>
              <a:rPr lang="en-US" sz="1600" dirty="0" smtClean="0"/>
              <a:t>.</a:t>
            </a:r>
          </a:p>
          <a:p>
            <a:pPr marL="342900" lvl="1" indent="-342900">
              <a:lnSpc>
                <a:spcPct val="90000"/>
              </a:lnSpc>
              <a:spcAft>
                <a:spcPts val="600"/>
              </a:spcAft>
              <a:buClr>
                <a:schemeClr val="folHlink"/>
              </a:buClr>
              <a:buSzPct val="60000"/>
              <a:buNone/>
            </a:pPr>
            <a:r>
              <a:rPr lang="es-ES" sz="1600" dirty="0"/>
              <a:t> </a:t>
            </a:r>
            <a:r>
              <a:rPr lang="es-ES" sz="1600" dirty="0" err="1"/>
              <a:t>Porter</a:t>
            </a:r>
            <a:r>
              <a:rPr lang="es-ES" sz="1600" dirty="0"/>
              <a:t>, Rafael. Estudios </a:t>
            </a:r>
            <a:r>
              <a:rPr lang="es-ES" sz="1600" dirty="0" err="1"/>
              <a:t>Bı́blicos</a:t>
            </a:r>
            <a:r>
              <a:rPr lang="es-ES" sz="1600" dirty="0"/>
              <a:t> ELA: Cuando aumenta la </a:t>
            </a:r>
            <a:r>
              <a:rPr lang="es-ES" sz="1600" dirty="0" err="1"/>
              <a:t>presión</a:t>
            </a:r>
            <a:r>
              <a:rPr lang="es-ES" sz="1600" dirty="0"/>
              <a:t> (Santiago). Puebla, Pue., </a:t>
            </a:r>
            <a:r>
              <a:rPr lang="es-ES" sz="1600" dirty="0" err="1"/>
              <a:t>México</a:t>
            </a:r>
            <a:r>
              <a:rPr lang="es-ES" sz="1600" dirty="0"/>
              <a:t>: Ediciones Las </a:t>
            </a:r>
            <a:r>
              <a:rPr lang="es-ES" sz="1600" dirty="0" err="1"/>
              <a:t>Américas</a:t>
            </a:r>
            <a:r>
              <a:rPr lang="es-ES" sz="1600" dirty="0"/>
              <a:t>, A. C., 2003</a:t>
            </a:r>
            <a:r>
              <a:rPr lang="es-E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a:p>
        </p:txBody>
      </p:sp>
      <p:pic>
        <p:nvPicPr>
          <p:cNvPr id="7170" name="Picture 2" descr="http://gentreport.com/wp-content/uploads/2014/04/Angry-Man-Yelling.jpg"/>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
                    </a14:imgEffect>
                  </a14:imgLayer>
                </a14:imgProps>
              </a:ext>
            </a:extLst>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807846910"/>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http://gentreport.com/wp-content/uploads/2014/04/Angry-Man-Yelling.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a:solidFill>
                  <a:schemeClr val="bg1"/>
                </a:solidFill>
              </a:rPr>
              <a:t>Otoño</a:t>
            </a:r>
            <a:r>
              <a:rPr lang="es-PR" sz="4400" kern="1200" dirty="0">
                <a:solidFill>
                  <a:schemeClr val="bg1"/>
                </a:solidFill>
              </a:rPr>
              <a:t> 2014/Tema </a:t>
            </a:r>
            <a:r>
              <a:rPr lang="es-PR" sz="4400" dirty="0">
                <a:solidFill>
                  <a:schemeClr val="bg1"/>
                </a:solidFill>
              </a:rPr>
              <a:t>4:           </a:t>
            </a:r>
            <a:r>
              <a:rPr lang="es-PR" sz="4400" cap="small" dirty="0">
                <a:solidFill>
                  <a:schemeClr val="bg1"/>
                </a:solidFill>
              </a:rPr>
              <a:t>Puntos de presión</a:t>
            </a:r>
            <a:endParaRPr lang="es-PR" sz="4400" kern="1200" cap="small" dirty="0">
              <a:solidFill>
                <a:schemeClr val="bg1"/>
              </a:solidFill>
            </a:endParaRPr>
          </a:p>
          <a:p>
            <a:pPr marL="401638" indent="-234950" algn="ctr">
              <a:spcAft>
                <a:spcPts val="600"/>
              </a:spcAft>
              <a:buNone/>
            </a:pPr>
            <a:r>
              <a:rPr lang="es-PR" sz="4000" cap="small" dirty="0">
                <a:solidFill>
                  <a:schemeClr val="bg1"/>
                </a:solidFill>
              </a:rPr>
              <a:t>Sesi</a:t>
            </a:r>
            <a:r>
              <a:rPr lang="en-US" sz="4000" cap="small" dirty="0" err="1">
                <a:solidFill>
                  <a:schemeClr val="bg1"/>
                </a:solidFill>
              </a:rPr>
              <a:t>ón</a:t>
            </a:r>
            <a:r>
              <a:rPr lang="en-US" sz="4000" cap="small" dirty="0">
                <a:solidFill>
                  <a:schemeClr val="bg1"/>
                </a:solidFill>
              </a:rPr>
              <a:t> </a:t>
            </a:r>
            <a:r>
              <a:rPr lang="en-US" sz="4000" cap="small" dirty="0" smtClean="0">
                <a:solidFill>
                  <a:schemeClr val="bg1"/>
                </a:solidFill>
              </a:rPr>
              <a:t>4: La </a:t>
            </a:r>
            <a:r>
              <a:rPr lang="en-US" sz="4000" cap="small" dirty="0" err="1" smtClean="0">
                <a:solidFill>
                  <a:schemeClr val="bg1"/>
                </a:solidFill>
              </a:rPr>
              <a:t>presión</a:t>
            </a:r>
            <a:r>
              <a:rPr lang="en-US" sz="4000" cap="small" dirty="0" smtClean="0">
                <a:solidFill>
                  <a:schemeClr val="bg1"/>
                </a:solidFill>
              </a:rPr>
              <a:t> de </a:t>
            </a:r>
            <a:r>
              <a:rPr lang="en-US" sz="4000" cap="small" dirty="0" err="1" smtClean="0">
                <a:solidFill>
                  <a:schemeClr val="bg1"/>
                </a:solidFill>
              </a:rPr>
              <a:t>las</a:t>
            </a:r>
            <a:r>
              <a:rPr lang="en-US" sz="4000" cap="small" dirty="0" smtClean="0">
                <a:solidFill>
                  <a:schemeClr val="bg1"/>
                </a:solidFill>
              </a:rPr>
              <a:t> </a:t>
            </a:r>
            <a:r>
              <a:rPr lang="en-US" sz="4000" cap="small" dirty="0" err="1" smtClean="0">
                <a:solidFill>
                  <a:schemeClr val="bg1"/>
                </a:solidFill>
              </a:rPr>
              <a:t>palabras</a:t>
            </a:r>
            <a:endParaRPr lang="es-PR" sz="4000" cap="small" dirty="0">
              <a:solidFill>
                <a:schemeClr val="bg1"/>
              </a:solidFill>
            </a:endParaRPr>
          </a:p>
          <a:p>
            <a:pPr marL="401638" indent="-234950" algn="ctr">
              <a:spcAft>
                <a:spcPts val="600"/>
              </a:spcAft>
              <a:buNone/>
            </a:pPr>
            <a:r>
              <a:rPr lang="es-PR" sz="4000" kern="1200" dirty="0" smtClean="0">
                <a:solidFill>
                  <a:schemeClr val="bg1"/>
                </a:solidFill>
              </a:rPr>
              <a:t>28 </a:t>
            </a:r>
            <a:r>
              <a:rPr lang="es-PR" sz="4000" kern="1200" dirty="0">
                <a:solidFill>
                  <a:schemeClr val="bg1"/>
                </a:solidFill>
              </a:rPr>
              <a:t>de </a:t>
            </a:r>
            <a:r>
              <a:rPr lang="es-PR" sz="4000" dirty="0">
                <a:solidFill>
                  <a:schemeClr val="bg1"/>
                </a:solidFill>
              </a:rPr>
              <a:t>septiembre </a:t>
            </a:r>
            <a:r>
              <a:rPr lang="es-PR" sz="4000" kern="1200" dirty="0">
                <a:solidFill>
                  <a:schemeClr val="bg1"/>
                </a:solidFill>
              </a:rPr>
              <a:t>de 2014</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Santiago 3:1-18</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33</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sp>
        <p:nvSpPr>
          <p:cNvPr id="315395" name="Rectangle 3"/>
          <p:cNvSpPr>
            <a:spLocks noGrp="1" noChangeArrowheads="1"/>
          </p:cNvSpPr>
          <p:nvPr>
            <p:ph type="body" sz="half" idx="1"/>
          </p:nvPr>
        </p:nvSpPr>
        <p:spPr>
          <a:xfrm>
            <a:off x="228600" y="2138362"/>
            <a:ext cx="4419600" cy="4643438"/>
          </a:xfrm>
          <a:solidFill>
            <a:schemeClr val="bg1">
              <a:alpha val="45000"/>
            </a:schemeClr>
          </a:solidFill>
        </p:spPr>
        <p:txBody>
          <a:bodyPr>
            <a:normAutofit/>
          </a:bodyPr>
          <a:lstStyle/>
          <a:p>
            <a:r>
              <a:rPr lang="es-ES" sz="3600" dirty="0" smtClean="0"/>
              <a:t>Debemos ver a las personas como Dios las ve. </a:t>
            </a:r>
          </a:p>
          <a:p>
            <a:r>
              <a:rPr lang="es-ES" sz="3600" dirty="0" smtClean="0"/>
              <a:t>Nuestro mayor ejemplo cristiano debería de darse en la iglesia.</a:t>
            </a:r>
            <a:endParaRPr lang="es-PR" sz="3600"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833321" y="2286000"/>
            <a:ext cx="3929679" cy="297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ES" sz="4800" dirty="0" smtClean="0">
                <a:latin typeface="David" panose="020E0502060401010101" pitchFamily="34" charset="-79"/>
                <a:cs typeface="David" panose="020E0502060401010101" pitchFamily="34" charset="-79"/>
              </a:rPr>
              <a:t>Santiago 2:1-13</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152400" y="2133600"/>
            <a:ext cx="4648200" cy="4267200"/>
          </a:xfrm>
        </p:spPr>
        <p:txBody>
          <a:bodyPr/>
          <a:lstStyle/>
          <a:p>
            <a:pPr marL="0" indent="0">
              <a:buNone/>
            </a:pPr>
            <a:r>
              <a:rPr lang="es-ES" sz="3000" b="1" i="1" dirty="0" smtClean="0">
                <a:latin typeface="Candara" pitchFamily="34" charset="0"/>
              </a:rPr>
              <a:t>“Hermanos míos, que vuestra fe en nuestro glorioso Señor Jesucristo sea sin acepción de personas. Porque si en vuestra congregación entra un hombre con anillo de oro y con ropa espléndida, y también entra un pobre con vestido andrajoso…”</a:t>
            </a:r>
          </a:p>
          <a:p>
            <a:pPr marL="0" indent="0">
              <a:buNone/>
            </a:pPr>
            <a:endParaRPr lang="es-ES" sz="3000" b="1" i="1"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pic>
        <p:nvPicPr>
          <p:cNvPr id="6" name="Picture 2" descr="http://www.thecultureconcept.com/circle/wp-content/uploads/2013/06/Gorgeous-Man-in-Suit.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029200" y="1786062"/>
            <a:ext cx="4114800" cy="5071939"/>
          </a:xfrm>
          <a:prstGeom prst="rect">
            <a:avLst/>
          </a:prstGeom>
          <a:noFill/>
        </p:spPr>
      </p:pic>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0" y="1828800"/>
            <a:ext cx="5029200" cy="4495800"/>
          </a:xfrm>
        </p:spPr>
        <p:txBody>
          <a:bodyPr/>
          <a:lstStyle/>
          <a:p>
            <a:r>
              <a:rPr lang="es-ES" sz="3000" b="1" i="1" dirty="0" smtClean="0">
                <a:latin typeface="Candara" pitchFamily="34" charset="0"/>
              </a:rPr>
              <a:t>“…y miráis con agrado al que trae la ropa espléndida y le decís: Siéntate tú aquí en buen lugar; y decís al pobre: Estate tú allí en pie, o siéntate aquí bajo mi estrado; ¿no hacéis distinciones entre vosotros mismos, y venís a ser jueces con malos pensamientos?”</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pic>
        <p:nvPicPr>
          <p:cNvPr id="29702" name="Picture 6" descr="http://us.123rf.com/450wm/vicnt/vicnt1110/vicnt111000045/11060083-black-and-white-portrait-of-poor-farmer-of-tobacco-plantation-cuba.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562600" y="1852180"/>
            <a:ext cx="3581400" cy="5005820"/>
          </a:xfrm>
          <a:prstGeom prst="rect">
            <a:avLst/>
          </a:prstGeom>
          <a:noFill/>
        </p:spPr>
      </p:pic>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152400" y="2057400"/>
            <a:ext cx="4953000" cy="4572000"/>
          </a:xfrm>
        </p:spPr>
        <p:txBody>
          <a:bodyPr/>
          <a:lstStyle/>
          <a:p>
            <a:pPr marL="0" indent="0">
              <a:buNone/>
            </a:pPr>
            <a:r>
              <a:rPr lang="es-ES" dirty="0" smtClean="0"/>
              <a:t>Una de las primeras cosas que podemos notar al leer este pasaje es que la iglesia primitiva no necesariamente era la iglesia ideal. Habían muchas incongruencias, igual como las hay hoy en la iglesia contemporánea. </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pic>
        <p:nvPicPr>
          <p:cNvPr id="29698" name="Picture 2" descr="http://www.clarelibrary.ie/eolas/coclare/places/the_burren/images/oughtmam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5057775" y="2919412"/>
            <a:ext cx="4086225" cy="2847976"/>
          </a:xfrm>
          <a:prstGeom prst="rect">
            <a:avLst/>
          </a:prstGeom>
          <a:noFill/>
        </p:spPr>
      </p:pic>
    </p:spTree>
    <p:extLst>
      <p:ext uri="{BB962C8B-B14F-4D97-AF65-F5344CB8AC3E}">
        <p14:creationId xmlns:p14="http://schemas.microsoft.com/office/powerpoint/2010/main" val="4163437103"/>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152400" y="2133600"/>
            <a:ext cx="8458200" cy="4495800"/>
          </a:xfrm>
        </p:spPr>
        <p:txBody>
          <a:bodyPr/>
          <a:lstStyle/>
          <a:p>
            <a:pPr marL="0" indent="0">
              <a:buNone/>
            </a:pPr>
            <a:r>
              <a:rPr lang="es-ES" dirty="0" smtClean="0"/>
              <a:t>Santiago no dirige su carta a una iglesia en específico, por ende, podemos presumir que este fenómeno no era aislado, sino que existía en varias iglesias.</a:t>
            </a:r>
          </a:p>
          <a:p>
            <a:pPr marL="0" indent="0">
              <a:buNone/>
            </a:pPr>
            <a:r>
              <a:rPr lang="es-ES" dirty="0" smtClean="0"/>
              <a:t>Recordamos también la porción de </a:t>
            </a:r>
            <a:r>
              <a:rPr lang="es-ES" dirty="0" smtClean="0">
                <a:solidFill>
                  <a:srgbClr val="FF0000"/>
                </a:solidFill>
              </a:rPr>
              <a:t>1 Corintios 5</a:t>
            </a:r>
            <a:r>
              <a:rPr lang="es-ES" dirty="0" smtClean="0"/>
              <a:t>, donde Pablo reprende a la iglesia de Corinto por tolerar un pecado que “ni aun se nombra entre los gentiles.”</a:t>
            </a:r>
          </a:p>
          <a:p>
            <a:pPr marL="0" indent="0">
              <a:buNone/>
            </a:pP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2:1-4</a:t>
            </a:r>
            <a:endParaRPr lang="es-ES" dirty="0"/>
          </a:p>
        </p:txBody>
      </p:sp>
    </p:spTree>
    <p:extLst>
      <p:ext uri="{BB962C8B-B14F-4D97-AF65-F5344CB8AC3E}">
        <p14:creationId xmlns:p14="http://schemas.microsoft.com/office/powerpoint/2010/main" val="252633692"/>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96585</TotalTime>
  <Words>1413</Words>
  <Application>Microsoft Office PowerPoint</Application>
  <PresentationFormat>On-screen Show (4:3)</PresentationFormat>
  <Paragraphs>128</Paragraphs>
  <Slides>33</Slides>
  <Notes>6</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33</vt:i4>
      </vt:variant>
    </vt:vector>
  </HeadingPairs>
  <TitlesOfParts>
    <vt:vector size="44" baseType="lpstr">
      <vt:lpstr>Arial</vt:lpstr>
      <vt:lpstr>Calibri</vt:lpstr>
      <vt:lpstr>Calibri Light</vt:lpstr>
      <vt:lpstr>Candara</vt:lpstr>
      <vt:lpstr>David</vt:lpstr>
      <vt:lpstr>Papyrus</vt:lpstr>
      <vt:lpstr>Tahoma</vt:lpstr>
      <vt:lpstr>Wingdings</vt:lpstr>
      <vt:lpstr>Blends</vt:lpstr>
      <vt:lpstr>1_Office Theme</vt:lpstr>
      <vt:lpstr>Office Theme</vt:lpstr>
      <vt:lpstr>PowerPoint Presentation</vt:lpstr>
      <vt:lpstr>PowerPoint Presentation</vt:lpstr>
      <vt:lpstr>El asunto</vt:lpstr>
      <vt:lpstr>Aplicación para mi vida</vt:lpstr>
      <vt:lpstr>Pasaje bíblico</vt:lpstr>
      <vt:lpstr>Santiago 2:1-4</vt:lpstr>
      <vt:lpstr>Santiago 2:1-4</vt:lpstr>
      <vt:lpstr>Santiago 2:1-4</vt:lpstr>
      <vt:lpstr>Santiago 2:1-4</vt:lpstr>
      <vt:lpstr>Santiago 2:1-4</vt:lpstr>
      <vt:lpstr>Santiago 2:1-4</vt:lpstr>
      <vt:lpstr>Santiago 2:1-4</vt:lpstr>
      <vt:lpstr>Santiago 2:1-4</vt:lpstr>
      <vt:lpstr>Santiago 2: 5-7</vt:lpstr>
      <vt:lpstr>Santiago 2: 5-7</vt:lpstr>
      <vt:lpstr>Santiago 2: 5-7</vt:lpstr>
      <vt:lpstr>Santiago 2: 5-7</vt:lpstr>
      <vt:lpstr>Santiago 2: 5-7</vt:lpstr>
      <vt:lpstr>Santiago 2: 5-7</vt:lpstr>
      <vt:lpstr>Santiago 2: 5-7</vt:lpstr>
      <vt:lpstr>Santiago 2: 8-13</vt:lpstr>
      <vt:lpstr>Santiago 2: 8-13</vt:lpstr>
      <vt:lpstr>Santiago 2: 8-13</vt:lpstr>
      <vt:lpstr>Santiago 2: 8-13</vt:lpstr>
      <vt:lpstr>Santiago 2: 8-13</vt:lpstr>
      <vt:lpstr>Santiago 2: 8-13</vt:lpstr>
      <vt:lpstr>Santiago 2: 8-13</vt:lpstr>
      <vt:lpstr>Santiago 2: 8-13</vt:lpstr>
      <vt:lpstr>Aplicaciones</vt:lpstr>
      <vt:lpstr>Recursos</vt:lpstr>
      <vt:lpstr>PowerPoint Presentation</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la_presion_de_la_parcialidad_092114.pptx</dc:title>
  <dc:creator>JRIVERA</dc:creator>
  <cp:lastModifiedBy>Tito Ortega</cp:lastModifiedBy>
  <cp:revision>4284</cp:revision>
  <dcterms:created xsi:type="dcterms:W3CDTF">2007-01-24T21:53:34Z</dcterms:created>
  <dcterms:modified xsi:type="dcterms:W3CDTF">2014-09-21T19:45:21Z</dcterms:modified>
</cp:coreProperties>
</file>