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802" r:id="rId3"/>
  </p:sldMasterIdLst>
  <p:notesMasterIdLst>
    <p:notesMasterId r:id="rId41"/>
  </p:notesMasterIdLst>
  <p:handoutMasterIdLst>
    <p:handoutMasterId r:id="rId42"/>
  </p:handoutMasterIdLst>
  <p:sldIdLst>
    <p:sldId id="794" r:id="rId4"/>
    <p:sldId id="1228" r:id="rId5"/>
    <p:sldId id="804" r:id="rId6"/>
    <p:sldId id="287" r:id="rId7"/>
    <p:sldId id="1270" r:id="rId8"/>
    <p:sldId id="1283" r:id="rId9"/>
    <p:sldId id="1284" r:id="rId10"/>
    <p:sldId id="1285" r:id="rId11"/>
    <p:sldId id="1280" r:id="rId12"/>
    <p:sldId id="1286" r:id="rId13"/>
    <p:sldId id="1287" r:id="rId14"/>
    <p:sldId id="1288" r:id="rId15"/>
    <p:sldId id="1306" r:id="rId16"/>
    <p:sldId id="1281" r:id="rId17"/>
    <p:sldId id="1290" r:id="rId18"/>
    <p:sldId id="1302" r:id="rId19"/>
    <p:sldId id="1303" r:id="rId20"/>
    <p:sldId id="1304" r:id="rId21"/>
    <p:sldId id="1305" r:id="rId22"/>
    <p:sldId id="1308" r:id="rId23"/>
    <p:sldId id="1309" r:id="rId24"/>
    <p:sldId id="1310" r:id="rId25"/>
    <p:sldId id="1291" r:id="rId26"/>
    <p:sldId id="1293" r:id="rId27"/>
    <p:sldId id="1295" r:id="rId28"/>
    <p:sldId id="1296" r:id="rId29"/>
    <p:sldId id="1297" r:id="rId30"/>
    <p:sldId id="1298" r:id="rId31"/>
    <p:sldId id="1299" r:id="rId32"/>
    <p:sldId id="1311" r:id="rId33"/>
    <p:sldId id="1312" r:id="rId34"/>
    <p:sldId id="1313" r:id="rId35"/>
    <p:sldId id="1155" r:id="rId36"/>
    <p:sldId id="561" r:id="rId37"/>
    <p:sldId id="1294" r:id="rId38"/>
    <p:sldId id="1133" r:id="rId39"/>
    <p:sldId id="908"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FFD1"/>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9" autoAdjust="0"/>
    <p:restoredTop sz="96709" autoAdjust="0"/>
  </p:normalViewPr>
  <p:slideViewPr>
    <p:cSldViewPr>
      <p:cViewPr varScale="1">
        <p:scale>
          <a:sx n="72" d="100"/>
          <a:sy n="72" d="100"/>
        </p:scale>
        <p:origin x="118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10/18/2014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4</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36</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37</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032665173"/>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1787571232"/>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3372025677"/>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255677679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373800761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2122184622"/>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2913753069"/>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101366010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950779854"/>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2584328264"/>
      </p:ext>
    </p:extLst>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4150438550"/>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97934251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ransition spd="slow">
    <p:fade/>
  </p:transition>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5.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st-takla.org/Gallery/Bible/Illustrations/Bible-Slides/OT/Jeremiah.html"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8000" t="6137" r="6000" b="21711"/>
          <a:stretch/>
        </p:blipFill>
        <p:spPr>
          <a:xfrm>
            <a:off x="0" y="0"/>
            <a:ext cx="9144000" cy="6060558"/>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Otoño</a:t>
            </a:r>
            <a:r>
              <a:rPr kumimoji="0" lang="es-PR" sz="4400" b="0" i="0" u="none" strike="noStrike" kern="1200" cap="none" spc="0" normalizeH="0" baseline="0" noProof="0" dirty="0" smtClean="0">
                <a:ln>
                  <a:noFill/>
                </a:ln>
                <a:effectLst/>
                <a:uLnTx/>
                <a:uFillTx/>
                <a:latin typeface="+mj-lt"/>
                <a:ea typeface="+mj-ea"/>
                <a:cs typeface="+mj-cs"/>
              </a:rPr>
              <a:t> 2014/Tema </a:t>
            </a:r>
            <a:r>
              <a:rPr lang="es-PR" sz="4400" noProof="0" dirty="0" smtClean="0">
                <a:latin typeface="+mj-lt"/>
              </a:rPr>
              <a:t>4</a:t>
            </a:r>
            <a:r>
              <a:rPr lang="es-PR" sz="4400" dirty="0" smtClean="0">
                <a:latin typeface="+mj-lt"/>
              </a:rPr>
              <a:t>:           </a:t>
            </a:r>
            <a:r>
              <a:rPr lang="es-PR" sz="4400" cap="small" dirty="0" smtClean="0">
                <a:latin typeface="+mj-lt"/>
              </a:rPr>
              <a:t>Puntos de presión</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a:t>
            </a:r>
            <a:r>
              <a:rPr lang="en-US" sz="4400" cap="small" dirty="0" err="1" smtClean="0">
                <a:latin typeface="+mn-lt"/>
              </a:rPr>
              <a:t>ón</a:t>
            </a:r>
            <a:r>
              <a:rPr lang="en-US" sz="4400" cap="small" dirty="0" smtClean="0">
                <a:latin typeface="+mn-lt"/>
              </a:rPr>
              <a:t> 2: </a:t>
            </a:r>
            <a:r>
              <a:rPr lang="en-US" sz="4400" cap="small" dirty="0" smtClean="0"/>
              <a:t>La </a:t>
            </a:r>
            <a:r>
              <a:rPr lang="en-US" sz="4400" cap="small" dirty="0" err="1" smtClean="0"/>
              <a:t>presión</a:t>
            </a:r>
            <a:r>
              <a:rPr lang="en-US" sz="4400" cap="small" dirty="0" smtClean="0"/>
              <a:t> de Las </a:t>
            </a:r>
            <a:r>
              <a:rPr lang="en-US" sz="4400" cap="small" dirty="0" err="1" smtClean="0"/>
              <a:t>Represalias</a:t>
            </a:r>
            <a:endParaRPr lang="es-PR" sz="4400" cap="small" dirty="0" smtClean="0">
              <a:latin typeface="+mn-lt"/>
            </a:endParaRPr>
          </a:p>
          <a:p>
            <a:pPr marL="401638" indent="-234950" algn="ctr">
              <a:spcAft>
                <a:spcPts val="600"/>
              </a:spcAft>
              <a:buNone/>
            </a:pPr>
            <a:r>
              <a:rPr lang="es-PR" sz="3600" dirty="0" smtClean="0">
                <a:latin typeface="+mn-lt"/>
                <a:cs typeface="+mn-cs"/>
              </a:rPr>
              <a:t>12 de octubre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en-US" sz="2800" dirty="0" smtClean="0"/>
              <a:t>(Santiago 5:1-11</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228600" y="2057400"/>
            <a:ext cx="8686800" cy="4572000"/>
          </a:xfrm>
        </p:spPr>
        <p:txBody>
          <a:bodyPr/>
          <a:lstStyle/>
          <a:p>
            <a:r>
              <a:rPr lang="es-ES" dirty="0" smtClean="0">
                <a:latin typeface="Candara" pitchFamily="34" charset="0"/>
              </a:rPr>
              <a:t>Que Santiago se dirija a los ricos en esta carta nos dice mucho sobre la condición de la iglesia primitiva en ese momento.</a:t>
            </a:r>
          </a:p>
          <a:p>
            <a:r>
              <a:rPr lang="es-ES" dirty="0" smtClean="0">
                <a:latin typeface="Candara" pitchFamily="34" charset="0"/>
              </a:rPr>
              <a:t>Quiere decir que muchos de estos ricos opresores estaban dentro de la iglesia.</a:t>
            </a:r>
          </a:p>
          <a:p>
            <a:r>
              <a:rPr lang="es-ES" dirty="0" smtClean="0">
                <a:latin typeface="Candara" pitchFamily="34" charset="0"/>
              </a:rPr>
              <a:t>Siendo dirigida a los judíos, esta carta también nos da evidencia histórica de un fenómeno comúnmente asociado a los judíos: usura.</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5:1-6</a:t>
            </a:r>
            <a:endParaRPr lang="es-ES" dirty="0"/>
          </a:p>
        </p:txBody>
      </p:sp>
    </p:spTree>
    <p:extLst>
      <p:ext uri="{BB962C8B-B14F-4D97-AF65-F5344CB8AC3E}">
        <p14:creationId xmlns:p14="http://schemas.microsoft.com/office/powerpoint/2010/main" val="13320738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228600" y="2057400"/>
            <a:ext cx="7924800" cy="4800600"/>
          </a:xfrm>
        </p:spPr>
        <p:txBody>
          <a:bodyPr/>
          <a:lstStyle/>
          <a:p>
            <a:pPr>
              <a:buNone/>
            </a:pPr>
            <a:r>
              <a:rPr lang="es-ES" dirty="0" smtClean="0">
                <a:latin typeface="Candara" pitchFamily="34" charset="0"/>
              </a:rPr>
              <a:t>Los judíos cristianos (o por lo menos que se congregaban) estaban haciendo lo mismo que sus ancestros, y también lo mismo que muchos gentiles adinerados. </a:t>
            </a:r>
          </a:p>
          <a:p>
            <a:pPr>
              <a:buNone/>
            </a:pPr>
            <a:r>
              <a:rPr lang="es-ES" dirty="0" smtClean="0">
                <a:latin typeface="Candara" pitchFamily="34" charset="0"/>
              </a:rPr>
              <a:t>La sociedad grecorromana de ese entonces era muy desigual, teniendo unos cuantos ricos y muchos pobres, sin una clase media verdadera.</a:t>
            </a:r>
          </a:p>
          <a:p>
            <a:pPr>
              <a:buNone/>
            </a:pPr>
            <a:endParaRPr lang="es-ES"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5:1-6</a:t>
            </a:r>
            <a:endParaRPr lang="es-ES" dirty="0"/>
          </a:p>
        </p:txBody>
      </p:sp>
    </p:spTree>
    <p:extLst>
      <p:ext uri="{BB962C8B-B14F-4D97-AF65-F5344CB8AC3E}">
        <p14:creationId xmlns:p14="http://schemas.microsoft.com/office/powerpoint/2010/main" val="17267864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5:1-6</a:t>
            </a:r>
            <a:endParaRPr lang="es-ES" dirty="0"/>
          </a:p>
        </p:txBody>
      </p:sp>
      <p:sp>
        <p:nvSpPr>
          <p:cNvPr id="327682" name="Rectangle 2"/>
          <p:cNvSpPr>
            <a:spLocks noGrp="1" noChangeArrowheads="1"/>
          </p:cNvSpPr>
          <p:nvPr>
            <p:ph idx="1"/>
          </p:nvPr>
        </p:nvSpPr>
        <p:spPr>
          <a:xfrm>
            <a:off x="228600" y="2057400"/>
            <a:ext cx="8458200" cy="4572000"/>
          </a:xfrm>
        </p:spPr>
        <p:txBody>
          <a:bodyPr/>
          <a:lstStyle/>
          <a:p>
            <a:r>
              <a:rPr lang="es-ES" dirty="0" smtClean="0">
                <a:latin typeface="Candara" pitchFamily="34" charset="0"/>
              </a:rPr>
              <a:t>Obviamente, la usura y la opresión no se encontraban solamente en la sociedad judía; en todas las sociedades siempre ha habido opresión por razones de dinero.</a:t>
            </a:r>
          </a:p>
          <a:p>
            <a:r>
              <a:rPr lang="es-ES" dirty="0" smtClean="0">
                <a:latin typeface="Candara" pitchFamily="34" charset="0"/>
              </a:rPr>
              <a:t>El problema aquí es que, como pueblo de Dios, y ahora más como hijos de Dios, estos judíos estaban dando un malísimo ejemplo de lo que es ser cristiano.</a:t>
            </a:r>
          </a:p>
        </p:txBody>
      </p:sp>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Tree>
    <p:extLst>
      <p:ext uri="{BB962C8B-B14F-4D97-AF65-F5344CB8AC3E}">
        <p14:creationId xmlns:p14="http://schemas.microsoft.com/office/powerpoint/2010/main" val="2190541562"/>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3"/>
          <p:cNvSpPr>
            <a:spLocks noGrp="1" noChangeArrowheads="1"/>
          </p:cNvSpPr>
          <p:nvPr>
            <p:ph type="title"/>
          </p:nvPr>
        </p:nvSpPr>
        <p:spPr>
          <a:xfrm>
            <a:off x="1600200" y="671512"/>
            <a:ext cx="6934201" cy="1004888"/>
          </a:xfrm>
        </p:spPr>
        <p:txBody>
          <a:bodyPr/>
          <a:lstStyle/>
          <a:p>
            <a:r>
              <a:rPr lang="es-ES" dirty="0" smtClean="0"/>
              <a:t>Santiago 5:1-6</a:t>
            </a:r>
            <a:endParaRPr lang="es-ES" dirty="0"/>
          </a:p>
        </p:txBody>
      </p:sp>
      <p:sp>
        <p:nvSpPr>
          <p:cNvPr id="327682" name="Rectangle 2"/>
          <p:cNvSpPr>
            <a:spLocks noGrp="1" noChangeArrowheads="1"/>
          </p:cNvSpPr>
          <p:nvPr>
            <p:ph idx="1"/>
          </p:nvPr>
        </p:nvSpPr>
        <p:spPr>
          <a:xfrm>
            <a:off x="228600" y="2057400"/>
            <a:ext cx="8458200" cy="4572000"/>
          </a:xfrm>
        </p:spPr>
        <p:txBody>
          <a:bodyPr/>
          <a:lstStyle/>
          <a:p>
            <a:r>
              <a:rPr lang="es-ES" dirty="0" smtClean="0">
                <a:latin typeface="Candara" pitchFamily="34" charset="0"/>
              </a:rPr>
              <a:t>Todo lo que Santiago explica en su carta tiene una continuidad lógica. Varios temas diferentes están entrelazados bajo un mismo tema: el caminar recto del cristiano ante Dios.</a:t>
            </a:r>
          </a:p>
          <a:p>
            <a:r>
              <a:rPr lang="es-ES" dirty="0" smtClean="0">
                <a:latin typeface="Candara" pitchFamily="34" charset="0"/>
              </a:rPr>
              <a:t>Esta porción sobre los ricos opresores es otro tema dentro de la carta, pero está directamente relacionado al resto de la epístola.</a:t>
            </a:r>
          </a:p>
        </p:txBody>
      </p:sp>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Tree>
    <p:extLst>
      <p:ext uri="{BB962C8B-B14F-4D97-AF65-F5344CB8AC3E}">
        <p14:creationId xmlns:p14="http://schemas.microsoft.com/office/powerpoint/2010/main" val="781755045"/>
      </p:ext>
    </p:extLst>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0" y="1905000"/>
            <a:ext cx="6553200" cy="4038600"/>
          </a:xfrm>
        </p:spPr>
        <p:txBody>
          <a:bodyPr/>
          <a:lstStyle/>
          <a:p>
            <a:r>
              <a:rPr lang="es-ES" b="1" i="1" dirty="0" smtClean="0">
                <a:latin typeface="Candara" pitchFamily="34" charset="0"/>
              </a:rPr>
              <a:t>Por tanto, hermanos, tened paciencia hasta la venida del Señor. Mirad cómo el labrador espera el precioso fruto de la tierra, aguardando con paciencia hasta que reciba la lluvia temprana y la tardía. Tened también vosotros paciencia, y afirmad vuestros corazones; porque la venida del Señor se acerca.</a:t>
            </a:r>
          </a:p>
          <a:p>
            <a:pPr marL="0" indent="0">
              <a:buNone/>
            </a:pPr>
            <a:endParaRPr lang="es-ES" b="1" i="1"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7-8</a:t>
            </a:r>
            <a:endParaRPr lang="es-ES" dirty="0"/>
          </a:p>
        </p:txBody>
      </p:sp>
    </p:spTree>
    <p:extLst>
      <p:ext uri="{BB962C8B-B14F-4D97-AF65-F5344CB8AC3E}">
        <p14:creationId xmlns:p14="http://schemas.microsoft.com/office/powerpoint/2010/main" val="10428575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152400" y="2057400"/>
            <a:ext cx="8794751" cy="4643438"/>
          </a:xfrm>
        </p:spPr>
        <p:txBody>
          <a:bodyPr/>
          <a:lstStyle/>
          <a:p>
            <a:pPr marL="0" indent="0">
              <a:buNone/>
            </a:pPr>
            <a:r>
              <a:rPr lang="es-ES" b="1" i="1" dirty="0">
                <a:latin typeface="Candara" pitchFamily="34" charset="0"/>
              </a:rPr>
              <a:t>Hermanos míos, tened por sumo gozo cuando os halléis en diversas pruebas, </a:t>
            </a:r>
            <a:r>
              <a:rPr lang="es-ES" b="1" i="1" dirty="0" smtClean="0">
                <a:latin typeface="Candara" pitchFamily="34" charset="0"/>
              </a:rPr>
              <a:t>sabiendo </a:t>
            </a:r>
            <a:r>
              <a:rPr lang="es-ES" b="1" i="1" dirty="0">
                <a:latin typeface="Candara" pitchFamily="34" charset="0"/>
              </a:rPr>
              <a:t>que la prueba de vuestra fe produce paciencia. </a:t>
            </a:r>
            <a:r>
              <a:rPr lang="es-ES" b="1" i="1" dirty="0" smtClean="0">
                <a:latin typeface="Candara" pitchFamily="34" charset="0"/>
              </a:rPr>
              <a:t>Mas </a:t>
            </a:r>
            <a:r>
              <a:rPr lang="es-ES" b="1" i="1" dirty="0">
                <a:latin typeface="Candara" pitchFamily="34" charset="0"/>
              </a:rPr>
              <a:t>tenga la paciencia su obra completa, para que seáis perfectos y cabales, sin que os falte cosa alguna. </a:t>
            </a:r>
            <a:endParaRPr lang="es-ES" b="1" i="1" dirty="0" smtClean="0">
              <a:latin typeface="Candara" pitchFamily="34" charset="0"/>
            </a:endParaRPr>
          </a:p>
          <a:p>
            <a:pPr marL="0" indent="0">
              <a:buNone/>
            </a:pPr>
            <a:endParaRPr lang="es-ES" b="1" i="1" dirty="0">
              <a:latin typeface="Candara" pitchFamily="34" charset="0"/>
            </a:endParaRPr>
          </a:p>
          <a:p>
            <a:pPr marL="0" indent="0">
              <a:buNone/>
            </a:pPr>
            <a:endParaRPr lang="es-ES" b="1" i="1" dirty="0" smtClean="0">
              <a:latin typeface="Candara" pitchFamily="34" charset="0"/>
            </a:endParaRPr>
          </a:p>
          <a:p>
            <a:pPr marL="0" indent="0">
              <a:buNone/>
            </a:pPr>
            <a:r>
              <a:rPr lang="es-ES" b="1" dirty="0">
                <a:latin typeface="Candara" pitchFamily="34" charset="0"/>
              </a:rPr>
              <a:t>	</a:t>
            </a:r>
            <a:r>
              <a:rPr lang="es-ES" b="1" dirty="0" smtClean="0">
                <a:latin typeface="Candara" pitchFamily="34" charset="0"/>
              </a:rPr>
              <a:t>					</a:t>
            </a:r>
            <a:r>
              <a:rPr lang="es-ES" b="1" dirty="0" smtClean="0">
                <a:solidFill>
                  <a:srgbClr val="FF0000"/>
                </a:solidFill>
                <a:latin typeface="Candara" pitchFamily="34" charset="0"/>
              </a:rPr>
              <a:t>(Santiago 1:2-4)</a:t>
            </a:r>
            <a:endParaRPr lang="es-ES" b="1" dirty="0">
              <a:latin typeface="Candara" pitchFamily="34" charset="0"/>
            </a:endParaRPr>
          </a:p>
          <a:p>
            <a:pPr marL="0" indent="0">
              <a:buNone/>
            </a:pPr>
            <a:endParaRPr lang="es-ES" dirty="0">
              <a:latin typeface="Candara" pitchFamily="34" charset="0"/>
            </a:endParaRPr>
          </a:p>
          <a:p>
            <a:pPr marL="0" indent="0">
              <a:buNone/>
            </a:pP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7-8</a:t>
            </a:r>
            <a:endParaRPr lang="es-ES" dirty="0"/>
          </a:p>
        </p:txBody>
      </p:sp>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3" end="3"/>
                                            </p:txEl>
                                          </p:spTgt>
                                        </p:tgtEl>
                                        <p:attrNameLst>
                                          <p:attrName>style.visibility</p:attrName>
                                        </p:attrNameLst>
                                      </p:cBhvr>
                                      <p:to>
                                        <p:strVal val="visible"/>
                                      </p:to>
                                    </p:set>
                                    <p:animEffect transition="in" filter="fade">
                                      <p:cBhvr>
                                        <p:cTn id="10"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1" y="1828800"/>
            <a:ext cx="5944870" cy="5029200"/>
          </a:xfrm>
        </p:spPr>
        <p:txBody>
          <a:bodyPr/>
          <a:lstStyle/>
          <a:p>
            <a:pPr marL="0" indent="0">
              <a:buNone/>
            </a:pPr>
            <a:r>
              <a:rPr lang="es-ES" sz="3000" dirty="0" smtClean="0">
                <a:latin typeface="Candara" pitchFamily="34" charset="0"/>
              </a:rPr>
              <a:t>De nuevo vuelve Santiago a enfatizar la paciencia.</a:t>
            </a:r>
          </a:p>
          <a:p>
            <a:pPr marL="0" indent="0">
              <a:buNone/>
            </a:pPr>
            <a:r>
              <a:rPr lang="es-ES" sz="3000" dirty="0" smtClean="0">
                <a:latin typeface="Candara" pitchFamily="34" charset="0"/>
              </a:rPr>
              <a:t>En la vida cristiana, la paciencia es importantísima. </a:t>
            </a:r>
          </a:p>
          <a:p>
            <a:pPr marL="0" indent="0">
              <a:buNone/>
            </a:pPr>
            <a:r>
              <a:rPr lang="es-ES" sz="3000" dirty="0" smtClean="0">
                <a:latin typeface="Candara" pitchFamily="34" charset="0"/>
              </a:rPr>
              <a:t>El cristiano tiene que creer por fe las promesas que Dios le ha dado. Igual como los judíos a quienes Santiago se dirigía estaban despatriados, nosotros también somos “peregrinos en la Tierra”.</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7-8</a:t>
            </a:r>
            <a:endParaRPr lang="es-ES" dirty="0"/>
          </a:p>
        </p:txBody>
      </p:sp>
      <p:pic>
        <p:nvPicPr>
          <p:cNvPr id="2" name="Picture 1"/>
          <p:cNvPicPr>
            <a:picLocks noChangeAspect="1"/>
          </p:cNvPicPr>
          <p:nvPr/>
        </p:nvPicPr>
        <p:blipFill>
          <a:blip r:embed="rId2" cstate="print"/>
          <a:stretch>
            <a:fillRect/>
          </a:stretch>
        </p:blipFill>
        <p:spPr>
          <a:xfrm>
            <a:off x="5587362" y="4267200"/>
            <a:ext cx="3587118" cy="2593849"/>
          </a:xfrm>
          <a:prstGeom prst="rect">
            <a:avLst/>
          </a:prstGeom>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228601" y="2057400"/>
            <a:ext cx="8718550" cy="4572000"/>
          </a:xfrm>
        </p:spPr>
        <p:txBody>
          <a:bodyPr/>
          <a:lstStyle/>
          <a:p>
            <a:pPr marL="0" lvl="0" indent="0">
              <a:buClr>
                <a:srgbClr val="3333CC"/>
              </a:buClr>
              <a:buNone/>
            </a:pPr>
            <a:r>
              <a:rPr lang="es-ES" b="1" i="1" dirty="0">
                <a:solidFill>
                  <a:srgbClr val="000000"/>
                </a:solidFill>
                <a:latin typeface="Candara" pitchFamily="34" charset="0"/>
              </a:rPr>
              <a:t>“Es, pues, la fe</a:t>
            </a:r>
            <a:r>
              <a:rPr lang="es-ES" dirty="0">
                <a:solidFill>
                  <a:srgbClr val="000000"/>
                </a:solidFill>
                <a:latin typeface="Candara" pitchFamily="34" charset="0"/>
              </a:rPr>
              <a:t> </a:t>
            </a:r>
            <a:r>
              <a:rPr lang="es-ES" b="1" i="1" dirty="0">
                <a:solidFill>
                  <a:srgbClr val="000000"/>
                </a:solidFill>
                <a:latin typeface="Candara" pitchFamily="34" charset="0"/>
              </a:rPr>
              <a:t>la certeza de lo que se espera, la convicción de lo que no se ve.”</a:t>
            </a:r>
          </a:p>
          <a:p>
            <a:pPr marL="0" lvl="0" indent="0">
              <a:buClr>
                <a:srgbClr val="3333CC"/>
              </a:buClr>
              <a:buNone/>
            </a:pPr>
            <a:r>
              <a:rPr lang="es-ES" b="1" dirty="0">
                <a:solidFill>
                  <a:srgbClr val="000000"/>
                </a:solidFill>
                <a:latin typeface="Candara" pitchFamily="34" charset="0"/>
              </a:rPr>
              <a:t>					      </a:t>
            </a:r>
            <a:r>
              <a:rPr lang="es-ES" b="1" dirty="0">
                <a:solidFill>
                  <a:srgbClr val="FF0000"/>
                </a:solidFill>
                <a:latin typeface="Candara" pitchFamily="34" charset="0"/>
              </a:rPr>
              <a:t>(Hebreos 11.1)</a:t>
            </a:r>
            <a:endParaRPr lang="es-ES" dirty="0">
              <a:solidFill>
                <a:srgbClr val="000000"/>
              </a:solidFill>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7-8</a:t>
            </a:r>
            <a:endParaRPr lang="es-ES" dirty="0"/>
          </a:p>
        </p:txBody>
      </p:sp>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152400" y="2070076"/>
            <a:ext cx="4114800" cy="3731118"/>
          </a:xfrm>
        </p:spPr>
        <p:txBody>
          <a:bodyPr/>
          <a:lstStyle/>
          <a:p>
            <a:pPr marL="0" indent="0">
              <a:buNone/>
            </a:pPr>
            <a:r>
              <a:rPr lang="es-ES" sz="3000" dirty="0" smtClean="0">
                <a:latin typeface="Candara" pitchFamily="34" charset="0"/>
              </a:rPr>
              <a:t>Es interesante ver que la imagen que Santiago provee del labrador esperando con paciencia el fruto de la tierra es lo más probable la imagen de muchos de los pobres mencionados en la porción anterior.</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7-8</a:t>
            </a:r>
            <a:endParaRPr lang="es-ES" dirty="0"/>
          </a:p>
        </p:txBody>
      </p:sp>
      <p:pic>
        <p:nvPicPr>
          <p:cNvPr id="3" name="Picture 2"/>
          <p:cNvPicPr>
            <a:picLocks noChangeAspect="1"/>
          </p:cNvPicPr>
          <p:nvPr/>
        </p:nvPicPr>
        <p:blipFill>
          <a:blip r:embed="rId2" cstate="print"/>
          <a:stretch>
            <a:fillRect/>
          </a:stretch>
        </p:blipFill>
        <p:spPr>
          <a:xfrm>
            <a:off x="4381500" y="3286125"/>
            <a:ext cx="4762500" cy="3571875"/>
          </a:xfrm>
          <a:prstGeom prst="rect">
            <a:avLst/>
          </a:prstGeom>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1" y="2057400"/>
            <a:ext cx="4267200" cy="3731118"/>
          </a:xfrm>
        </p:spPr>
        <p:txBody>
          <a:bodyPr/>
          <a:lstStyle/>
          <a:p>
            <a:pPr marL="0" indent="0">
              <a:buNone/>
            </a:pPr>
            <a:r>
              <a:rPr lang="es-ES" sz="3000" dirty="0" smtClean="0">
                <a:latin typeface="Candara" pitchFamily="34" charset="0"/>
              </a:rPr>
              <a:t>Santiago se dirige ahora a los oprimidos, no necesariamente a los opresores.</a:t>
            </a:r>
          </a:p>
          <a:p>
            <a:pPr marL="0" indent="0">
              <a:buNone/>
            </a:pPr>
            <a:r>
              <a:rPr lang="es-ES" sz="3000" dirty="0" smtClean="0">
                <a:latin typeface="Candara" pitchFamily="34" charset="0"/>
              </a:rPr>
              <a:t>No obstante, el tema ahora no es de la opresión, sino algo mucho más importante: La segunda venida de Jesucristo. </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7-8</a:t>
            </a:r>
            <a:endParaRPr lang="es-ES" dirty="0"/>
          </a:p>
        </p:txBody>
      </p:sp>
      <p:sp>
        <p:nvSpPr>
          <p:cNvPr id="17410" name="AutoShape 2"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2" name="AutoShape 4"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4" name="AutoShape 6" descr="http://www.heelsandwheelsonline.com/wp-content/uploads/2012/04/BannerTekap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PR"/>
          </a:p>
        </p:txBody>
      </p:sp>
      <p:pic>
        <p:nvPicPr>
          <p:cNvPr id="2" name="Picture 1"/>
          <p:cNvPicPr>
            <a:picLocks noChangeAspect="1"/>
          </p:cNvPicPr>
          <p:nvPr/>
        </p:nvPicPr>
        <p:blipFill>
          <a:blip r:embed="rId2" cstate="print"/>
          <a:stretch>
            <a:fillRect/>
          </a:stretch>
        </p:blipFill>
        <p:spPr>
          <a:xfrm>
            <a:off x="4267200" y="4150278"/>
            <a:ext cx="4895087" cy="2741249"/>
          </a:xfrm>
          <a:prstGeom prst="rect">
            <a:avLst/>
          </a:prstGeom>
        </p:spPr>
      </p:pic>
    </p:spTree>
    <p:extLst>
      <p:ext uri="{BB962C8B-B14F-4D97-AF65-F5344CB8AC3E}">
        <p14:creationId xmlns:p14="http://schemas.microsoft.com/office/powerpoint/2010/main" val="363037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77000"/>
            <a:ext cx="5845878" cy="381000"/>
          </a:xfrm>
          <a:prstGeom prst="rect">
            <a:avLst/>
          </a:prstGeom>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72000" y="1371600"/>
            <a:ext cx="4572000" cy="54864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65" y="9330"/>
            <a:ext cx="4852946" cy="4638869"/>
          </a:xfrm>
          <a:prstGeom prst="rect">
            <a:avLst/>
          </a:prstGeom>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15350" y="76200"/>
            <a:ext cx="518160" cy="457200"/>
          </a:xfrm>
          <a:prstGeom prst="rect">
            <a:avLst/>
          </a:prstGeom>
        </p:spPr>
      </p:pic>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dirty="0"/>
          </a:p>
        </p:txBody>
      </p:sp>
      <p:sp>
        <p:nvSpPr>
          <p:cNvPr id="327682" name="Rectangle 2"/>
          <p:cNvSpPr>
            <a:spLocks noGrp="1" noChangeArrowheads="1"/>
          </p:cNvSpPr>
          <p:nvPr>
            <p:ph type="body" idx="1"/>
          </p:nvPr>
        </p:nvSpPr>
        <p:spPr>
          <a:xfrm>
            <a:off x="1" y="2057400"/>
            <a:ext cx="4267200" cy="4800600"/>
          </a:xfrm>
        </p:spPr>
        <p:txBody>
          <a:bodyPr/>
          <a:lstStyle/>
          <a:p>
            <a:pPr marL="0" indent="0">
              <a:buNone/>
            </a:pPr>
            <a:r>
              <a:rPr lang="es-ES" sz="3000" dirty="0" smtClean="0">
                <a:latin typeface="Candara" pitchFamily="34" charset="0"/>
              </a:rPr>
              <a:t>Santiago nos recuerda a “afirmar nuestros corazones, o sea, a no ser de “doble ánimo”. </a:t>
            </a:r>
          </a:p>
          <a:p>
            <a:pPr marL="0" indent="0">
              <a:buNone/>
            </a:pPr>
            <a:r>
              <a:rPr lang="es-ES" sz="3000" dirty="0" smtClean="0">
                <a:latin typeface="Candara" pitchFamily="34" charset="0"/>
              </a:rPr>
              <a:t>El cristiano tiene que emprender su función como siervo de Dios, sin titubeos. </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7-8</a:t>
            </a:r>
            <a:endParaRPr lang="es-ES" dirty="0"/>
          </a:p>
        </p:txBody>
      </p:sp>
      <p:sp>
        <p:nvSpPr>
          <p:cNvPr id="17410" name="AutoShape 2"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2" name="AutoShape 4"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4" name="AutoShape 6" descr="http://www.heelsandwheelsonline.com/wp-content/uploads/2012/04/BannerTekap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PR"/>
          </a:p>
        </p:txBody>
      </p:sp>
      <p:pic>
        <p:nvPicPr>
          <p:cNvPr id="2" name="Picture 1"/>
          <p:cNvPicPr>
            <a:picLocks noChangeAspect="1"/>
          </p:cNvPicPr>
          <p:nvPr/>
        </p:nvPicPr>
        <p:blipFill>
          <a:blip r:embed="rId2" cstate="print"/>
          <a:stretch>
            <a:fillRect/>
          </a:stretch>
        </p:blipFill>
        <p:spPr>
          <a:xfrm>
            <a:off x="4286029" y="3200401"/>
            <a:ext cx="4857971" cy="3657600"/>
          </a:xfrm>
          <a:prstGeom prst="rect">
            <a:avLst/>
          </a:prstGeom>
        </p:spPr>
      </p:pic>
    </p:spTree>
    <p:extLst>
      <p:ext uri="{BB962C8B-B14F-4D97-AF65-F5344CB8AC3E}">
        <p14:creationId xmlns:p14="http://schemas.microsoft.com/office/powerpoint/2010/main" val="16253609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0" y="2057400"/>
            <a:ext cx="8839200" cy="4643438"/>
          </a:xfrm>
        </p:spPr>
        <p:txBody>
          <a:bodyPr/>
          <a:lstStyle/>
          <a:p>
            <a:pPr marL="0" indent="0">
              <a:buNone/>
            </a:pPr>
            <a:r>
              <a:rPr lang="es-ES" sz="3000" b="1" i="1" dirty="0" smtClean="0">
                <a:latin typeface="Candara" pitchFamily="34" charset="0"/>
              </a:rPr>
              <a:t>“…</a:t>
            </a:r>
            <a:r>
              <a:rPr lang="es-ES" sz="3000" b="1" i="1" u="sng" dirty="0" smtClean="0">
                <a:latin typeface="Candara" pitchFamily="34" charset="0"/>
              </a:rPr>
              <a:t>la lluvia temprana y la tardía</a:t>
            </a:r>
            <a:r>
              <a:rPr lang="es-ES" sz="3000" b="1" i="1" dirty="0" smtClean="0">
                <a:latin typeface="Candara" pitchFamily="34" charset="0"/>
              </a:rPr>
              <a:t>”</a:t>
            </a:r>
          </a:p>
          <a:p>
            <a:pPr marL="0" indent="0">
              <a:buNone/>
            </a:pPr>
            <a:r>
              <a:rPr lang="es-ES" sz="3000" dirty="0" smtClean="0">
                <a:latin typeface="Candara" pitchFamily="34" charset="0"/>
              </a:rPr>
              <a:t>Esto se refiere a un fenómeno meteorológico, el cual determinaba en muchos casos la vida o muerte de los habitantes de la región de Palestina.</a:t>
            </a:r>
          </a:p>
          <a:p>
            <a:pPr marL="0" indent="0">
              <a:buNone/>
            </a:pPr>
            <a:r>
              <a:rPr lang="es-ES" sz="3000" dirty="0" smtClean="0">
                <a:latin typeface="Candara" pitchFamily="34" charset="0"/>
              </a:rPr>
              <a:t>Aparte de octubre y noviembre (</a:t>
            </a:r>
            <a:r>
              <a:rPr lang="es-ES" sz="3000" b="1" dirty="0" smtClean="0">
                <a:solidFill>
                  <a:srgbClr val="0000CC"/>
                </a:solidFill>
                <a:latin typeface="Candara" pitchFamily="34" charset="0"/>
              </a:rPr>
              <a:t>la lluvia temprana</a:t>
            </a:r>
            <a:r>
              <a:rPr lang="es-ES" sz="3000" dirty="0" smtClean="0">
                <a:latin typeface="Candara" pitchFamily="34" charset="0"/>
              </a:rPr>
              <a:t>) y febrero y marzo (</a:t>
            </a:r>
            <a:r>
              <a:rPr lang="es-ES" sz="3000" b="1" dirty="0" smtClean="0">
                <a:solidFill>
                  <a:srgbClr val="0000CC"/>
                </a:solidFill>
                <a:latin typeface="Candara" pitchFamily="34" charset="0"/>
              </a:rPr>
              <a:t>la lluvia tardía</a:t>
            </a:r>
            <a:r>
              <a:rPr lang="es-ES" sz="3000" dirty="0" smtClean="0">
                <a:latin typeface="Candara" pitchFamily="34" charset="0"/>
              </a:rPr>
              <a:t>), no llovía mucho en Palestina. </a:t>
            </a:r>
          </a:p>
          <a:p>
            <a:pPr marL="0" indent="0">
              <a:buNone/>
            </a:pPr>
            <a:r>
              <a:rPr lang="es-ES" sz="3000" dirty="0" smtClean="0">
                <a:latin typeface="Candara" pitchFamily="34" charset="0"/>
              </a:rPr>
              <a:t>Los labradores tenían que confiar de que estas lluvias llegaran, porque sino, se secarían sus cultivos.</a:t>
            </a: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7-8</a:t>
            </a:r>
            <a:endParaRPr lang="es-ES" dirty="0"/>
          </a:p>
        </p:txBody>
      </p:sp>
      <p:sp>
        <p:nvSpPr>
          <p:cNvPr id="17410" name="AutoShape 2"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2" name="AutoShape 4"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4" name="AutoShape 6" descr="http://www.heelsandwheelsonline.com/wp-content/uploads/2012/04/BannerTekap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Tree>
    <p:extLst>
      <p:ext uri="{BB962C8B-B14F-4D97-AF65-F5344CB8AC3E}">
        <p14:creationId xmlns:p14="http://schemas.microsoft.com/office/powerpoint/2010/main" val="10114770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0" y="2057400"/>
            <a:ext cx="4724400" cy="4643438"/>
          </a:xfrm>
        </p:spPr>
        <p:txBody>
          <a:bodyPr/>
          <a:lstStyle/>
          <a:p>
            <a:pPr marL="0" indent="0">
              <a:buNone/>
            </a:pPr>
            <a:r>
              <a:rPr lang="es-ES" sz="3000" dirty="0" smtClean="0">
                <a:latin typeface="Candara" pitchFamily="34" charset="0"/>
              </a:rPr>
              <a:t>Por ende, el tipo de paciencia a la cual se refiere Santiago es de vida o muerte. </a:t>
            </a:r>
          </a:p>
          <a:p>
            <a:pPr marL="0" indent="0">
              <a:buNone/>
            </a:pPr>
            <a:r>
              <a:rPr lang="es-ES" sz="3000" dirty="0" smtClean="0">
                <a:latin typeface="Candara" pitchFamily="34" charset="0"/>
              </a:rPr>
              <a:t>Como cristianos, estamos llamados a considerar hasta dar nuestra propia vida por el evangelio, de la misma forma que Cristo Jesús dio su vida por nosotros.</a:t>
            </a:r>
          </a:p>
          <a:p>
            <a:pPr marL="0" indent="0">
              <a:buNone/>
            </a:pPr>
            <a:endParaRPr lang="es-ES" sz="3000"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7-8</a:t>
            </a:r>
            <a:endParaRPr lang="es-ES" dirty="0"/>
          </a:p>
        </p:txBody>
      </p:sp>
      <p:sp>
        <p:nvSpPr>
          <p:cNvPr id="17410" name="AutoShape 2"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2" name="AutoShape 4" descr="data:image/jpeg;base64,/9j/4AAQSkZJRgABAQAAAQABAAD/2wCEAAkGBxQTEhUUEhQVFRQWFxcXFRgYGBYcFxcVFRYXGRQWFhcYHCggGBolGxUUIjEhJSkrLjAuFyAzODMsNyguLisBCgoKDg0OGhAQGy8kHyYsLCwsNCwsLywsLiwsLCwsLCwsLCwsLCwsLCwsLCwsLCwsLCwsLCwsLCwsLCwsLCwsLP/AABEIALcBFAMBIgACEQEDEQH/xAAbAAABBQEBAAAAAAAAAAAAAAADAAECBAUGB//EADwQAAECBQIEBAQFAgUEAwAAAAECEQADEiExBEEFIlFhEzJxgQZCkaFSscHR4RTwI2KCkvEHM3KiFVOy/8QAGgEAAgMBAQAAAAAAAAAAAAAAAAECAwQFBv/EADARAAICAQQBAwIEBQUAAAAAAAABAhEDBBIhMUETUWEFgRQVIqEycZHh8EJSYsHR/9oADAMBAAIRAxEAPwDCAh6YkExICPYHnCFMPTE2h2hAQph6YnTD0wAQph6YnTDgQCIUw9MTaHpgAhTCpglMO0KwB0w9MEaHaAAdMPTE2h2gEDph6YJTCpgAhTCpgjQ7QADaHaJtCaGBBoVMEaE0AEKYVMTaHaAAbQ7RNoTQwIUwqYm0JoAIUwqYJTCaAAdMKmCNDNAAOmFBGhQAUAmHCYm0SaEMHTEmidMO0ICDQ7ROmE0AiDQ7RNodoAINDtE2h2gAg0O0SaHaACLQmibQmgGRaHCYLJlFRAGT/dhue0Q1XD5pnKlKUpCGuUWAIBK0qmJ5iRYcpAc43GLV67Hp+Hy/Y06fSyzcrhDU3ItUA5S4qA6lOQITRc08nTyqKB4aVEm1Rckczm7nyu/eG1IQ5KS123vjtbMZNL9WjknsyKr6NOf6e4R3Qd+5UaHCYJTDrZKaiCRsB5lEbJH5nAjrZMkccXKTpHPhBze2IJbJFSnbAYEknZKUi6ldoKuQQEkhnAtYsWukkWcRZ4cgLUKkJUo0h1YkvgJfIO5yTckMAA6ycJKiCgkKKaqQpgFJspIw9nwHeOB+ct5k0v0/v/M6v5cvTr/UBphmixMlMexuD1BwYhTHoYSU4qUemcmUXF0wbQmglMKmJESDQqYI0JoABtDtE2hNDAg0M0EaE0AA2hNBGhBMAA2hotDSr/CfpDQrQ9rMwCJNEmhwIiIi0Jom0O0AEGh2ibQmgAg0O0TAi5I0a1AEo5Xzgwm0iSjfRRaE0XtVomLpuOm8BTplHCTApJg4NcAGh2ghlnoYVMSEQaHAiTRIJgAs8KSfEdNlAEg9LMfsTANdPZcxvEEwXYgUlIyxNmu/XMW+FDnfDD9R1ivxuXMEyYrzIqAQE+YuDYtfY7x5j6w71FfC/wCzufTuMX3OA+H9fPHEJKZkxMxK5gemZXKZ3VSHYN0I/O/f6qXVMWVkKmJWdwSAd8Bs985jzv4c0epk6jTlekm0pnJqVSTUVOkm4ZmJ7PmPTJzkzqASyz5iXLG+S12B/SMM5KGWM48Vz/RmpJyg4sFMkBISSQSoslIPMos7dAALk7CHPDytRSoBayCzcoSB5Uou4/Us/QKWKUqUsgqUllDISn5UJGwc3OSW7AWdJpiJXPZQCiUpKrlrlLl7tjZ4t1uunqJ0v4V0V6bTRxR+TOnpUliAumW1qgQsChAqqxZL+5i5r5wmqUqkoWlItU8sTEmzEtcHDNiHISRQrlCsVUqJf5WLuxB+kUPh9C1SxM1CaQpS3SnzhlFLYAYcoYi7GMMl5NSfgtSJtSEhak1dXFjsPdjvvA1S2iE+TaYJabh/MkipVwnGE56ReVLdAJYKDAgEkWAe5yz5jr/Std6b9LI+H18P/wAOdrtLvW+K5RTphUwYphqY9QcQFTD0wSmFTAAOmFTBQmH8L0gsKAUw6UXjSkaFJDuot+EfvCGjT+GYfYfsYg8iJrGysOHk+Ug/aDJ4NMyCn6/xFlOkRsFe5gyZLYt7mKpZX4ZYsaM1Uucmzq+ph41khXaFEfV+ES9P5OPAiTRMJh6Y0GUg0O0Tph6YBg2h2glMKmAB9K1Qd/bLx03DpQa6Zn+q+YxeHi45AS+XAPoxjqEE03Ch6FJ/KMmol4NWCPFlTWS5bNTT3AY/VopzNFJIstQPtFubOILO3SsN+cUp6wDzIT6pP6CK4WWSoD/QKI5VpN9+kDmaVQuQFd8CEZqdlEQP+oIwY0pSKG4jGSnZCvZ4gtKOigYIdSs/MYjUesWJMg2i1weUAt1BwEk/p+sB1kytSuWkBfKXIAOR6+Yi3SLXCZZrcZH1bdu/eMu4JKbgFT3Zg5pLkXLAmPLfV5J6hr2SO39PTWFfclpVj/tWcdOVlFZJSea9zl+0JE8LJIKlKAu16S9id29HzD6kJ5SpR5mKs3YlOAxduhfEPqSlCgrxFAJZxWGUhhuoGxA+8cylLk3W1wDOoqATcKwSkXDXd/w4269oFJMwpKV1KdrOVMHCiQLLYgte4Y7RsHTpdBqZxd1OL5BFnc/nFWXoJgSTXJCxVZ1XDGlqr2LWBwYF0Ijp9PQQQVUuA9fKHBSWDO1//URS08makrIagqmkA1uAtRIwMOTYGwi34iiD4ibW5XS+7lJBu5ItbG8HkpSQST5nNKrKHMbFPS4H6QJcB5GlSVJTWShgKmBL+XmcKb+zvFSfq1FdgaVsy0qBAIF3HYhvpDSEUvy04JBLjNJZhY49Il/VsRKUyr1JJSBYs6gq9XcdoLS4QU3yywRg9QD6Ei4/OI0xCXplhSaCgSyOdJdyXN02LZG7W7xap9/TfoRHpvpWv9SPpT7XXyv7HF12l2S3x6YCmCJV1x2ESphKeOw+TnLgKFp/+uCIMtWUgHq5/iKtMElo9PeIOKJqRYShjyLAHSLKJhPUxXQuzRYkJIyfzimfyWxYdPpCUoQKZNiuuY8VbbLNxaM4QopXhRLYhbjBCYkEwQJh6Y2GMHTDhMFohUwhg6YLp5FSgHAfriFTB5DC5b3v/EKT4HFcnUafSy5aRSmWTubP9Witqp/b6QHS6wEMyB6/sBDzgDgfR/1jnbGpfqN25VwVZsx/2N4qr06Ts3p+0WFoMJCYui66K3z2VFaH8KgfZjATp1DY/QxtJlE/3+sNN09vKP8Aev8AaLI5iuWJGKExJmuYLPZLlRYC5JNgPWMudqKjUqpKU3AAJU4D2SASZnQfL64jqdXHDH58Dwad5H8F6TxOXITNmTSQlIAzeo2YNlRdmD5G9oqaLWrWUWlyypIK0kqqFQf0LPFSRp1LUFzZZSElpctQSwcEA81jMJNy9gbbk3tKCACooUWDEJekYIs6Rg7tfaPJ5Zxn0d+EXEtzEqLUFNbGlu5N6XFhd26RLVacoCTNl5A8wJSSE3KiyikOTc4EMJjkFCi5vSC+2zPbEPxCdPKCwKgjyuz3LGkguLE/UdIpvwWUA0qxMAMsAIbmDukM3lZwFAJNmx0iU2y0+EAhTUuHLBuZ1UskWH1iqdUrxAzALYqIUjky5DeYsMnLxorSl0qHKDalkhndwCR1frmG3QqK40yghPjKQAo3dKRUD5RmxYk+/wBRiSlJWStC1A3azVOACHIGN2GYuTiVBgUhkikqYhV0tYEF2BHd4raacAaVHN+VwCVYJLlzjHfMFcBdBpUw0sVMQVDmDA0lipnwQM94HpFPypCaC6mKGGzswa5P5xYMlgoAhjmtykJBKi975P2inpZQSOVAS1zSBc2BYADBp6WDwKmg6HmzEIBUUgBIF2Sbhk4Ad7Ju23aIabUpuoFNLkuHamzBWyT/AAYZc2pRSrNPKOUFRJcsg3BHfN4kt0DlYVcwSwFlHFrgsQHZrRKMnB2uH2KSUlT6NVGncBQwf7MN/TmA6TXBKqVWSrF7OH8voEv6ehjUULWj1Gl1frQvz5OFnwenKvBQVIaJJts8GUiEJca93uZ6BV9oKkwZOmEHTJAiuU0TSZToiaJBO0WggCEqY0Rc2+iVe5AaUbkQogZ5hQqmO4nPBMSCYIExIJjXZloGIklETCYemCxkRJ9fpBP6Q/28OkkRYRN6iINy8ElRWGnMT8RQyB9IOJsERP7CItvyiSrwwSdV1T9Ity1A4ECK0nIiDNgxBxT8USUmi8DA588ISVKLJFyScRXXqghJUsskByY4n4h+JVLWEywoqB5JYclJOFTALmY1wgXHY4x6jNHArfZqwY5ZnSLfxDxpI5luL8iPnfbl3Xi2E73wD4F1E6dOVNXLbT0KSmxDqV5kglIUpXJdrZGYlwX4MKpiV61jMUKxKLK5UKH/AHNmdhSkNz3d47rw1JXYAADYMN8Jt+1+sefzaiWRnXhijjXBzM8soppI8MikqsHF0i5ts8ZunmS0lUpCjWqyqXJFL+XkLln6x0HE0gzlBIAqSKbCmoi6mAsWDPFLSmkrquSQlJ5i5ZiGp3BEUqibsrzNMSUtQ6SkBSk8xZQYNSBkgNm2bQZPEUqHKZgBQpQUWDUrApOb+XqbiCqQUklJAsxYKsLD0yVRyn/TyUZ07UBalnwpS5iAFk8wWEuxUArzPsHAMThBuLfsRlJJpHSmWEknlS5SHZLIzlTJJcflE+HqUtdQVyAnlKEhXKCxBDhqibu1zbaC6LT0p/xJhmLcKlqG7gAlQBFg225J9ZTpKrroBpvVYBzYAKJsYiyS4Mb4t+JU6VIDBU0jlQCwQliKiRhLs27j1Mc5wTjGq1CwUK0pIKiJZJBZRYhkqKm5snrHI/EWsVO1MxRd6ikDJZJpSO5YD7xo/DcqZp1icykqY2UCHS9xfrb7RocFGPyVq5M9UEyZLZKgDUXWQ6rk2YsHNwB0AL7RFWpAKkg0U81hYAmwTbmGH3D7xo6SamYhCgbTBypJFrXzm4b9IrTkS2UE1eICbvdSgzpxgsMW+8ZUyxqiquW6gsppaoKNVSSogki2FAnNs56m4aJSg6mUBWkA2u5cks4Ykj3iKZq1pUQKgCbBVntZ23c4/DFdVS3psCN1kixIIBuxxdskvDaCy3qtXyqWlAQUApITUSpiQ6bDvts94ucM1r8hBBGH/KMPTaiUZ/giYoFDlQa5IpbIYjON7xucJkCuYQcWZhyndiPQRs0DlHOlHz3/ACMusSeJtl1olUYLTDUx6Szhg6jBAqHphimC0FkFLgSlGDFMNTDTQWVyIUHohRLcIzQiJBEGCIkEQ9xGgNEOEQcIhwiDcFAAiJBEHCIcIg3BQCiJBEHCIcIhbgAhMNqJqJaStZCUi5MWQiBa/h6J0tSJiQpJG+x2I6ERVkm1FtdlmNJySfRwmq10/XzKdOKZSSeY+VLYUTd1dGdnBH4h0nw5wOVIVypqUkErmqYGqrmCQTYFv/UOTmL2hlBC5aAhkJqASBuSA4A37+sE0wCFKUtZSGU9xjxJgYMWDEp2Le8eUy5J5Jbps9JCMYR2x6CcKIqdTElLqLZCpi1EXGCdv+IuzplKeYBJJSlPumwbD9hbHpGRotekUJSl6gElY83mUXcZAq+xjTTUBUCWJZILhnUUmr8W3594hXI7OZ4pqSJq60KCdvM9kuLv+gzApcxSlFXIUFnSoMe9xd+8W+IrJmL5nLtkgBgAXCTi2LxBGnCC7hi9YdZBPy08zJvuBi0CkhNDayWyagAo2FTBNILip+tm9+wjmf8ApeKdVq0ilxInAPtTNQ4vtjPSOpCLhTswSU8xYgEAklsY9X7xT4emXplrMuxmP4hLKdK7qDsGDk4bbtFkJqKafkUot18DS9TMZJL/ADAkBBZLAAMxy56RpK1ZAIPKk5DkGopcAgdG9oqStMEqArGCQAo1c6VBGU2JJ9vaH00xylbqDJYpqcC+cdSHiF+42ujxnWTvD1a1s9E8rZ80zHZ+7R6B8XfFJ1/gnwfC8MLHnrcTPDb5Q3k7x53x1LaieHf/ABZoe12Wq9rRuaeYyT3p+0bZdFUez0n4UV/gyLPRNpdjjlUfTP5xeTMMqctTLINCb38wBO2zd87Rj/CSv8GUQHJnWLEs9KVEkENZvoY05+pCVKBd3blB67B3xjq0YJVu5L7JazXikzFJ8MixJ2JUKSVYvULPAp2oSoXCSQoAHnLLDAP8pucvT6xZ16EAJCCchwpiTu4fAt9orzpgUpvDIIDOWLlR8oUVOS5xD4fKF8ClhpQSkIJSTzEFPmOABszm0bHAUBlgXLh/o36feOclKUFHxCVuqxAOFOCk02ORGx8NzwiYtKikBSUUAdU1Vt1sUxq0UtuVOzNq47sbSN7w4bw4jqOIS0pUokmkOWDlhmKMn4p0inaamyVLP/iksT9j6sY7nrx9zj+jP2NDw4RlxS0PxFp5zeEsLcVBmuAWJH2+saEvUIVhQ+ohR1EH0weGa7QIoiJRFq3UfWGYdRFqyFe1lWiFFrw4UPeKjNCIkERWRxJPzBoso1csh6h+v0iLm1yT2MkEQ4RCRqkH5h/frBRNT+IfWI+sh+kyARDiXDf1aOpPt+8PK1aDbHrD3sWwkJcSEuF/Uo/EIStWgDc+g/eFvYbCQlwDiOqEpFVKlE2SlKSpy2+wHrE/69PQ/aM/j2qSqWBi+8Z9TncMUmjRp8G7Ik+jOM1S5tJUJbDAckKKXqJLXA+Vr9doPwzRoWuosoBy8wBSidzewDthvTeFp9KlCpi2dQCmYXAACW7wVA5S+wa2S/X6R5vdyd3aymhc5ZBRSlIJqDAOLEYG36iNvUSOZKwzgFKi5YAAlD4exNv8xjKTIIUKXZr3xhnJ3tGwu9RWCWuUjd9g2bJuC8EZjcDkdZMP9RMCikpqctT0uzWdvvFmRqzih0lgQSUkAE3ZgMNYGG1GkqmzFOAMMye4BDdNh/zFyVKCb52DAOBZgW9B7t6RCWaMZUNQbRV06SWKkhDJDvSoqCbXOT1v0gniJdlM18+GHIAZO+C0PNINLAkKIdhcYz9YpHVpCiFJNlJABSkV1dKjY8ocO+IuhPeuCE47Qs2Rymmu9/Mws97XJPUdtoLORMRclISaEquSQmwUx9B3wYjJPiJDKZT5pQWuwSzln6xJWnVnxFGlJdIpJUW2Dgux3drRJv3EeJ/EQH9VqGx4swj3UY1dOkFII6B/tF3inwnPnT5sygyyuYSEkFgkkPMUobXOBekmwj0DhfwglKEAu7Mb3xkgfM1rFg5IaLsmohFLkjHFJszvhe+lPLUQvD3ubNY3jT1YqnLcXUDa4v8AKCUkvkOcXjU4VwcS0rGxUkh6eUJJYJBBxaCTuEockbvhhnYWZsbfxhnmi5Wi7YzES4CsAJJPmJJINrE4t6dIrafiVvI5So8yjhVxa2wUQzRtr4PLTcqpJIIS6iam5SQL2D9rmKh+HkpBCaUguS5fNj0A9BEo5U3ZFwaA6XW1MzhyVUsotcpLhgwbcxzPxhq5jS1SZlCudMyoAJCCCSxvgy3ABOzRtTNIkVEVukF1EKSEgF7JT1756Qp/CBq5IStJZJcEukP1Ycyk38t33w8WQzxiyDg2eSzuL6gqqM1YPUHOScZckk9XvFITlAMCQDkbGPRtZ/0+8RQMorZmCVAIcJDGYolLIGSzOWsLuMTiPwj4FFzMCjSklLhZGRJRLVXMPqwGCcGNkc8JFbxtGZ8N8a8FTKehXQ4Pv8uCfQR6L8OcVJm+GCCMrduV2p939s3jy3W6fnUEoYJNBIcirurGbWA98x6V8P8ABfCAUVqJYA82SGta/wBXzFGeUcclkBRb4O3qbtDpX3HvGIqQlWXLZ7ZtAk6ZB7P3+/2iP5jH2D0WdGdS3zq9jaFHOnQq2NoeH+OZH0v+JgDiOpUf+6kPsEp/URdRrVpupdx9Cdn6QCVoygOSkKOzg/lGLxucqhnL59ejD6/URf8AUNXvn6eJ/dMr0eJxhvyLk3pPxWnCiKh9emRB1fFqCpkl+nfv6fvHl50s1auVCz3AUQ/sI2dNwTVgilBWOlkg37nEV24pNz/ctdO+D0XT8fSQ4BJ9U/YQ8r4hAd0kl1bjqWjmF8G1agnwwJT2UCUFL3Dggvv0/nZ4XwBaZbT1JUfxIBcgly9QGzCOji12Ov1GHJpsl3Bml/8AOAjlQ56OIpTPiIpLtboX+5ba8aCNOmkhJCADekDmSAwBzfD7/WM7j6UCSqXp0IKwHFmywdJNy2ctZoxajUZMk1sbiv6mzBjjjhU1bCSviEzH8MptmxcWdi5i/otb4iQpSrpWwZt0j2OYzNLLkoYhNKjkFRO1xm/tFyhKy1g3UW7M1+hiGo1eSePZs+9ix4dmTcpX8G1JmiqaVPYLsxNV8ANE9AU0Frbl84Numf1jJkyC4JU+XuPobvE1TaGa7ktth3jmvJXDVG+Kvk0ZTB39/QQeZqglLkO+/QjD/WMyTPOdnIu5Fjez9D9oGnV1Ok4tjvZ/ZoohP3LpL2BzpxAXZtzTc1EOLbmxt6wcoUJaUnzNe/zEXI2YOc9ICqcK7eoyC5f2I9YMqc5FROx9AbP6RDsEwRSSGcBgCeo6UjIPfuMxz2q4Yt0zVuClRXShJUVfgHK4Ki1RHfMdIiYLZF2LW25QD3DekFmFN3J9jY23c7Xx0jXiybEVzSkYfCJU0EBYAS3NYu6rkhxcA2/0946zTBmG4GWGBtvFTT0pIpAc3dt3bJ97doOZwA5Rh773/J4qnmchxgkGXKSi4ybtliRfDNZ75vA5xL0g7Pv+X9/s3iu1KVPdyzG/3/5iKSxty9jkn022+kVPllgVM0JSBe3t9T1/iITp5CSQgbEDJ7798iBTlCzBJcgeYp6ks1ybwRC1CwIbdgHBJPTENITA6SSpRdbJGbkGx6uHIf8AIs214zkJAYDFg2O756fbZ4CtRIuUg9CerP3JiMpSQWGAB/DewETXHZFgVaUKuoizGzUgdwbFTWi4iQLVHu17N69v7EMJgDdblNhYdR9jAFzSbB8gnDnsH62geQjRcmTgzbY6Bg1vTEZfFOEGakkKSHDAGoJJH4whisWFiQC13e92VJUAVKF9hgD8JV1sAPziaFkB7qUergOL4yfv6RZCbsTXB5vr/gmepSFLUFBCk0plpQE+a1KCwSlmcBRJ6RvzHSSliKWd7ABrW3frG9xFKlPUthiyBh8XVYEWa0UfDSzBHKWvcA/UxbkhkzVRTuUWc+ddnIL3a1mLH2hafVKUbpW7Dyh77NY9ftGxPTISaVJU5zSDY93PTpB9Nr5UsUpS36knfvgRQsKupSRD1aZlha2HnHZj19IUbC+JyjcpqfdgYeJ/h1/uQeqvc5ZKZTvUST3Nz6NEjqUAsACb9T67xryuBlCUqYLCg4NugwCTGX8aSv6WQJiZf+IshIU5pTYl2xszbu8Thpt3bK6dCl6tRpCEJJNg4OY6jT6IkJSokE5ZgO7dRmOG47rTKKAhllYlKSkXKkzErKgAkXIpSxv5sWjARxOf4hC6U0lyd0058rnI2uGwTGmGkjBOV39hJ0evr0oFssN2fNmv2MUBP5yJlKXHlcPjlsDv1jluE6iaqUklcwKUqpJUpxcMN+YE3uB+sC4quuYpK10lLEkO4ADG7NuDh4h66vaSa4s6TUaxIDLZCSQ4fLMTScuD+hjN4jrApQnBVKwkozYo/CoPhjvv1iloRKUGBWtW1V7DonBuTmCThp1i7uBawDEG5Y75zFUs0t3A1yZ3B0y06xU4lgpCnSi4KrBQNnuQ4FsnLXt6ziK1TFGWkAABkmoWe5cXD2HZ94UnQyRZIYsSCzuAeosSHH26X15BT3LgjAD3FyR/b/WLJ6xVVDhB7i3JQ4BDixIfs1QPs/1gGoQpjdmu77Ejt/mz0i5KdKVMC1i2WfB65OP2imZjgqsyQCRsSbAelgI5kpWzeuiA1rAAlvRiWYhR22b6Ra0ygRVgkgFuxY26OfzjG1yKSDbypp5shkg99i/rGlJnJNyQKgWZ2d7Pfd/sbwlwuAXyWjLuwA8pba4UQM9m+8SmTgACX5QSXZ7E537+xiKFHc4wTYlPTvv9vegpKvBrJqCiw9CxC2yxYO9yVQ3yBZmTiUuMnGM09d94iJSrVgZJLG4JIs3Z87OIo6U1Fgzq5U2fDgnBsCU+pLRancQdNSFOpw1yRzVEgD/KCS+zjaLHdFZoDUJKQ2AxJfe9vygsuaAc9CTZmL2L9wf4jMTqDSHTzdmvVgKJD2/d92sSZxU5x+ruSb7XP3ihuiaNBCj+EgEXtkDDqJd89/SITAElybYPlJGcEN+2YFInm77XITcF2Nupt+RhS5RWpgALgs/2PbJtm22ZKQ2w06couzinDs5HU392gOjmKWWV9ruCCXyAMflEJ2Q5wAru12sf7/QatYpIdjcukM5ba9gD9fURYpCNZKUsAxyzlwR1a3rDyZgDcznDGl/z7+sZv9Ws2KmLAhyhwzBjYjrd7W9nPEkpUyyLEJLg5dgSDizFx1zFijYi8ucLspI63uOjBuh2iSZtCWa/zEi9yzgZLE/fvHPalfMHUhTuxSQlRDKVSKlG7OaSQcEWjNHFloKkOzFihYal3uFBnPsM9CWXpURs7GWVHcE7cxIx7vEFpUQk1uFW5SxYb5fJ+0ZPDNbWeoTUWtSK0kB7e3vGzyJCWSk3yQ9nFRv3iMXQ3yVZ+nKfxuWDgDoztS7bXtaM0rWVMmYoJJsKMPcgsxQLYPTO8bqJQqSD5lEtsCLFgAepsHyAekW9JoUAlSioP1KmAAd2ObVerp6RqjldVZVOFnLcRlETAlAJLA73cBQcOQLKHuIs8N0SlyqlpZ1BksxWE3bOCqkPsz4uNqfNVMUVIAN2F3uWSMHHMn2YNFqTNSgEqsByJdrndgLuSMd74hyx7u5N/BnWLltnKT5S0GlMsEtzkod1m5ZxYYDdoUdF4p9fY/xCg/CL3/YhsX+M8r+G+K6pIKFzJtLikKW/tkNdvvHR6/iB1MtI1FBQkulF7kdQMsDgvApXBUIZSzWRcAcqMWf0d2+1okAXJ5Ttyly9rFsjF3YW9IU9RcuCVOJLSzlJNXhgJKUpUxCV+EkUoQCLpDdLtTeIo4dopa65UtVZ+UkkJOWYk3hS5dnJU/zY5W6MVfcxZVSm6XYWz2LgfhDExHJqZNbUqHT7ZOaQliEh7FP4Ql8klr29mjB0GgK6phxzEF7ZskbnNv5jSnag+VwTazfKNnJfJy0OhF2LqyBuL3HbAz/yc64QOmVJegUohgxcNcuEn5nfZh+kH/8AhUqVVNUtTKFk8otjclsbjJ2MWfHFRDYcbXO/19IX9UpSma3Rw5s+P42g3yXQ0kHEgsxASgWSmylYpSXD/wBgQV7UpTd8vbHr6Nn96Ilnyjq/fLMR9/rBFWCsu4YP1P5M42xCci6Jp+OkXIfYhnOCQPoR9BGfxCUygArlIUMEi6nwBc2TbrF2Umzm6jcP7Ck+o/s75/EZxWkuL2s3RgPX+R3itminQ2qFSAogOl0gi1gQUhWw82PX0jMSXSp1XIYEPuN75NIH+rtB+JTqaZUsghIAq28vM/S9X2g4lSlilA5gxIBJDWUoAtcNc72LZixIkW+GrU1L2dgc4ACCB0PI5iurUAJJsQa+pIvLso4N1b7B+kW9LqitXJYlqQfmSkA1P1At1DdozOPaEmsSiXZYUCS9qSS3Rm9ymBRtifRj6LihCZRBPIpahs6iHCifxFUsgDN9ouaVJqSUsaEgm29NIAcdi56B4wuG6ygkIBKQKbgOeYJKmI5TdeQ9o2NHqVFdMtRKUDID3Z6cMNvZKsRozRfgpi+jY0GnnG60lhcnd+h3DAhwzxqiQQ4az3FrqBBA/wDFn2+WKvBZqkB3rBu4dyo5clwzmLKlKUKUMFKuon5BuAepYWfpa0c6fL4LYhyq7AuWLWtsSzC+fttEPGuEJBKzhnJzck4Au+et+rydKXISCXDLXdhhg5L9bfuIsS0i4d0gFyDUPYkXMEUNmfqUrNIIrNzdggKS9qiTjFny+ItSZBYEClwzCkjGGcdAW7dYMCkhhjYqIKewYWuWwf1isvVmWoVjdsJLKDsHI6BQ9xF8W2RFrNMHFQSogKpdaQli7+QuBkMX/WMedpRMlrl0lBBUmyjMpc3epRs4wSlj0Lg9KEIUlLhRDpUgk5Hy360JUMnbIzma/h3P4sslKimoAKUxIPMQTZRKVKN9+gBjTFkWjG1vDpiFuiazpJpU9JUglSWBFuUouCwII2MT1XBWmJOEKslL+VIqpD5Vb89o1NXp0zFJUtk1VBKks5Kwyz1QQkpL9g72atrdOUy5ZDugKZ2LuUgqU9grl+VwHcbGHJt+SNUXdJpAljLNldQGD3FXuAb/AFOY2DLYXe6ASl8On8R3cN1x6jB4RpglJK+WlZQFADAMskqcuzqvHS6kO2/L+puehYke8VJckrAacELTlQDMXcYJuXd4tGZ5twbW9s+1XY2gOgTSpSios683AoABHo5J/wBMSmLZLnrg2cuW/wD1/wAxJMQSQAWpsnJIDOp227ve+O0B1k0OBa55W6HLNdy47AEdbWkLdIdwDsM4Hf1MVZMusqswcsbO25NulTi/mEWRl5ItBJcisVEs+ASce9z6w8Vp09iXPoCUggYANRd7Qou3z8Fe2JwGu4sORCTzHzAAlyoESwFKIFqSS4u43EXtJKXMCUo+a5UshrPYBItcdIUKKcyUYqiCK6deFTKL0/KQ7rYXUp+oaxw8Tl6RvM5UxNztba/XrChRDJ+mkvYE75IzZyQkEhx0I6OzXOWitrtfLQAbAtZgSzMBds+b6w0KJQgpPkrcmBl6/wAVKihFQQkEuwCQHBLAh9+sQRx1CbCoKu7Cz2Ib752tDQovWGLbXsRfFM2uCa1U4sqyEoDnBsAC9NyxSW9YunRlRspms93Bez9c/YGHhRjnFKVI34v4LA8Q1plpSoOaChV9wwYejtEQpJoKiecO2WSm5v0pRiFCgUVRPyYKVKuGSUpJCiarUBAcMbgqViOi4PpqCFKIY4YFuchKSQ5JP+EoN09YUKJTXA4lPQaknUppJLBQubh6tzsKUkMMWiHENeSEKWrJlVUOKnTLVMFxZwlXsQIUKJQXKE+jB4fpQJ0wK8jXANwoAVgOL5Fzm3eNbTyuQkDlsWSTd1Mipy5L2N9uloUKHke6XPwVrs6DRIDBH4KSe74N87+wxFnwABVd1eQPzFSiwKlXbbsIUKOf1yXroKUrU6Vc5BukdQWYFRALHJJvZrC506enOQ7tZtsO2zPf2hQoceexPqwInFZZKRSLG/8AuLsC+dtofiOnsGUPFBSHL0qp6kByaVDPTJhQouxc2QAcJ1sxxLVLCU8wsQ1QsABkE3NT2DWva/p3Upy9CFBSHZy6ViZLIBykhw9ri5ZoUKNAijxGoBwApIcpHyiWKElqrgsTsXcntB5WmTMQWcAEEAkkBwUEAPh09d4UKIPsA2mkgpJFxWC2CWDHa3lBtFqWsiYkf5QojYXSC3dlw8KEIbSzDSqpulrvUpgb9ybdoIJThEtgXUoq6WDP3sB/uOYaFD8iJa5ZJDd83AAuzdBTBJ01UuWA/MbegAuc52eFChwYNDSJCQkVdHDAs3serwoUKJqN82Q3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R"/>
          </a:p>
        </p:txBody>
      </p:sp>
      <p:sp>
        <p:nvSpPr>
          <p:cNvPr id="17414" name="AutoShape 6" descr="http://www.heelsandwheelsonline.com/wp-content/uploads/2012/04/BannerTekapo.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PR"/>
          </a:p>
        </p:txBody>
      </p:sp>
      <p:pic>
        <p:nvPicPr>
          <p:cNvPr id="2" name="Picture 1"/>
          <p:cNvPicPr>
            <a:picLocks noChangeAspect="1"/>
          </p:cNvPicPr>
          <p:nvPr/>
        </p:nvPicPr>
        <p:blipFill>
          <a:blip r:embed="rId2" cstate="print"/>
          <a:stretch>
            <a:fillRect/>
          </a:stretch>
        </p:blipFill>
        <p:spPr>
          <a:xfrm>
            <a:off x="4817048" y="3505200"/>
            <a:ext cx="4326952" cy="3358897"/>
          </a:xfrm>
          <a:prstGeom prst="rect">
            <a:avLst/>
          </a:prstGeom>
        </p:spPr>
      </p:pic>
    </p:spTree>
    <p:extLst>
      <p:ext uri="{BB962C8B-B14F-4D97-AF65-F5344CB8AC3E}">
        <p14:creationId xmlns:p14="http://schemas.microsoft.com/office/powerpoint/2010/main" val="37987083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327682" name="Rectangle 2"/>
          <p:cNvSpPr>
            <a:spLocks noGrp="1" noChangeArrowheads="1"/>
          </p:cNvSpPr>
          <p:nvPr>
            <p:ph type="body" idx="1"/>
          </p:nvPr>
        </p:nvSpPr>
        <p:spPr>
          <a:xfrm>
            <a:off x="228600" y="1905000"/>
            <a:ext cx="8229600" cy="3883518"/>
          </a:xfrm>
        </p:spPr>
        <p:txBody>
          <a:bodyPr/>
          <a:lstStyle/>
          <a:p>
            <a:r>
              <a:rPr lang="es-ES" b="1" i="1" dirty="0" smtClean="0">
                <a:latin typeface="Candara" pitchFamily="34" charset="0"/>
              </a:rPr>
              <a:t>“Hermanos, no os quejéis unos contra otros, para que no seáis condenados; he aquí, el juez está delante de la puerta. Hermanos míos, tomad como ejemplo de aflicción y de paciencia a los profetas que hablaron en nombre del Señor. He aquí, tenemos por bienaventurados a los que sufren. Habéis oído de la paciencia de Job, y habéis visto el fin del Señor, que el Señor es muy misericordioso y compasivo.”</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9-11</a:t>
            </a:r>
            <a:endParaRPr lang="es-ES" dirty="0"/>
          </a:p>
        </p:txBody>
      </p:sp>
    </p:spTree>
    <p:extLst>
      <p:ext uri="{BB962C8B-B14F-4D97-AF65-F5344CB8AC3E}">
        <p14:creationId xmlns:p14="http://schemas.microsoft.com/office/powerpoint/2010/main" val="577469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dirty="0"/>
          </a:p>
        </p:txBody>
      </p:sp>
      <p:sp>
        <p:nvSpPr>
          <p:cNvPr id="327682" name="Rectangle 2"/>
          <p:cNvSpPr>
            <a:spLocks noGrp="1" noChangeArrowheads="1"/>
          </p:cNvSpPr>
          <p:nvPr>
            <p:ph type="body" idx="1"/>
          </p:nvPr>
        </p:nvSpPr>
        <p:spPr>
          <a:xfrm>
            <a:off x="1" y="1905000"/>
            <a:ext cx="9143999" cy="5029200"/>
          </a:xfrm>
        </p:spPr>
        <p:txBody>
          <a:bodyPr/>
          <a:lstStyle/>
          <a:p>
            <a:pPr marL="233363" indent="-233363"/>
            <a:r>
              <a:rPr lang="es-ES" b="1" i="1" dirty="0">
                <a:latin typeface="Candara" pitchFamily="34" charset="0"/>
              </a:rPr>
              <a:t>Hermanos, no murmuréis los unos de los otros. El que murmura del hermano y juzga a su hermano, murmura de la ley y juzga a la ley; pero si tú juzgas a la ley, no eres hacedor de la ley, sino juez. </a:t>
            </a:r>
            <a:r>
              <a:rPr lang="es-ES" b="1" i="1" dirty="0" smtClean="0">
                <a:latin typeface="Candara" pitchFamily="34" charset="0"/>
              </a:rPr>
              <a:t>Uno </a:t>
            </a:r>
            <a:r>
              <a:rPr lang="es-ES" b="1" i="1" dirty="0">
                <a:latin typeface="Candara" pitchFamily="34" charset="0"/>
              </a:rPr>
              <a:t>solo es el dador de la ley, que puede salvar y perder; pero tú, ¿quién eres para que juzgues a otro? </a:t>
            </a:r>
          </a:p>
          <a:p>
            <a:pPr marL="233363" indent="-233363"/>
            <a:endParaRPr lang="es-ES" b="1" i="1" dirty="0" smtClean="0">
              <a:latin typeface="Candara" pitchFamily="34" charset="0"/>
            </a:endParaRPr>
          </a:p>
          <a:p>
            <a:pPr marL="0" indent="0">
              <a:buNone/>
            </a:pPr>
            <a:r>
              <a:rPr lang="es-ES" b="1" i="1" dirty="0" smtClean="0">
                <a:latin typeface="Candara" pitchFamily="34" charset="0"/>
              </a:rPr>
              <a:t>						</a:t>
            </a:r>
            <a:r>
              <a:rPr lang="es-ES" b="1" dirty="0" smtClean="0">
                <a:solidFill>
                  <a:srgbClr val="C00000"/>
                </a:solidFill>
                <a:latin typeface="Candara" pitchFamily="34" charset="0"/>
              </a:rPr>
              <a:t>(Santiago 4:11-12)</a:t>
            </a:r>
            <a:endParaRPr lang="es-ES" b="1" i="1" dirty="0" smtClean="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 9-11</a:t>
            </a:r>
            <a:endParaRPr lang="es-ES" dirty="0"/>
          </a:p>
        </p:txBody>
      </p:sp>
    </p:spTree>
    <p:extLst>
      <p:ext uri="{BB962C8B-B14F-4D97-AF65-F5344CB8AC3E}">
        <p14:creationId xmlns:p14="http://schemas.microsoft.com/office/powerpoint/2010/main" val="40424146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2" end="2"/>
                                            </p:txEl>
                                          </p:spTgt>
                                        </p:tgtEl>
                                        <p:attrNameLst>
                                          <p:attrName>style.visibility</p:attrName>
                                        </p:attrNameLst>
                                      </p:cBhvr>
                                      <p:to>
                                        <p:strVal val="visible"/>
                                      </p:to>
                                    </p:set>
                                    <p:animEffect transition="in" filter="fade">
                                      <p:cBhvr>
                                        <p:cTn id="10"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5: 9-11</a:t>
            </a:r>
            <a:endParaRPr lang="es-PR" dirty="0"/>
          </a:p>
        </p:txBody>
      </p:sp>
      <p:sp>
        <p:nvSpPr>
          <p:cNvPr id="3" name="Content Placeholder 2"/>
          <p:cNvSpPr>
            <a:spLocks noGrp="1"/>
          </p:cNvSpPr>
          <p:nvPr>
            <p:ph idx="1"/>
          </p:nvPr>
        </p:nvSpPr>
        <p:spPr>
          <a:xfrm>
            <a:off x="0" y="2057400"/>
            <a:ext cx="8955088" cy="4800600"/>
          </a:xfrm>
        </p:spPr>
        <p:txBody>
          <a:bodyPr/>
          <a:lstStyle/>
          <a:p>
            <a:r>
              <a:rPr lang="es-ES" dirty="0" smtClean="0">
                <a:latin typeface="Candara" pitchFamily="34" charset="0"/>
              </a:rPr>
              <a:t>Otra vez más, Santiago nos recuerda la importancia de reconocer nuestra ignorancia. </a:t>
            </a:r>
          </a:p>
          <a:p>
            <a:r>
              <a:rPr lang="es-ES" dirty="0" smtClean="0">
                <a:latin typeface="Candara" pitchFamily="34" charset="0"/>
              </a:rPr>
              <a:t>Ya que no conocemos todas las cosas, ni mucho menos todas las situaciones que las personas enfrentan, debemos cuidarnos de no proclamar juicio sobre los demás. </a:t>
            </a:r>
          </a:p>
          <a:p>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5: 9-11</a:t>
            </a:r>
            <a:endParaRPr lang="es-PR" dirty="0"/>
          </a:p>
        </p:txBody>
      </p:sp>
      <p:sp>
        <p:nvSpPr>
          <p:cNvPr id="3" name="Content Placeholder 2"/>
          <p:cNvSpPr>
            <a:spLocks noGrp="1"/>
          </p:cNvSpPr>
          <p:nvPr>
            <p:ph idx="1"/>
          </p:nvPr>
        </p:nvSpPr>
        <p:spPr>
          <a:xfrm>
            <a:off x="152400" y="2057400"/>
            <a:ext cx="8802688" cy="4643437"/>
          </a:xfrm>
        </p:spPr>
        <p:txBody>
          <a:bodyPr/>
          <a:lstStyle/>
          <a:p>
            <a:r>
              <a:rPr lang="es-ES" b="1" i="1" dirty="0">
                <a:latin typeface="Candara" pitchFamily="34" charset="0"/>
              </a:rPr>
              <a:t>¿O no sabéis que los santos han de juzgar al mundo? Y si el mundo ha de ser juzgado por vosotros, ¿sois indignos de juzgar cosas muy pequeñas? </a:t>
            </a:r>
            <a:r>
              <a:rPr lang="es-ES" b="1" i="1" dirty="0" smtClean="0">
                <a:latin typeface="Candara" pitchFamily="34" charset="0"/>
              </a:rPr>
              <a:t>¿</a:t>
            </a:r>
            <a:r>
              <a:rPr lang="es-ES" b="1" i="1" dirty="0">
                <a:latin typeface="Candara" pitchFamily="34" charset="0"/>
              </a:rPr>
              <a:t>O no sabéis que hemos de juzgar a los ángeles? ¿Cuánto más las cosas de esta vida</a:t>
            </a:r>
            <a:r>
              <a:rPr lang="es-ES" b="1" i="1" dirty="0" smtClean="0">
                <a:latin typeface="Candara" pitchFamily="34" charset="0"/>
              </a:rPr>
              <a:t>?</a:t>
            </a:r>
          </a:p>
          <a:p>
            <a:endParaRPr lang="es-ES" b="1" i="1" dirty="0">
              <a:latin typeface="Candara" pitchFamily="34" charset="0"/>
            </a:endParaRPr>
          </a:p>
          <a:p>
            <a:endParaRPr lang="es-ES" b="1" i="1" dirty="0" smtClean="0">
              <a:latin typeface="Candara" pitchFamily="34" charset="0"/>
            </a:endParaRPr>
          </a:p>
          <a:p>
            <a:pPr marL="0" indent="0">
              <a:buNone/>
            </a:pPr>
            <a:r>
              <a:rPr lang="es-ES" b="1" i="1" dirty="0">
                <a:latin typeface="Candara" pitchFamily="34" charset="0"/>
              </a:rPr>
              <a:t>	</a:t>
            </a:r>
            <a:r>
              <a:rPr lang="es-ES" b="1" i="1" dirty="0" smtClean="0">
                <a:latin typeface="Candara" pitchFamily="34" charset="0"/>
              </a:rPr>
              <a:t>				         </a:t>
            </a:r>
            <a:r>
              <a:rPr lang="es-ES" b="1" dirty="0" smtClean="0">
                <a:solidFill>
                  <a:srgbClr val="C00000"/>
                </a:solidFill>
                <a:latin typeface="Candara" pitchFamily="34" charset="0"/>
              </a:rPr>
              <a:t>(1 Corintios 6:2-3)</a:t>
            </a:r>
            <a:endParaRPr lang="es-ES" b="1" i="1"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26</a:t>
            </a:fld>
            <a:endParaRPr lang="en-US"/>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5: 9-11</a:t>
            </a:r>
            <a:endParaRPr lang="es-PR" dirty="0"/>
          </a:p>
        </p:txBody>
      </p:sp>
      <p:sp>
        <p:nvSpPr>
          <p:cNvPr id="3" name="Content Placeholder 2"/>
          <p:cNvSpPr>
            <a:spLocks noGrp="1"/>
          </p:cNvSpPr>
          <p:nvPr>
            <p:ph idx="1"/>
          </p:nvPr>
        </p:nvSpPr>
        <p:spPr>
          <a:xfrm>
            <a:off x="152400" y="2057401"/>
            <a:ext cx="8802688" cy="4075112"/>
          </a:xfrm>
        </p:spPr>
        <p:txBody>
          <a:bodyPr/>
          <a:lstStyle/>
          <a:p>
            <a:r>
              <a:rPr lang="es-ES" dirty="0" smtClean="0">
                <a:latin typeface="Candara" pitchFamily="34" charset="0"/>
              </a:rPr>
              <a:t>Como conocedores de la ley de Dios y de Su santidad, en un sentido sí podemos juzgar.</a:t>
            </a:r>
          </a:p>
          <a:p>
            <a:r>
              <a:rPr lang="es-ES" dirty="0" smtClean="0">
                <a:latin typeface="Candara" pitchFamily="34" charset="0"/>
              </a:rPr>
              <a:t>No estamos ignorantes en cuanto qué es lo que Dios quiere en nuestras vidas y en las vidas de los demás.</a:t>
            </a:r>
          </a:p>
          <a:p>
            <a:r>
              <a:rPr lang="es-ES" dirty="0" smtClean="0">
                <a:latin typeface="Candara" pitchFamily="34" charset="0"/>
              </a:rPr>
              <a:t>Sin embargo, cuando el juzgar se hace para señalar y auto justificarse, estamos juzgando mal.</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27</a:t>
            </a:fld>
            <a:endParaRPr lang="en-US"/>
          </a:p>
        </p:txBody>
      </p:sp>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5: 9-11</a:t>
            </a:r>
            <a:endParaRPr lang="es-PR" dirty="0"/>
          </a:p>
        </p:txBody>
      </p:sp>
      <p:sp>
        <p:nvSpPr>
          <p:cNvPr id="3" name="Content Placeholder 2"/>
          <p:cNvSpPr>
            <a:spLocks noGrp="1"/>
          </p:cNvSpPr>
          <p:nvPr>
            <p:ph idx="1"/>
          </p:nvPr>
        </p:nvSpPr>
        <p:spPr>
          <a:xfrm>
            <a:off x="0" y="1905000"/>
            <a:ext cx="8955088" cy="4953000"/>
          </a:xfrm>
        </p:spPr>
        <p:txBody>
          <a:bodyPr/>
          <a:lstStyle/>
          <a:p>
            <a:r>
              <a:rPr lang="es-ES" b="1" i="1" dirty="0" smtClean="0">
                <a:latin typeface="Candara" pitchFamily="34" charset="0"/>
              </a:rPr>
              <a:t>“Por </a:t>
            </a:r>
            <a:r>
              <a:rPr lang="es-ES" b="1" i="1" dirty="0">
                <a:latin typeface="Candara" pitchFamily="34" charset="0"/>
              </a:rPr>
              <a:t>lo cual eres inexcusable, oh hombre, quienquiera que seas tú que juzgas; pues en lo que juzgas a otro, te condenas a ti mismo; porque tú que juzgas haces lo mismo. </a:t>
            </a:r>
            <a:r>
              <a:rPr lang="es-ES" b="1" i="1" dirty="0" smtClean="0">
                <a:latin typeface="Candara" pitchFamily="34" charset="0"/>
              </a:rPr>
              <a:t>Mas </a:t>
            </a:r>
            <a:r>
              <a:rPr lang="es-ES" b="1" i="1" dirty="0">
                <a:latin typeface="Candara" pitchFamily="34" charset="0"/>
              </a:rPr>
              <a:t>sabemos que el juicio de Dios contra los que practican tales cosas es según verdad. </a:t>
            </a:r>
            <a:r>
              <a:rPr lang="es-ES" b="1" i="1" dirty="0" smtClean="0">
                <a:latin typeface="Candara" pitchFamily="34" charset="0"/>
              </a:rPr>
              <a:t>¿</a:t>
            </a:r>
            <a:r>
              <a:rPr lang="es-ES" b="1" i="1" dirty="0">
                <a:latin typeface="Candara" pitchFamily="34" charset="0"/>
              </a:rPr>
              <a:t>Y piensas esto, oh hombre, tú que juzgas a los que tal hacen, y haces lo mismo, que tú escaparás del juicio de Dios</a:t>
            </a:r>
            <a:r>
              <a:rPr lang="es-ES" b="1" i="1" dirty="0" smtClean="0">
                <a:latin typeface="Candara" pitchFamily="34" charset="0"/>
              </a:rPr>
              <a:t>?”</a:t>
            </a:r>
            <a:endParaRPr lang="es-ES" b="1" i="1" dirty="0">
              <a:latin typeface="Candara" pitchFamily="34" charset="0"/>
            </a:endParaRPr>
          </a:p>
          <a:p>
            <a:pPr marL="0" indent="0">
              <a:buNone/>
            </a:pPr>
            <a:r>
              <a:rPr lang="es-ES" dirty="0" smtClean="0">
                <a:latin typeface="Candara" pitchFamily="34" charset="0"/>
              </a:rPr>
              <a:t> 						</a:t>
            </a:r>
            <a:r>
              <a:rPr lang="es-ES" b="1" dirty="0" smtClean="0">
                <a:solidFill>
                  <a:srgbClr val="C00000"/>
                </a:solidFill>
                <a:latin typeface="Candara" pitchFamily="34" charset="0"/>
              </a:rPr>
              <a:t>(Romanos 2:1-3)</a:t>
            </a:r>
            <a:endParaRPr lang="es-ES" dirty="0">
              <a:latin typeface="Candara" pitchFamily="34" charset="0"/>
            </a:endParaRPr>
          </a:p>
        </p:txBody>
      </p:sp>
      <p:sp>
        <p:nvSpPr>
          <p:cNvPr id="4" name="Slide Number Placeholder 3"/>
          <p:cNvSpPr>
            <a:spLocks noGrp="1"/>
          </p:cNvSpPr>
          <p:nvPr>
            <p:ph type="sldNum" sz="quarter" idx="12"/>
          </p:nvPr>
        </p:nvSpPr>
        <p:spPr>
          <a:xfrm>
            <a:off x="7239000" y="6400800"/>
            <a:ext cx="1905000" cy="457200"/>
          </a:xfrm>
        </p:spPr>
        <p:txBody>
          <a:bodyPr/>
          <a:lstStyle/>
          <a:p>
            <a:fld id="{921E7F7E-33AA-4283-8B9E-027FB821B55F}" type="slidenum">
              <a:rPr lang="en-US" smtClean="0"/>
              <a:pPr/>
              <a:t>28</a:t>
            </a:fld>
            <a:endParaRPr lang="en-US" dirty="0"/>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5: 9-11</a:t>
            </a:r>
            <a:endParaRPr lang="es-PR" dirty="0"/>
          </a:p>
        </p:txBody>
      </p:sp>
      <p:sp>
        <p:nvSpPr>
          <p:cNvPr id="3" name="Content Placeholder 2"/>
          <p:cNvSpPr>
            <a:spLocks noGrp="1"/>
          </p:cNvSpPr>
          <p:nvPr>
            <p:ph idx="1"/>
          </p:nvPr>
        </p:nvSpPr>
        <p:spPr>
          <a:xfrm>
            <a:off x="152400" y="2057401"/>
            <a:ext cx="8802688" cy="4075112"/>
          </a:xfrm>
        </p:spPr>
        <p:txBody>
          <a:bodyPr/>
          <a:lstStyle/>
          <a:p>
            <a:r>
              <a:rPr lang="es-ES" b="1" i="1" dirty="0" smtClean="0">
                <a:latin typeface="Candara" pitchFamily="34" charset="0"/>
              </a:rPr>
              <a:t>“…Habéis </a:t>
            </a:r>
            <a:r>
              <a:rPr lang="es-ES" b="1" i="1" dirty="0">
                <a:latin typeface="Candara" pitchFamily="34" charset="0"/>
              </a:rPr>
              <a:t>oído de la paciencia de </a:t>
            </a:r>
            <a:r>
              <a:rPr lang="es-ES" b="1" i="1" dirty="0" smtClean="0">
                <a:latin typeface="Candara" pitchFamily="34" charset="0"/>
              </a:rPr>
              <a:t>Job…”</a:t>
            </a:r>
          </a:p>
          <a:p>
            <a:r>
              <a:rPr lang="es-ES" dirty="0" smtClean="0">
                <a:latin typeface="Candara" pitchFamily="34" charset="0"/>
              </a:rPr>
              <a:t>En el libro de Job, vemos que Job fue probado de una forma increíble. Sin embargo, él nunca negó a Dios, aun si unas veces habló sin saber, debido a su gran tristeza.</a:t>
            </a:r>
          </a:p>
          <a:p>
            <a:r>
              <a:rPr lang="es-ES" dirty="0" smtClean="0">
                <a:latin typeface="Candara" pitchFamily="34" charset="0"/>
              </a:rPr>
              <a:t>Vemos también que Job no habló mal de sus amigos, los cuales no los estaban consolando, sino juzgando.</a:t>
            </a:r>
            <a:endParaRPr lang="es-PR"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29</a:t>
            </a:fld>
            <a:endParaRPr lang="en-US"/>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smtClean="0"/>
              <a:t>No estamos llamados a vengarnos de los demás.</a:t>
            </a:r>
          </a:p>
          <a:p>
            <a:r>
              <a:rPr lang="es-ES" sz="3600" dirty="0" smtClean="0"/>
              <a:t>Como cristianos, debemos obrar en el amor de Cristo, amando a nuestros enemigos.</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5: 9-11</a:t>
            </a:r>
            <a:endParaRPr lang="es-PR" dirty="0"/>
          </a:p>
        </p:txBody>
      </p:sp>
      <p:sp>
        <p:nvSpPr>
          <p:cNvPr id="3" name="Content Placeholder 2"/>
          <p:cNvSpPr>
            <a:spLocks noGrp="1"/>
          </p:cNvSpPr>
          <p:nvPr>
            <p:ph idx="1"/>
          </p:nvPr>
        </p:nvSpPr>
        <p:spPr>
          <a:xfrm>
            <a:off x="152400" y="2057400"/>
            <a:ext cx="8802688" cy="4800599"/>
          </a:xfrm>
        </p:spPr>
        <p:txBody>
          <a:bodyPr/>
          <a:lstStyle/>
          <a:p>
            <a:r>
              <a:rPr lang="es-ES" b="1" i="1" dirty="0" smtClean="0">
                <a:latin typeface="Candara" pitchFamily="34" charset="0"/>
              </a:rPr>
              <a:t>“Y aconteció que después que habló Jehová estas palabras a Job, Jehová dijo a </a:t>
            </a:r>
            <a:r>
              <a:rPr lang="es-ES" b="1" i="1" dirty="0" err="1" smtClean="0">
                <a:latin typeface="Candara" pitchFamily="34" charset="0"/>
              </a:rPr>
              <a:t>Elifaz</a:t>
            </a:r>
            <a:r>
              <a:rPr lang="es-ES" b="1" i="1" dirty="0" smtClean="0">
                <a:latin typeface="Candara" pitchFamily="34" charset="0"/>
              </a:rPr>
              <a:t> </a:t>
            </a:r>
            <a:r>
              <a:rPr lang="es-ES" b="1" i="1" dirty="0" err="1" smtClean="0">
                <a:latin typeface="Candara" pitchFamily="34" charset="0"/>
              </a:rPr>
              <a:t>temanita</a:t>
            </a:r>
            <a:r>
              <a:rPr lang="es-ES" b="1" i="1" dirty="0" smtClean="0">
                <a:latin typeface="Candara" pitchFamily="34" charset="0"/>
              </a:rPr>
              <a:t>: Mi ira se encendió contra ti y tus dos compañeros; porque no habéis hablado de mí lo recto, como mi siervo </a:t>
            </a:r>
            <a:r>
              <a:rPr lang="es-ES" b="1" i="1" dirty="0" err="1" smtClean="0">
                <a:latin typeface="Candara" pitchFamily="34" charset="0"/>
              </a:rPr>
              <a:t>Job.</a:t>
            </a:r>
            <a:r>
              <a:rPr lang="es-ES" b="1" i="1" dirty="0" smtClean="0">
                <a:latin typeface="Candara" pitchFamily="34" charset="0"/>
              </a:rPr>
              <a:t>”</a:t>
            </a:r>
          </a:p>
          <a:p>
            <a:endParaRPr lang="es-ES" b="1" i="1" dirty="0" smtClean="0">
              <a:latin typeface="Candara" pitchFamily="34" charset="0"/>
            </a:endParaRPr>
          </a:p>
          <a:p>
            <a:endParaRPr lang="es-ES" b="1" i="1" dirty="0" smtClean="0">
              <a:latin typeface="Candara" pitchFamily="34" charset="0"/>
            </a:endParaRPr>
          </a:p>
          <a:p>
            <a:pPr>
              <a:buNone/>
            </a:pPr>
            <a:r>
              <a:rPr lang="es-ES" b="1" i="1" dirty="0" smtClean="0">
                <a:latin typeface="Candara" pitchFamily="34" charset="0"/>
              </a:rPr>
              <a:t>						</a:t>
            </a:r>
            <a:r>
              <a:rPr lang="es-ES" b="1" i="1" dirty="0" smtClean="0">
                <a:solidFill>
                  <a:srgbClr val="C00000"/>
                </a:solidFill>
                <a:latin typeface="Candara" pitchFamily="34" charset="0"/>
              </a:rPr>
              <a:t>	              </a:t>
            </a:r>
            <a:r>
              <a:rPr lang="es-ES" b="1" dirty="0" smtClean="0">
                <a:solidFill>
                  <a:srgbClr val="C00000"/>
                </a:solidFill>
                <a:latin typeface="Candara" pitchFamily="34" charset="0"/>
              </a:rPr>
              <a:t>(Job 42:7)</a:t>
            </a:r>
            <a:endParaRPr lang="es-ES" b="1" i="1" dirty="0" smtClean="0">
              <a:solidFill>
                <a:srgbClr val="C00000"/>
              </a:solidFill>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30</a:t>
            </a:fld>
            <a:endParaRPr lang="en-US"/>
          </a:p>
        </p:txBody>
      </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5: 9-11</a:t>
            </a:r>
            <a:endParaRPr lang="es-PR" dirty="0"/>
          </a:p>
        </p:txBody>
      </p:sp>
      <p:sp>
        <p:nvSpPr>
          <p:cNvPr id="3" name="Content Placeholder 2"/>
          <p:cNvSpPr>
            <a:spLocks noGrp="1"/>
          </p:cNvSpPr>
          <p:nvPr>
            <p:ph idx="1"/>
          </p:nvPr>
        </p:nvSpPr>
        <p:spPr>
          <a:xfrm>
            <a:off x="152400" y="2057401"/>
            <a:ext cx="8802688" cy="4075112"/>
          </a:xfrm>
        </p:spPr>
        <p:txBody>
          <a:bodyPr/>
          <a:lstStyle/>
          <a:p>
            <a:r>
              <a:rPr lang="es-ES" b="1" i="1" dirty="0" smtClean="0">
                <a:latin typeface="Candara" pitchFamily="34" charset="0"/>
              </a:rPr>
              <a:t>“Y quitó Jehová la aflicción de Job, cuando él hubo orado por sus amigos; y aumentó al doble todas las cosas que habían sido de </a:t>
            </a:r>
            <a:r>
              <a:rPr lang="es-ES" b="1" i="1" dirty="0" err="1" smtClean="0">
                <a:latin typeface="Candara" pitchFamily="34" charset="0"/>
              </a:rPr>
              <a:t>Job.</a:t>
            </a:r>
            <a:r>
              <a:rPr lang="es-ES" b="1" i="1" dirty="0" smtClean="0">
                <a:latin typeface="Candara" pitchFamily="34" charset="0"/>
              </a:rPr>
              <a:t>”</a:t>
            </a:r>
          </a:p>
          <a:p>
            <a:pPr>
              <a:buNone/>
            </a:pPr>
            <a:r>
              <a:rPr lang="es-ES" b="1" i="1" dirty="0" smtClean="0">
                <a:latin typeface="Candara" pitchFamily="34" charset="0"/>
              </a:rPr>
              <a:t>							</a:t>
            </a:r>
            <a:r>
              <a:rPr lang="es-ES" b="1" dirty="0" smtClean="0">
                <a:solidFill>
                  <a:srgbClr val="C00000"/>
                </a:solidFill>
                <a:latin typeface="Candara" pitchFamily="34" charset="0"/>
              </a:rPr>
              <a:t>(Job 42:10)</a:t>
            </a:r>
            <a:endParaRPr lang="es-ES" b="1" i="1" dirty="0" smtClean="0">
              <a:latin typeface="Candara" pitchFamily="34" charset="0"/>
            </a:endParaRPr>
          </a:p>
          <a:p>
            <a:r>
              <a:rPr lang="es-ES" dirty="0" smtClean="0">
                <a:latin typeface="Candara" pitchFamily="34" charset="0"/>
              </a:rPr>
              <a:t>Es importante ver que Dios terminó de probar a Job después que él oró por sus amigos, quienes lo habían estado acusando de pecado durante todo el libro. </a:t>
            </a:r>
          </a:p>
          <a:p>
            <a:endParaRPr lang="es-PR" b="1" i="1"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31</a:t>
            </a:fld>
            <a:endParaRPr lang="en-US"/>
          </a:p>
        </p:txBody>
      </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Santiago 5: 9-11</a:t>
            </a:r>
            <a:endParaRPr lang="es-PR" dirty="0"/>
          </a:p>
        </p:txBody>
      </p:sp>
      <p:sp>
        <p:nvSpPr>
          <p:cNvPr id="3" name="Content Placeholder 2"/>
          <p:cNvSpPr>
            <a:spLocks noGrp="1"/>
          </p:cNvSpPr>
          <p:nvPr>
            <p:ph idx="1"/>
          </p:nvPr>
        </p:nvSpPr>
        <p:spPr>
          <a:xfrm>
            <a:off x="152400" y="2057400"/>
            <a:ext cx="8802688" cy="4648199"/>
          </a:xfrm>
        </p:spPr>
        <p:txBody>
          <a:bodyPr/>
          <a:lstStyle/>
          <a:p>
            <a:r>
              <a:rPr lang="es-ES" b="1" i="1" dirty="0" smtClean="0">
                <a:latin typeface="Candara" pitchFamily="34" charset="0"/>
              </a:rPr>
              <a:t>“No os venguéis vosotros mismos, amados míos, sino dejad lugar a la ira de Dios; porque escrito está: Mía es la venganza, yo pagaré, dice el Señor.”</a:t>
            </a:r>
          </a:p>
          <a:p>
            <a:pPr>
              <a:buNone/>
            </a:pPr>
            <a:r>
              <a:rPr lang="es-ES" b="1" i="1" dirty="0" smtClean="0">
                <a:latin typeface="Candara" pitchFamily="34" charset="0"/>
              </a:rPr>
              <a:t>					</a:t>
            </a:r>
            <a:r>
              <a:rPr lang="es-ES" b="1" dirty="0" smtClean="0">
                <a:solidFill>
                  <a:srgbClr val="C00000"/>
                </a:solidFill>
                <a:latin typeface="Candara" pitchFamily="34" charset="0"/>
              </a:rPr>
              <a:t>		(Romanos 12:19)</a:t>
            </a:r>
            <a:endParaRPr lang="es-ES" b="1" i="1" dirty="0" smtClean="0">
              <a:latin typeface="Candara" pitchFamily="34" charset="0"/>
            </a:endParaRPr>
          </a:p>
          <a:p>
            <a:r>
              <a:rPr lang="es-ES" b="1" i="1" dirty="0" smtClean="0">
                <a:latin typeface="Candara" pitchFamily="34" charset="0"/>
              </a:rPr>
              <a:t>“Airaos, pero no pequéis; no se ponga el sol sobre vuestro enojo, ni deis lugar al diablo.”</a:t>
            </a:r>
          </a:p>
          <a:p>
            <a:pPr>
              <a:buNone/>
            </a:pPr>
            <a:r>
              <a:rPr lang="es-ES" b="1" i="1" dirty="0" smtClean="0">
                <a:latin typeface="Candara" pitchFamily="34" charset="0"/>
              </a:rPr>
              <a:t>							</a:t>
            </a:r>
            <a:r>
              <a:rPr lang="es-ES" b="1" dirty="0" smtClean="0">
                <a:solidFill>
                  <a:srgbClr val="C00000"/>
                </a:solidFill>
                <a:latin typeface="Candara" pitchFamily="34" charset="0"/>
              </a:rPr>
              <a:t>(Efesios 4:26-27)</a:t>
            </a:r>
            <a:endParaRPr lang="es-ES" b="1" i="1" dirty="0" smtClean="0">
              <a:latin typeface="Candara" pitchFamily="34" charset="0"/>
            </a:endParaRPr>
          </a:p>
          <a:p>
            <a:endParaRPr lang="es-PR" b="1" i="1" dirty="0">
              <a:latin typeface="Candara"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32</a:t>
            </a:fld>
            <a:endParaRPr lang="en-US"/>
          </a:p>
        </p:txBody>
      </p:sp>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381000" y="2057400"/>
            <a:ext cx="8458200" cy="4343400"/>
          </a:xfrm>
        </p:spPr>
        <p:txBody>
          <a:bodyPr/>
          <a:lstStyle/>
          <a:p>
            <a:r>
              <a:rPr lang="es-ES" dirty="0" smtClean="0"/>
              <a:t>Dios espera que seamos sabios al reaccionar ante la maldad. No debemos dejar que nuestro coraje y caída humanidad nos controlen.</a:t>
            </a:r>
          </a:p>
          <a:p>
            <a:r>
              <a:rPr lang="es-ES" dirty="0" smtClean="0"/>
              <a:t>Dios promete que si nosotros no tenemos sabiduría, podemos pedírsela, y Él nos ayudará con todas nuestras decisiones.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33</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mph" presetSubtype="0" grpId="0" nodeType="clickEffect">
                                  <p:stCondLst>
                                    <p:cond delay="0"/>
                                  </p:stCondLst>
                                  <p:childTnLst>
                                    <p:set>
                                      <p:cBhvr rctx="PPT">
                                        <p:cTn id="14" dur="indefinite"/>
                                        <p:tgtEl>
                                          <p:spTgt spid="3">
                                            <p:txEl>
                                              <p:pRg st="0" end="0"/>
                                            </p:txEl>
                                          </p:spTgt>
                                        </p:tgtEl>
                                        <p:attrNameLst>
                                          <p:attrName>style.opacity</p:attrName>
                                        </p:attrNameLst>
                                      </p:cBhvr>
                                      <p:to>
                                        <p:strVal val="0.5"/>
                                      </p:to>
                                    </p:set>
                                    <p:animEffect filter="image" prLst="opacity: 0.5">
                                      <p:cBhvr rctx="IE">
                                        <p:cTn id="15" dur="indefinite"/>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34</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et al. Eds. </a:t>
            </a:r>
            <a:r>
              <a:rPr lang="es-PR" sz="1600" i="1" dirty="0" smtClean="0"/>
              <a:t>Estudios Bíblicos para la Vida para Adultos, </a:t>
            </a:r>
            <a:r>
              <a:rPr lang="es-PR" sz="1600" dirty="0" smtClean="0"/>
              <a:t>Otoño 2014,</a:t>
            </a:r>
            <a:r>
              <a:rPr lang="es-PR" sz="1600" i="1" dirty="0" smtClean="0"/>
              <a:t> </a:t>
            </a:r>
            <a:r>
              <a:rPr lang="es-PR" sz="1600" dirty="0" smtClean="0"/>
              <a:t>Vol. 1, Núm. 1.</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26-36.</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r>
              <a:rPr lang="en-US" sz="1600" dirty="0" smtClean="0"/>
              <a:t>.</a:t>
            </a:r>
          </a:p>
          <a:p>
            <a:pPr marL="342900" lvl="1" indent="-342900">
              <a:lnSpc>
                <a:spcPct val="90000"/>
              </a:lnSpc>
              <a:spcAft>
                <a:spcPts val="600"/>
              </a:spcAft>
              <a:buClr>
                <a:schemeClr val="folHlink"/>
              </a:buClr>
              <a:buSzPct val="60000"/>
              <a:buNone/>
            </a:pPr>
            <a:r>
              <a:rPr lang="es-ES" sz="1600" dirty="0"/>
              <a:t> </a:t>
            </a:r>
            <a:r>
              <a:rPr lang="es-ES" sz="1600" dirty="0" err="1"/>
              <a:t>Porter</a:t>
            </a:r>
            <a:r>
              <a:rPr lang="es-ES" sz="1600" dirty="0"/>
              <a:t>, Rafael. Estudios </a:t>
            </a:r>
            <a:r>
              <a:rPr lang="es-ES" sz="1600" dirty="0" err="1"/>
              <a:t>Bı́blicos</a:t>
            </a:r>
            <a:r>
              <a:rPr lang="es-ES" sz="1600" dirty="0"/>
              <a:t> ELA: Cuando aumenta la </a:t>
            </a:r>
            <a:r>
              <a:rPr lang="es-ES" sz="1600" dirty="0" err="1"/>
              <a:t>presión</a:t>
            </a:r>
            <a:r>
              <a:rPr lang="es-ES" sz="1600" dirty="0"/>
              <a:t> (Santiago). Puebla, Pue., </a:t>
            </a:r>
            <a:r>
              <a:rPr lang="es-ES" sz="1600" dirty="0" err="1"/>
              <a:t>México</a:t>
            </a:r>
            <a:r>
              <a:rPr lang="es-ES" sz="1600" dirty="0"/>
              <a:t>: Ediciones Las </a:t>
            </a:r>
            <a:r>
              <a:rPr lang="es-ES" sz="1600" dirty="0" err="1"/>
              <a:t>Américas</a:t>
            </a:r>
            <a:r>
              <a:rPr lang="es-ES" sz="1600" dirty="0"/>
              <a:t>, A. C., 2003</a:t>
            </a:r>
            <a:r>
              <a:rPr lang="es-ES" sz="1600" dirty="0" smtClean="0"/>
              <a:t>.</a:t>
            </a:r>
            <a:endParaRPr lang="en-US" sz="1600" dirty="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921E7F7E-33AA-4283-8B9E-027FB821B55F}" type="slidenum">
              <a:rPr lang="en-US" smtClean="0"/>
              <a:pPr/>
              <a:t>35</a:t>
            </a:fld>
            <a:endParaRPr lang="en-US"/>
          </a:p>
        </p:txBody>
      </p:sp>
      <p:sp>
        <p:nvSpPr>
          <p:cNvPr id="3" name="Content Placeholder 2"/>
          <p:cNvSpPr>
            <a:spLocks noGrp="1"/>
          </p:cNvSpPr>
          <p:nvPr>
            <p:ph idx="1"/>
          </p:nvPr>
        </p:nvSpPr>
        <p:spPr/>
        <p:txBody>
          <a:bodyPr/>
          <a:lstStyle/>
          <a:p>
            <a:endParaRPr lang="en-US"/>
          </a:p>
        </p:txBody>
      </p:sp>
      <p:pic>
        <p:nvPicPr>
          <p:cNvPr id="9218" name="Picture 2" descr="http://www.pacificnorthwestbirds.com/wp-content/uploads/2013/02/quarreling-sparrows1.jpg"/>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spTree>
    <p:extLst>
      <p:ext uri="{BB962C8B-B14F-4D97-AF65-F5344CB8AC3E}">
        <p14:creationId xmlns:p14="http://schemas.microsoft.com/office/powerpoint/2010/main" val="807846910"/>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2" descr="http://www.pacificnorthwestbirds.com/wp-content/uploads/2013/02/quarreling-sparrows1.jpg"/>
          <p:cNvPicPr>
            <a:picLocks noChangeAspect="1" noChangeArrowheads="1"/>
          </p:cNvPicPr>
          <p:nvPr/>
        </p:nvPicPr>
        <p:blipFill>
          <a:blip r:embed="rId3" cstate="print"/>
          <a:srcRect/>
          <a:stretch>
            <a:fillRect/>
          </a:stretch>
        </p:blipFill>
        <p:spPr bwMode="auto">
          <a:xfrm>
            <a:off x="0" y="0"/>
            <a:ext cx="9144000" cy="6858001"/>
          </a:xfrm>
          <a:prstGeom prst="rect">
            <a:avLst/>
          </a:prstGeom>
          <a:noFill/>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a:solidFill>
                  <a:schemeClr val="bg1"/>
                </a:solidFill>
              </a:rPr>
              <a:t>Otoño</a:t>
            </a:r>
            <a:r>
              <a:rPr lang="es-PR" sz="4400" kern="1200" dirty="0">
                <a:solidFill>
                  <a:schemeClr val="bg1"/>
                </a:solidFill>
              </a:rPr>
              <a:t> 2014/Tema </a:t>
            </a:r>
            <a:r>
              <a:rPr lang="es-PR" sz="4400" dirty="0">
                <a:solidFill>
                  <a:schemeClr val="bg1"/>
                </a:solidFill>
              </a:rPr>
              <a:t>4:           </a:t>
            </a:r>
            <a:r>
              <a:rPr lang="es-PR" sz="4400" cap="small" dirty="0" smtClean="0">
                <a:solidFill>
                  <a:schemeClr val="bg1"/>
                </a:solidFill>
              </a:rPr>
              <a:t>Cuando las relaciones chocan</a:t>
            </a:r>
            <a:endParaRPr lang="es-PR" sz="4400" kern="1200" cap="small" dirty="0">
              <a:solidFill>
                <a:schemeClr val="bg1"/>
              </a:solidFill>
            </a:endParaRPr>
          </a:p>
          <a:p>
            <a:pPr marL="401638" indent="-234950" algn="ctr">
              <a:spcAft>
                <a:spcPts val="600"/>
              </a:spcAft>
              <a:buNone/>
            </a:pPr>
            <a:r>
              <a:rPr lang="es-PR" sz="4000" cap="small" dirty="0">
                <a:solidFill>
                  <a:schemeClr val="bg1"/>
                </a:solidFill>
              </a:rPr>
              <a:t>Sesi</a:t>
            </a:r>
            <a:r>
              <a:rPr lang="en-US" sz="4000" cap="small" dirty="0" err="1">
                <a:solidFill>
                  <a:schemeClr val="bg1"/>
                </a:solidFill>
              </a:rPr>
              <a:t>ón</a:t>
            </a:r>
            <a:r>
              <a:rPr lang="en-US" sz="4000" cap="small" dirty="0">
                <a:solidFill>
                  <a:schemeClr val="bg1"/>
                </a:solidFill>
              </a:rPr>
              <a:t> </a:t>
            </a:r>
            <a:r>
              <a:rPr lang="en-US" sz="4000" cap="small" dirty="0" smtClean="0">
                <a:solidFill>
                  <a:schemeClr val="bg1"/>
                </a:solidFill>
              </a:rPr>
              <a:t>1: </a:t>
            </a:r>
            <a:r>
              <a:rPr lang="en-US" sz="4000" cap="small" dirty="0" err="1" smtClean="0">
                <a:solidFill>
                  <a:schemeClr val="bg1"/>
                </a:solidFill>
              </a:rPr>
              <a:t>Hasta</a:t>
            </a:r>
            <a:r>
              <a:rPr lang="en-US" sz="4000" cap="small" dirty="0" smtClean="0">
                <a:solidFill>
                  <a:schemeClr val="bg1"/>
                </a:solidFill>
              </a:rPr>
              <a:t> los </a:t>
            </a:r>
            <a:r>
              <a:rPr lang="en-US" sz="4000" cap="small" dirty="0" err="1" smtClean="0">
                <a:solidFill>
                  <a:schemeClr val="bg1"/>
                </a:solidFill>
              </a:rPr>
              <a:t>cristianos</a:t>
            </a:r>
            <a:r>
              <a:rPr lang="en-US" sz="4000" cap="small" dirty="0" smtClean="0">
                <a:solidFill>
                  <a:schemeClr val="bg1"/>
                </a:solidFill>
              </a:rPr>
              <a:t> </a:t>
            </a:r>
            <a:r>
              <a:rPr lang="en-US" sz="4000" cap="small" dirty="0" err="1" smtClean="0">
                <a:solidFill>
                  <a:schemeClr val="bg1"/>
                </a:solidFill>
              </a:rPr>
              <a:t>chocan</a:t>
            </a:r>
            <a:endParaRPr lang="es-PR" sz="4000" cap="small" dirty="0">
              <a:solidFill>
                <a:schemeClr val="bg1"/>
              </a:solidFill>
            </a:endParaRPr>
          </a:p>
          <a:p>
            <a:pPr marL="401638" indent="-234950" algn="ctr">
              <a:spcAft>
                <a:spcPts val="600"/>
              </a:spcAft>
              <a:buNone/>
            </a:pPr>
            <a:r>
              <a:rPr lang="es-PR" sz="4000" kern="1200" dirty="0" smtClean="0">
                <a:solidFill>
                  <a:schemeClr val="bg1"/>
                </a:solidFill>
              </a:rPr>
              <a:t>19 </a:t>
            </a:r>
            <a:r>
              <a:rPr lang="es-PR" sz="4000" kern="1200" dirty="0">
                <a:solidFill>
                  <a:schemeClr val="bg1"/>
                </a:solidFill>
              </a:rPr>
              <a:t>de </a:t>
            </a:r>
            <a:r>
              <a:rPr lang="es-PR" sz="4000" dirty="0" smtClean="0">
                <a:solidFill>
                  <a:schemeClr val="bg1"/>
                </a:solidFill>
              </a:rPr>
              <a:t>octubre </a:t>
            </a:r>
            <a:r>
              <a:rPr lang="es-PR" sz="4000" kern="1200" dirty="0">
                <a:solidFill>
                  <a:schemeClr val="bg1"/>
                </a:solidFill>
              </a:rPr>
              <a:t>de 2014</a:t>
            </a:r>
            <a:endParaRPr lang="es-PR" sz="2800" kern="1200" dirty="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a:t>
            </a:r>
            <a:r>
              <a:rPr lang="en-US" dirty="0" smtClean="0">
                <a:solidFill>
                  <a:schemeClr val="bg1"/>
                </a:solidFill>
              </a:rPr>
              <a:t>Lucas 10:38-42</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37</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ES" sz="4800" dirty="0" smtClean="0">
                <a:latin typeface="David" panose="020E0502060401010101" pitchFamily="34" charset="-79"/>
                <a:cs typeface="David" panose="020E0502060401010101" pitchFamily="34" charset="-79"/>
              </a:rPr>
              <a:t>Santiago 5:1-11</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5</a:t>
            </a:fld>
            <a:endParaRPr lang="en-US" dirty="0"/>
          </a:p>
        </p:txBody>
      </p:sp>
      <p:sp>
        <p:nvSpPr>
          <p:cNvPr id="327682" name="Rectangle 2"/>
          <p:cNvSpPr>
            <a:spLocks noGrp="1" noChangeArrowheads="1"/>
          </p:cNvSpPr>
          <p:nvPr>
            <p:ph type="body" idx="1"/>
          </p:nvPr>
        </p:nvSpPr>
        <p:spPr>
          <a:xfrm>
            <a:off x="0" y="1981200"/>
            <a:ext cx="5638800" cy="4724400"/>
          </a:xfrm>
        </p:spPr>
        <p:txBody>
          <a:bodyPr/>
          <a:lstStyle/>
          <a:p>
            <a:r>
              <a:rPr lang="es-ES" sz="2800" b="1" i="1" dirty="0" smtClean="0">
                <a:latin typeface="Candara" pitchFamily="34" charset="0"/>
              </a:rPr>
              <a:t>“¡Vamos ahora, ricos! Llorad y aullad por las miserias que os vendrán. Vuestras riquezas están podridas, y vuestras ropas están comidas de polilla. Vuestro oro y plata están enmohecidos; y su moho testificará contra vosotros, y devorará del todo vuestras carnes como fuego. Habéis acumulado tesoros para los días postreros.”</a:t>
            </a:r>
          </a:p>
          <a:p>
            <a:pPr marL="0" indent="0">
              <a:buNone/>
            </a:pPr>
            <a:endParaRPr lang="es-ES" sz="3000" b="1" i="1" dirty="0">
              <a:latin typeface="Papyrus" panose="03070502060502030205" pitchFamily="66"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5:1-6</a:t>
            </a:r>
            <a:endParaRPr lang="es-ES" dirty="0"/>
          </a:p>
        </p:txBody>
      </p:sp>
      <p:pic>
        <p:nvPicPr>
          <p:cNvPr id="31746" name="Picture 2" descr="http://rossmannellcomments.edublogs.org/files/2013/10/Iron-Pyrite-crystal-0002-1i92xk3.jpg"/>
          <p:cNvPicPr>
            <a:picLocks noChangeAspect="1" noChangeArrowheads="1"/>
          </p:cNvPicPr>
          <p:nvPr/>
        </p:nvPicPr>
        <p:blipFill>
          <a:blip r:embed="rId2" cstate="print"/>
          <a:srcRect/>
          <a:stretch>
            <a:fillRect/>
          </a:stretch>
        </p:blipFill>
        <p:spPr bwMode="auto">
          <a:xfrm>
            <a:off x="5588000" y="4191000"/>
            <a:ext cx="3556000" cy="2667000"/>
          </a:xfrm>
          <a:prstGeom prst="rect">
            <a:avLst/>
          </a:prstGeom>
          <a:noFill/>
        </p:spPr>
      </p:pic>
      <p:pic>
        <p:nvPicPr>
          <p:cNvPr id="31748" name="Picture 4" descr="http://www.rsc.org/chemistryworld/sites/default/files/upload/shutterstock_1879310_300.jpg"/>
          <p:cNvPicPr>
            <a:picLocks noChangeAspect="1" noChangeArrowheads="1"/>
          </p:cNvPicPr>
          <p:nvPr/>
        </p:nvPicPr>
        <p:blipFill>
          <a:blip r:embed="rId3" cstate="print"/>
          <a:srcRect/>
          <a:stretch>
            <a:fillRect/>
          </a:stretch>
        </p:blipFill>
        <p:spPr bwMode="auto">
          <a:xfrm>
            <a:off x="5943600" y="1828801"/>
            <a:ext cx="3200400" cy="2168945"/>
          </a:xfrm>
          <a:prstGeom prst="rect">
            <a:avLst/>
          </a:prstGeom>
          <a:noFill/>
        </p:spPr>
      </p:pic>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327682" name="Rectangle 2"/>
          <p:cNvSpPr>
            <a:spLocks noGrp="1" noChangeArrowheads="1"/>
          </p:cNvSpPr>
          <p:nvPr>
            <p:ph type="body" idx="1"/>
          </p:nvPr>
        </p:nvSpPr>
        <p:spPr>
          <a:xfrm>
            <a:off x="0" y="1905000"/>
            <a:ext cx="6324600" cy="4419600"/>
          </a:xfrm>
        </p:spPr>
        <p:txBody>
          <a:bodyPr/>
          <a:lstStyle/>
          <a:p>
            <a:r>
              <a:rPr lang="es-ES" sz="2800" b="1" i="1" dirty="0" smtClean="0">
                <a:latin typeface="Candara" pitchFamily="34" charset="0"/>
              </a:rPr>
              <a:t>He aquí, clama el jornal de los obreros que han cosechado vuestras tierras, el cual por engaño no les ha sido pagado por vosotros; y los clamores de los que habían segado han entrado en los oídos del Señor de los ejércitos. Habéis vivido en deleites sobre la tierra, y sido disolutos; habéis engordado vuestros corazones como en día de matanza. Habéis condenado y dado muerte al justo, y él no os hace resistencia. </a:t>
            </a: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5:1-6</a:t>
            </a:r>
            <a:endParaRPr lang="es-ES" dirty="0"/>
          </a:p>
        </p:txBody>
      </p:sp>
      <p:pic>
        <p:nvPicPr>
          <p:cNvPr id="2" name="Picture 1"/>
          <p:cNvPicPr>
            <a:picLocks noChangeAspect="1"/>
          </p:cNvPicPr>
          <p:nvPr/>
        </p:nvPicPr>
        <p:blipFill>
          <a:blip r:embed="rId2" cstate="print"/>
          <a:stretch>
            <a:fillRect/>
          </a:stretch>
        </p:blipFill>
        <p:spPr>
          <a:xfrm>
            <a:off x="6315730" y="4724400"/>
            <a:ext cx="2828270" cy="2133600"/>
          </a:xfrm>
          <a:prstGeom prst="rect">
            <a:avLst/>
          </a:prstGeom>
        </p:spPr>
      </p:pic>
    </p:spTree>
    <p:extLst>
      <p:ext uri="{BB962C8B-B14F-4D97-AF65-F5344CB8AC3E}">
        <p14:creationId xmlns:p14="http://schemas.microsoft.com/office/powerpoint/2010/main" val="34366219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76200" y="2057400"/>
            <a:ext cx="5105400" cy="4572000"/>
          </a:xfrm>
        </p:spPr>
        <p:txBody>
          <a:bodyPr/>
          <a:lstStyle/>
          <a:p>
            <a:pPr marL="0" indent="0">
              <a:buNone/>
            </a:pPr>
            <a:r>
              <a:rPr lang="es-ES" dirty="0" smtClean="0">
                <a:latin typeface="Candara" panose="020E0502030303020204" pitchFamily="34" charset="0"/>
              </a:rPr>
              <a:t>Santiago comienza su discurso del capítulo 5 con una condena a los ricos opresores. </a:t>
            </a:r>
          </a:p>
          <a:p>
            <a:pPr marL="0" indent="0">
              <a:buNone/>
            </a:pPr>
            <a:r>
              <a:rPr lang="es-ES" dirty="0" smtClean="0">
                <a:latin typeface="Candara" panose="020E0502030303020204" pitchFamily="34" charset="0"/>
              </a:rPr>
              <a:t>La Biblia en muchos lugares nos amonesta sobre el peligro de confiar en los bienes materiales.</a:t>
            </a:r>
            <a:endParaRPr lang="es-ES" dirty="0">
              <a:latin typeface="Candara" panose="020E0502030303020204"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5:1-6</a:t>
            </a:r>
            <a:endParaRPr lang="es-ES" dirty="0"/>
          </a:p>
        </p:txBody>
      </p:sp>
      <p:pic>
        <p:nvPicPr>
          <p:cNvPr id="2" name="Picture 1"/>
          <p:cNvPicPr>
            <a:picLocks noChangeAspect="1"/>
          </p:cNvPicPr>
          <p:nvPr/>
        </p:nvPicPr>
        <p:blipFill>
          <a:blip r:embed="rId2" cstate="print"/>
          <a:stretch>
            <a:fillRect/>
          </a:stretch>
        </p:blipFill>
        <p:spPr>
          <a:xfrm>
            <a:off x="5059680" y="4114800"/>
            <a:ext cx="4114800" cy="2743200"/>
          </a:xfrm>
          <a:prstGeom prst="rect">
            <a:avLst/>
          </a:prstGeom>
        </p:spPr>
      </p:pic>
    </p:spTree>
    <p:extLst>
      <p:ext uri="{BB962C8B-B14F-4D97-AF65-F5344CB8AC3E}">
        <p14:creationId xmlns:p14="http://schemas.microsoft.com/office/powerpoint/2010/main" val="4163437103"/>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152400" y="2133600"/>
            <a:ext cx="8458200" cy="4495800"/>
          </a:xfrm>
        </p:spPr>
        <p:txBody>
          <a:bodyPr/>
          <a:lstStyle/>
          <a:p>
            <a:pPr marL="0" indent="0">
              <a:buNone/>
            </a:pPr>
            <a:r>
              <a:rPr lang="es-ES" b="1" i="1" dirty="0" smtClean="0">
                <a:latin typeface="Candara" panose="020E0502030303020204" pitchFamily="34" charset="0"/>
              </a:rPr>
              <a:t>No os hagáis tesoros en la tierra, donde la polilla y el orín corrompen, y donde ladrones minan y hurtan;</a:t>
            </a:r>
            <a:r>
              <a:rPr lang="es-ES" b="1" i="1" baseline="30000" dirty="0" smtClean="0">
                <a:latin typeface="Candara" panose="020E0502030303020204" pitchFamily="34" charset="0"/>
              </a:rPr>
              <a:t> </a:t>
            </a:r>
            <a:r>
              <a:rPr lang="es-ES" b="1" i="1" dirty="0" smtClean="0">
                <a:latin typeface="Candara" panose="020E0502030303020204" pitchFamily="34" charset="0"/>
              </a:rPr>
              <a:t>sino haceos tesoros en el cielo, donde ni la polilla ni el orín corrompen, y donde ladrones no minan ni hurtan. Porque donde esté vuestro tesoro, allí estará también vuestro corazón.</a:t>
            </a:r>
          </a:p>
          <a:p>
            <a:pPr marL="0" indent="0">
              <a:buNone/>
            </a:pPr>
            <a:endParaRPr lang="es-ES" b="1" i="1" dirty="0">
              <a:latin typeface="Candara" panose="020E0502030303020204" pitchFamily="34" charset="0"/>
            </a:endParaRPr>
          </a:p>
          <a:p>
            <a:pPr marL="0" indent="0">
              <a:buNone/>
            </a:pPr>
            <a:r>
              <a:rPr lang="es-ES" b="1" i="1" dirty="0">
                <a:latin typeface="Candara" panose="020E0502030303020204" pitchFamily="34" charset="0"/>
              </a:rPr>
              <a:t>	</a:t>
            </a:r>
            <a:r>
              <a:rPr lang="es-ES" b="1" i="1" dirty="0" smtClean="0">
                <a:latin typeface="Candara" panose="020E0502030303020204" pitchFamily="34" charset="0"/>
              </a:rPr>
              <a:t>					</a:t>
            </a:r>
            <a:r>
              <a:rPr lang="es-ES" b="1" dirty="0" smtClean="0">
                <a:solidFill>
                  <a:srgbClr val="FF0000"/>
                </a:solidFill>
                <a:latin typeface="Candara" panose="020E0502030303020204" pitchFamily="34" charset="0"/>
              </a:rPr>
              <a:t>(Mateo 6:19-21)</a:t>
            </a:r>
            <a:endParaRPr lang="es-ES" b="1" i="1" dirty="0" smtClean="0">
              <a:latin typeface="Candara" panose="020E0502030303020204"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5:1-6</a:t>
            </a:r>
            <a:endParaRPr lang="es-ES" dirty="0"/>
          </a:p>
        </p:txBody>
      </p:sp>
    </p:spTree>
    <p:extLst>
      <p:ext uri="{BB962C8B-B14F-4D97-AF65-F5344CB8AC3E}">
        <p14:creationId xmlns:p14="http://schemas.microsoft.com/office/powerpoint/2010/main" val="252633692"/>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228601" y="2133600"/>
            <a:ext cx="4495800" cy="3810000"/>
          </a:xfrm>
        </p:spPr>
        <p:txBody>
          <a:bodyPr/>
          <a:lstStyle/>
          <a:p>
            <a:pPr marL="0" indent="0">
              <a:buNone/>
            </a:pPr>
            <a:r>
              <a:rPr lang="es-ES" dirty="0" smtClean="0">
                <a:latin typeface="Candara" pitchFamily="34" charset="0"/>
              </a:rPr>
              <a:t>Nuestras obras delatan quiénes somos. El que busca los bienes materiales para satisfacer su sentido de propósito en la vida terminará codiciando estas cosas, que son pasajeras.</a:t>
            </a:r>
          </a:p>
          <a:p>
            <a:pPr marL="0" indent="0">
              <a:buNone/>
            </a:pPr>
            <a:endParaRPr lang="es-ES" dirty="0">
              <a:latin typeface="Candara" pitchFamily="34" charset="0"/>
            </a:endParaRPr>
          </a:p>
        </p:txBody>
      </p:sp>
      <p:sp>
        <p:nvSpPr>
          <p:cNvPr id="9" name="Rectangle 3"/>
          <p:cNvSpPr>
            <a:spLocks noGrp="1" noChangeArrowheads="1"/>
          </p:cNvSpPr>
          <p:nvPr>
            <p:ph type="title"/>
          </p:nvPr>
        </p:nvSpPr>
        <p:spPr>
          <a:xfrm>
            <a:off x="1600200" y="671512"/>
            <a:ext cx="6934201" cy="1004888"/>
          </a:xfrm>
        </p:spPr>
        <p:txBody>
          <a:bodyPr/>
          <a:lstStyle/>
          <a:p>
            <a:r>
              <a:rPr lang="es-ES" dirty="0" smtClean="0"/>
              <a:t>Santiago 5:1-6</a:t>
            </a:r>
            <a:endParaRPr lang="es-ES" dirty="0"/>
          </a:p>
        </p:txBody>
      </p:sp>
      <p:pic>
        <p:nvPicPr>
          <p:cNvPr id="2" name="Picture 1"/>
          <p:cNvPicPr>
            <a:picLocks noChangeAspect="1"/>
          </p:cNvPicPr>
          <p:nvPr/>
        </p:nvPicPr>
        <p:blipFill>
          <a:blip r:embed="rId2" cstate="print"/>
          <a:stretch>
            <a:fillRect/>
          </a:stretch>
        </p:blipFill>
        <p:spPr>
          <a:xfrm>
            <a:off x="5257800" y="1828800"/>
            <a:ext cx="3922775" cy="5029200"/>
          </a:xfrm>
          <a:prstGeom prst="rect">
            <a:avLst/>
          </a:prstGeom>
        </p:spPr>
      </p:pic>
    </p:spTree>
    <p:extLst>
      <p:ext uri="{BB962C8B-B14F-4D97-AF65-F5344CB8AC3E}">
        <p14:creationId xmlns:p14="http://schemas.microsoft.com/office/powerpoint/2010/main" val="11409205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ppt/theme/themeOverride2.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98845</TotalTime>
  <Words>1909</Words>
  <Application>Microsoft Office PowerPoint</Application>
  <PresentationFormat>On-screen Show (4:3)</PresentationFormat>
  <Paragraphs>164</Paragraphs>
  <Slides>37</Slides>
  <Notes>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37</vt:i4>
      </vt:variant>
    </vt:vector>
  </HeadingPairs>
  <TitlesOfParts>
    <vt:vector size="48" baseType="lpstr">
      <vt:lpstr>Arial</vt:lpstr>
      <vt:lpstr>Calibri</vt:lpstr>
      <vt:lpstr>Calibri Light</vt:lpstr>
      <vt:lpstr>Candara</vt:lpstr>
      <vt:lpstr>David</vt:lpstr>
      <vt:lpstr>Papyrus</vt:lpstr>
      <vt:lpstr>Tahoma</vt:lpstr>
      <vt:lpstr>Wingdings</vt:lpstr>
      <vt:lpstr>Blends</vt:lpstr>
      <vt:lpstr>1_Office Theme</vt:lpstr>
      <vt:lpstr>Office Theme</vt:lpstr>
      <vt:lpstr>PowerPoint Presentation</vt:lpstr>
      <vt:lpstr>PowerPoint Presentation</vt:lpstr>
      <vt:lpstr>El asunto</vt:lpstr>
      <vt:lpstr>Pasaje bíblico</vt:lpstr>
      <vt:lpstr>Santiago 5:1-6</vt:lpstr>
      <vt:lpstr>Santiago 5:1-6</vt:lpstr>
      <vt:lpstr>Santiago 5:1-6</vt:lpstr>
      <vt:lpstr>Santiago 5:1-6</vt:lpstr>
      <vt:lpstr>Santiago 5:1-6</vt:lpstr>
      <vt:lpstr>Santiago 5:1-6</vt:lpstr>
      <vt:lpstr>Santiago 5:1-6</vt:lpstr>
      <vt:lpstr>Santiago 5:1-6</vt:lpstr>
      <vt:lpstr>Santiago 5:1-6</vt:lpstr>
      <vt:lpstr>Santiago 5: 7-8</vt:lpstr>
      <vt:lpstr>Santiago 5: 7-8</vt:lpstr>
      <vt:lpstr>Santiago 5: 7-8</vt:lpstr>
      <vt:lpstr>Santiago 5: 7-8</vt:lpstr>
      <vt:lpstr>Santiago 5: 7-8</vt:lpstr>
      <vt:lpstr>Santiago 5: 7-8</vt:lpstr>
      <vt:lpstr>Santiago 5: 7-8</vt:lpstr>
      <vt:lpstr>Santiago 5: 7-8</vt:lpstr>
      <vt:lpstr>Santiago 5: 7-8</vt:lpstr>
      <vt:lpstr>Santiago 5: 9-11</vt:lpstr>
      <vt:lpstr>Santiago 5: 9-11</vt:lpstr>
      <vt:lpstr>Santiago 5: 9-11</vt:lpstr>
      <vt:lpstr>Santiago 5: 9-11</vt:lpstr>
      <vt:lpstr>Santiago 5: 9-11</vt:lpstr>
      <vt:lpstr>Santiago 5: 9-11</vt:lpstr>
      <vt:lpstr>Santiago 5: 9-11</vt:lpstr>
      <vt:lpstr>Santiago 5: 9-11</vt:lpstr>
      <vt:lpstr>Santiago 5: 9-11</vt:lpstr>
      <vt:lpstr>Santiago 5: 9-11</vt:lpstr>
      <vt:lpstr>Aplicaciones</vt:lpstr>
      <vt:lpstr>Recursos</vt:lpstr>
      <vt:lpstr>PowerPoint Presentation</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la_presion_de_las_represalias_101214.pptx</dc:title>
  <dc:creator>JRIVERA</dc:creator>
  <cp:lastModifiedBy>Tito Ortega</cp:lastModifiedBy>
  <cp:revision>4304</cp:revision>
  <dcterms:created xsi:type="dcterms:W3CDTF">2007-01-24T21:53:34Z</dcterms:created>
  <dcterms:modified xsi:type="dcterms:W3CDTF">2014-10-18T17:47:43Z</dcterms:modified>
</cp:coreProperties>
</file>