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802" r:id="rId3"/>
  </p:sldMasterIdLst>
  <p:notesMasterIdLst>
    <p:notesMasterId r:id="rId36"/>
  </p:notesMasterIdLst>
  <p:handoutMasterIdLst>
    <p:handoutMasterId r:id="rId37"/>
  </p:handoutMasterIdLst>
  <p:sldIdLst>
    <p:sldId id="794" r:id="rId4"/>
    <p:sldId id="1228" r:id="rId5"/>
    <p:sldId id="804" r:id="rId6"/>
    <p:sldId id="1279" r:id="rId7"/>
    <p:sldId id="287" r:id="rId8"/>
    <p:sldId id="1270" r:id="rId9"/>
    <p:sldId id="1283" r:id="rId10"/>
    <p:sldId id="1284" r:id="rId11"/>
    <p:sldId id="1285" r:id="rId12"/>
    <p:sldId id="1280" r:id="rId13"/>
    <p:sldId id="1286" r:id="rId14"/>
    <p:sldId id="1287" r:id="rId15"/>
    <p:sldId id="1288" r:id="rId16"/>
    <p:sldId id="1289" r:id="rId17"/>
    <p:sldId id="1281" r:id="rId18"/>
    <p:sldId id="1282" r:id="rId19"/>
    <p:sldId id="1290" r:id="rId20"/>
    <p:sldId id="1291" r:id="rId21"/>
    <p:sldId id="1292" r:id="rId22"/>
    <p:sldId id="1293" r:id="rId23"/>
    <p:sldId id="1295" r:id="rId24"/>
    <p:sldId id="1296" r:id="rId25"/>
    <p:sldId id="1297" r:id="rId26"/>
    <p:sldId id="1298" r:id="rId27"/>
    <p:sldId id="1299" r:id="rId28"/>
    <p:sldId id="1300" r:id="rId29"/>
    <p:sldId id="1301" r:id="rId30"/>
    <p:sldId id="1155" r:id="rId31"/>
    <p:sldId id="561" r:id="rId32"/>
    <p:sldId id="1294" r:id="rId33"/>
    <p:sldId id="1133" r:id="rId34"/>
    <p:sldId id="908"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6709" autoAdjust="0"/>
  </p:normalViewPr>
  <p:slideViewPr>
    <p:cSldViewPr>
      <p:cViewPr varScale="1">
        <p:scale>
          <a:sx n="76" d="100"/>
          <a:sy n="76" d="100"/>
        </p:scale>
        <p:origin x="384" y="7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9/13/2014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31</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32</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03266517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178757123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720256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55677679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37380076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21221846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2913753069"/>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013660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950779854"/>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584328264"/>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5043855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9793425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5.xml"/><Relationship Id="rId6" Type="http://schemas.openxmlformats.org/officeDocument/2006/relationships/image" Target="../media/image7.jpeg"/><Relationship Id="rId5" Type="http://schemas.microsoft.com/office/2007/relationships/hdphoto" Target="../media/hdphoto2.wdp"/><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st-takla.org/Gallery/Bible/Illustrations/Bible-Slides/OT/Jeremiah.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8.wdp"/></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378929" y="0"/>
            <a:ext cx="8386141"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a:t>
            </a:r>
            <a:r>
              <a:rPr kumimoji="0" lang="es-PR" sz="4400" b="0" i="0" u="none" strike="noStrike" kern="1200" cap="none" spc="0" normalizeH="0" baseline="0" noProof="0" dirty="0" smtClean="0">
                <a:ln>
                  <a:noFill/>
                </a:ln>
                <a:effectLst/>
                <a:uLnTx/>
                <a:uFillTx/>
                <a:latin typeface="+mj-lt"/>
                <a:ea typeface="+mj-ea"/>
                <a:cs typeface="+mj-cs"/>
              </a:rPr>
              <a:t> 2014/Tema </a:t>
            </a:r>
            <a:r>
              <a:rPr lang="es-PR" sz="4400" noProof="0" dirty="0" smtClean="0">
                <a:latin typeface="+mj-lt"/>
              </a:rPr>
              <a:t>4</a:t>
            </a:r>
            <a:r>
              <a:rPr lang="es-PR" sz="4400" dirty="0" smtClean="0">
                <a:latin typeface="+mj-lt"/>
              </a:rPr>
              <a:t>:           </a:t>
            </a:r>
            <a:r>
              <a:rPr lang="es-PR" sz="4400" cap="small" dirty="0" smtClean="0">
                <a:latin typeface="+mj-lt"/>
              </a:rPr>
              <a:t>Puntos de presión</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a:t>
            </a:r>
            <a:r>
              <a:rPr lang="en-US" sz="4400" cap="small" dirty="0" err="1" smtClean="0">
                <a:latin typeface="+mn-lt"/>
              </a:rPr>
              <a:t>ón</a:t>
            </a:r>
            <a:r>
              <a:rPr lang="en-US" sz="4400" cap="small" dirty="0" smtClean="0">
                <a:latin typeface="+mn-lt"/>
              </a:rPr>
              <a:t> 2: </a:t>
            </a:r>
            <a:r>
              <a:rPr lang="en-US" sz="4400" cap="small" dirty="0" smtClean="0"/>
              <a:t>La </a:t>
            </a:r>
            <a:r>
              <a:rPr lang="en-US" sz="4400" cap="small" dirty="0" err="1" smtClean="0"/>
              <a:t>presión</a:t>
            </a:r>
            <a:r>
              <a:rPr lang="en-US" sz="4400" cap="small" dirty="0" smtClean="0"/>
              <a:t> de </a:t>
            </a:r>
            <a:r>
              <a:rPr lang="en-US" sz="4400" cap="small" dirty="0" err="1" smtClean="0"/>
              <a:t>las</a:t>
            </a:r>
            <a:r>
              <a:rPr lang="en-US" sz="4400" cap="small" dirty="0" smtClean="0"/>
              <a:t> </a:t>
            </a:r>
            <a:r>
              <a:rPr lang="en-US" sz="4400" cap="small" dirty="0" err="1" smtClean="0"/>
              <a:t>tentaciones</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14 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(Santiago 1:13-18</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212482"/>
            <a:ext cx="5152053" cy="3731118"/>
          </a:xfrm>
        </p:spPr>
        <p:txBody>
          <a:bodyPr/>
          <a:lstStyle/>
          <a:p>
            <a:pPr marL="0" indent="0">
              <a:buNone/>
            </a:pPr>
            <a:r>
              <a:rPr lang="es-ES" dirty="0">
                <a:latin typeface="Papyrus" panose="03070502060502030205" pitchFamily="66" charset="0"/>
              </a:rPr>
              <a:t>“sino que cada uno es tentado, cuando de su propia concupiscencia es atraído y seducido</a:t>
            </a:r>
            <a:r>
              <a:rPr lang="es-ES" dirty="0" smtClean="0">
                <a:latin typeface="Papyrus" panose="03070502060502030205" pitchFamily="66" charset="0"/>
              </a:rPr>
              <a:t>. Entonces </a:t>
            </a:r>
            <a:r>
              <a:rPr lang="es-ES" dirty="0">
                <a:latin typeface="Papyrus" panose="03070502060502030205" pitchFamily="66" charset="0"/>
              </a:rPr>
              <a:t>la concupiscencia, después que ha concebido, da a luz el pecado; y el pecado, siendo consumado, da a luz la muerte</a:t>
            </a:r>
            <a:r>
              <a:rPr lang="es-ES" dirty="0" smtClean="0">
                <a:latin typeface="Papyrus" panose="03070502060502030205" pitchFamily="66" charset="0"/>
              </a:rPr>
              <a:t>.”</a:t>
            </a:r>
            <a:endParaRPr lang="es-ES"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1:14-15</a:t>
            </a:r>
            <a:endParaRPr lang="es-E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456853" y="2286000"/>
            <a:ext cx="3429000" cy="4482423"/>
          </a:xfrm>
          <a:prstGeom prst="rect">
            <a:avLst/>
          </a:prstGeom>
        </p:spPr>
      </p:pic>
    </p:spTree>
    <p:extLst>
      <p:ext uri="{BB962C8B-B14F-4D97-AF65-F5344CB8AC3E}">
        <p14:creationId xmlns:p14="http://schemas.microsoft.com/office/powerpoint/2010/main" val="1140920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057400"/>
            <a:ext cx="5152053" cy="3731118"/>
          </a:xfrm>
        </p:spPr>
        <p:txBody>
          <a:bodyPr/>
          <a:lstStyle/>
          <a:p>
            <a:pPr marL="0" indent="0">
              <a:buNone/>
            </a:pPr>
            <a:r>
              <a:rPr lang="es-ES" dirty="0" smtClean="0"/>
              <a:t>La </a:t>
            </a:r>
            <a:r>
              <a:rPr lang="es-ES" dirty="0"/>
              <a:t>Fuente de Nuestra Tentación es Nuestro Propio Deseo </a:t>
            </a:r>
            <a:r>
              <a:rPr lang="es-ES" dirty="0" smtClean="0"/>
              <a:t>Malo</a:t>
            </a:r>
            <a:endParaRPr lang="es-ES" dirty="0"/>
          </a:p>
          <a:p>
            <a:r>
              <a:rPr lang="es-ES" dirty="0"/>
              <a:t>Los hombres mismos han </a:t>
            </a:r>
            <a:r>
              <a:rPr lang="es-ES" dirty="0" smtClean="0"/>
              <a:t>[…] </a:t>
            </a:r>
            <a:r>
              <a:rPr lang="es-ES" dirty="0"/>
              <a:t>pecado </a:t>
            </a:r>
            <a:r>
              <a:rPr lang="es-ES" dirty="0" smtClean="0"/>
              <a:t>[…] por </a:t>
            </a:r>
            <a:r>
              <a:rPr lang="es-ES" dirty="0"/>
              <a:t>causa de sus propios deseos malos. </a:t>
            </a:r>
            <a:r>
              <a:rPr lang="es-ES" sz="2800" dirty="0" smtClean="0"/>
              <a:t>(</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1:14-15</a:t>
            </a:r>
            <a:endParaRPr lang="es-E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456853" y="2286000"/>
            <a:ext cx="3429000" cy="4482423"/>
          </a:xfrm>
          <a:prstGeom prst="rect">
            <a:avLst/>
          </a:prstGeom>
        </p:spPr>
      </p:pic>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57400"/>
            <a:ext cx="5152053" cy="3731118"/>
          </a:xfrm>
        </p:spPr>
        <p:txBody>
          <a:bodyPr/>
          <a:lstStyle/>
          <a:p>
            <a:r>
              <a:rPr lang="es-ES" sz="2800" dirty="0" smtClean="0"/>
              <a:t>La </a:t>
            </a:r>
            <a:r>
              <a:rPr lang="es-ES" sz="2800" dirty="0"/>
              <a:t>prueba les da la oportunidad; Satanás les acerca una tentación; el pecado les atrae; pero, ellos mismos han hecho la decisión, con base en sus propios deseos</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1:14-15</a:t>
            </a:r>
            <a:endParaRPr lang="es-E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456853" y="2286000"/>
            <a:ext cx="3429000" cy="4482423"/>
          </a:xfrm>
          <a:prstGeom prst="rect">
            <a:avLst/>
          </a:prstGeom>
        </p:spPr>
      </p:pic>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1:14-15</a:t>
            </a:r>
            <a:endParaRPr lang="es-ES" dirty="0"/>
          </a:p>
        </p:txBody>
      </p:sp>
      <p:sp>
        <p:nvSpPr>
          <p:cNvPr id="327682" name="Rectangle 2"/>
          <p:cNvSpPr>
            <a:spLocks noGrp="1" noChangeArrowheads="1"/>
          </p:cNvSpPr>
          <p:nvPr>
            <p:ph idx="1"/>
          </p:nvPr>
        </p:nvSpPr>
        <p:spPr>
          <a:xfrm>
            <a:off x="228600" y="2057400"/>
            <a:ext cx="5152053" cy="3731118"/>
          </a:xfrm>
        </p:spPr>
        <p:txBody>
          <a:bodyPr/>
          <a:lstStyle/>
          <a:p>
            <a:r>
              <a:rPr lang="es-ES" sz="2800" dirty="0" smtClean="0"/>
              <a:t>Si </a:t>
            </a:r>
            <a:r>
              <a:rPr lang="es-ES" sz="2800" dirty="0"/>
              <a:t>mi actitud hacia Dios es </a:t>
            </a:r>
            <a:r>
              <a:rPr lang="es-ES" sz="2800" dirty="0" smtClean="0"/>
              <a:t>incorrecta [</a:t>
            </a:r>
            <a:r>
              <a:rPr lang="es-ES" sz="2800" dirty="0"/>
              <a:t>en medio de </a:t>
            </a:r>
            <a:r>
              <a:rPr lang="es-ES" sz="2800" dirty="0" smtClean="0"/>
              <a:t>mi sufrimiento y prueba], </a:t>
            </a:r>
            <a:r>
              <a:rPr lang="es-ES" sz="2800" dirty="0"/>
              <a:t>¿quién tiene la culpa? ¡Yo mismo tengo la culpa</a:t>
            </a:r>
            <a:r>
              <a:rPr lang="es-ES" sz="2800" dirty="0" smtClean="0"/>
              <a:t>! (</a:t>
            </a:r>
            <a:r>
              <a:rPr lang="es-ES" sz="2800" dirty="0" err="1" smtClean="0"/>
              <a:t>Porter</a:t>
            </a:r>
            <a:r>
              <a:rPr lang="es-ES" sz="2800" dirty="0" smtClean="0"/>
              <a:t>)</a:t>
            </a:r>
            <a:endParaRPr lang="es-ES" sz="2800" dirty="0"/>
          </a:p>
        </p:txBody>
      </p:sp>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456853" y="2286000"/>
            <a:ext cx="3429000" cy="4482423"/>
          </a:xfrm>
          <a:prstGeom prst="rect">
            <a:avLst/>
          </a:prstGeom>
        </p:spPr>
      </p:pic>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057400"/>
            <a:ext cx="5152053" cy="3731118"/>
          </a:xfrm>
        </p:spPr>
        <p:txBody>
          <a:bodyPr/>
          <a:lstStyle/>
          <a:p>
            <a:r>
              <a:rPr lang="es-ES" sz="2800" dirty="0" smtClean="0"/>
              <a:t>Satanás </a:t>
            </a:r>
            <a:r>
              <a:rPr lang="es-ES" sz="2800" dirty="0"/>
              <a:t>me tienta a tomar </a:t>
            </a:r>
            <a:r>
              <a:rPr lang="es-ES" sz="2800" dirty="0" smtClean="0"/>
              <a:t>[una mala] actitud [en medio de la prueba]. Pero</a:t>
            </a:r>
            <a:r>
              <a:rPr lang="es-ES" sz="2800" dirty="0"/>
              <a:t>, al fin y al cabo, la decisión es mía. Yo elijo el camino en el cual YO voy a andar. Muchas veces Satanás no tiene que trabajar mucho para motivarnos. El terreno ya está bien preparado</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1:14-15</a:t>
            </a:r>
            <a:endParaRPr lang="es-E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456853" y="2286000"/>
            <a:ext cx="3429000" cy="4482423"/>
          </a:xfrm>
          <a:prstGeom prst="rect">
            <a:avLst/>
          </a:prstGeom>
        </p:spPr>
      </p:pic>
    </p:spTree>
    <p:extLst>
      <p:ext uri="{BB962C8B-B14F-4D97-AF65-F5344CB8AC3E}">
        <p14:creationId xmlns:p14="http://schemas.microsoft.com/office/powerpoint/2010/main" val="40968591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228601" y="2212482"/>
            <a:ext cx="4648200" cy="3731118"/>
          </a:xfrm>
        </p:spPr>
        <p:txBody>
          <a:bodyPr/>
          <a:lstStyle/>
          <a:p>
            <a:pPr marL="0" indent="0">
              <a:buNone/>
            </a:pPr>
            <a:r>
              <a:rPr lang="es-ES" dirty="0">
                <a:latin typeface="Papyrus" panose="03070502060502030205" pitchFamily="66" charset="0"/>
              </a:rPr>
              <a:t>“Amados hermanos míos, no erréis. Toda buena dádiva y todo don perfecto desciende de lo alto, del Padre de las luces, en el cual no hay mudanza, ni sombra de variación</a:t>
            </a:r>
            <a:r>
              <a:rPr lang="es-ES" dirty="0" smtClean="0">
                <a:latin typeface="Papyrus" panose="03070502060502030205" pitchFamily="66" charset="0"/>
              </a:rPr>
              <a:t>...”</a:t>
            </a:r>
            <a:endParaRPr lang="es-ES"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2" name="Picture 1"/>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4798016" y="2288682"/>
            <a:ext cx="3736383" cy="4035918"/>
          </a:xfrm>
          <a:prstGeom prst="rect">
            <a:avLst/>
          </a:prstGeom>
        </p:spPr>
      </p:pic>
    </p:spTree>
    <p:extLst>
      <p:ext uri="{BB962C8B-B14F-4D97-AF65-F5344CB8AC3E}">
        <p14:creationId xmlns:p14="http://schemas.microsoft.com/office/powerpoint/2010/main" val="1042857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601" y="2212482"/>
            <a:ext cx="4648200" cy="3731118"/>
          </a:xfrm>
        </p:spPr>
        <p:txBody>
          <a:bodyPr/>
          <a:lstStyle/>
          <a:p>
            <a:pPr marL="0" indent="0">
              <a:buNone/>
            </a:pPr>
            <a:r>
              <a:rPr lang="es-ES" dirty="0" smtClean="0">
                <a:latin typeface="Papyrus" panose="03070502060502030205" pitchFamily="66" charset="0"/>
              </a:rPr>
              <a:t>“...Él</a:t>
            </a:r>
            <a:r>
              <a:rPr lang="es-ES" dirty="0">
                <a:latin typeface="Papyrus" panose="03070502060502030205" pitchFamily="66" charset="0"/>
              </a:rPr>
              <a:t>, de su voluntad, nos hizo nacer por la palabra de verdad, para que seamos primicias de sus criaturas</a:t>
            </a:r>
            <a:r>
              <a:rPr lang="es-ES" dirty="0" smtClean="0">
                <a:latin typeface="Papyrus" panose="03070502060502030205" pitchFamily="66" charset="0"/>
              </a:rPr>
              <a:t>.”</a:t>
            </a:r>
            <a:endParaRPr lang="es-ES"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4798016" y="2288682"/>
            <a:ext cx="3736383" cy="4035918"/>
          </a:xfrm>
          <a:prstGeom prst="rect">
            <a:avLst/>
          </a:prstGeom>
        </p:spPr>
      </p:pic>
    </p:spTree>
    <p:extLst>
      <p:ext uri="{BB962C8B-B14F-4D97-AF65-F5344CB8AC3E}">
        <p14:creationId xmlns:p14="http://schemas.microsoft.com/office/powerpoint/2010/main" val="26329518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0" indent="0">
              <a:buNone/>
            </a:pPr>
            <a:r>
              <a:rPr lang="es-ES" dirty="0"/>
              <a:t>Todo lo que Dios Manda es para Nuestro </a:t>
            </a:r>
            <a:r>
              <a:rPr lang="es-ES" dirty="0" smtClean="0"/>
              <a:t>Bien</a:t>
            </a:r>
          </a:p>
          <a:p>
            <a:pPr marL="233363" indent="-233363"/>
            <a:r>
              <a:rPr lang="es-ES" dirty="0" smtClean="0"/>
              <a:t>Nosotros fallamos al no darnos cuenta del buen propósito de Dios al permitirnos sufrir. Dios es la fuente de toda buena dádiva.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173959" y="2057400"/>
            <a:ext cx="3736383" cy="4035918"/>
          </a:xfrm>
          <a:prstGeom prst="rect">
            <a:avLst/>
          </a:prstGeom>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233363" indent="-233363"/>
            <a:r>
              <a:rPr lang="es-ES" dirty="0" smtClean="0"/>
              <a:t>Lo que Dios manda es para nuestro bien. No hay ni una sola excepción. Tenemos que darnos cuenta de que lo que Él hace es parte de Su plan para lograr el bien en nuestras vidas.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5054600" y="2207720"/>
            <a:ext cx="3736383" cy="4035918"/>
          </a:xfrm>
          <a:prstGeom prst="rect">
            <a:avLst/>
          </a:prstGeom>
        </p:spPr>
      </p:pic>
    </p:spTree>
    <p:extLst>
      <p:ext uri="{BB962C8B-B14F-4D97-AF65-F5344CB8AC3E}">
        <p14:creationId xmlns:p14="http://schemas.microsoft.com/office/powerpoint/2010/main" val="577469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233363" indent="-233363"/>
            <a:r>
              <a:rPr lang="es-ES" dirty="0" smtClean="0"/>
              <a:t>Dios </a:t>
            </a:r>
            <a:r>
              <a:rPr lang="es-ES" dirty="0"/>
              <a:t>nos ha dado a nosotros también todo lo que necesitamos. </a:t>
            </a:r>
            <a:r>
              <a:rPr lang="es-ES" dirty="0" smtClean="0"/>
              <a:t>Nos da una </a:t>
            </a:r>
            <a:r>
              <a:rPr lang="es-ES" dirty="0"/>
              <a:t>nueva vida por medio de Su palabra para que seamos ejemplos de lo que El quiere de toda Su creación</a:t>
            </a:r>
            <a:r>
              <a:rPr lang="es-ES" dirty="0" smtClean="0"/>
              <a:t>.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4798016" y="2288682"/>
            <a:ext cx="3736383" cy="4035918"/>
          </a:xfrm>
          <a:prstGeom prst="rect">
            <a:avLst/>
          </a:prstGeom>
        </p:spPr>
      </p:pic>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0"/>
            <a:ext cx="5845878" cy="381000"/>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1371600"/>
            <a:ext cx="4572000" cy="5486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 name="Picture 1"/>
          <p:cNvPicPr>
            <a:picLocks noChangeAspect="1"/>
          </p:cNvPicPr>
          <p:nvPr/>
        </p:nvPicPr>
        <p:blipFill rotWithShape="1">
          <a:blip r:embed="rId4" cstate="screen">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p:blipFill>
        <p:spPr>
          <a:xfrm>
            <a:off x="-4665" y="9330"/>
            <a:ext cx="4852946" cy="4638869"/>
          </a:xfrm>
          <a:prstGeom prst="rect">
            <a:avLst/>
          </a:prstGeom>
        </p:spPr>
      </p:pic>
      <p:pic>
        <p:nvPicPr>
          <p:cNvPr id="8" name="Picture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15350" y="76200"/>
            <a:ext cx="518160" cy="457200"/>
          </a:xfrm>
          <a:prstGeom prst="rect">
            <a:avLst/>
          </a:prstGeom>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228601" y="2057400"/>
            <a:ext cx="4648200" cy="3731118"/>
          </a:xfrm>
        </p:spPr>
        <p:txBody>
          <a:bodyPr/>
          <a:lstStyle/>
          <a:p>
            <a:pPr marL="233363" indent="-233363"/>
            <a:r>
              <a:rPr lang="es-ES" dirty="0" smtClean="0"/>
              <a:t>Dios </a:t>
            </a:r>
            <a:r>
              <a:rPr lang="es-ES" dirty="0"/>
              <a:t>no ha cambiado. </a:t>
            </a:r>
            <a:r>
              <a:rPr lang="es-ES" dirty="0" smtClean="0"/>
              <a:t>Él </a:t>
            </a:r>
            <a:r>
              <a:rPr lang="es-ES" dirty="0"/>
              <a:t>es fiel. El nunca falla. No deja de darnos todo lo que necesitamos para hacer el bien. </a:t>
            </a:r>
            <a:endParaRPr lang="es-ES" dirty="0" smtClean="0"/>
          </a:p>
          <a:p>
            <a:pPr marL="233363" indent="-233363"/>
            <a:r>
              <a:rPr lang="es-ES" dirty="0" smtClean="0"/>
              <a:t>Yo </a:t>
            </a:r>
            <a:r>
              <a:rPr lang="es-ES" dirty="0"/>
              <a:t>soy el </a:t>
            </a:r>
            <a:r>
              <a:rPr lang="es-ES" dirty="0" smtClean="0"/>
              <a:t>problema.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1:16-18</a:t>
            </a:r>
            <a:endParaRPr lang="es-ES" dirty="0"/>
          </a:p>
        </p:txBody>
      </p:sp>
      <p:pic>
        <p:nvPicPr>
          <p:cNvPr id="6" name="Picture 5"/>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4798016" y="2288682"/>
            <a:ext cx="3736383" cy="4035918"/>
          </a:xfrm>
          <a:prstGeom prst="rect">
            <a:avLst/>
          </a:prstGeom>
        </p:spPr>
      </p:pic>
    </p:spTree>
    <p:extLst>
      <p:ext uri="{BB962C8B-B14F-4D97-AF65-F5344CB8AC3E}">
        <p14:creationId xmlns:p14="http://schemas.microsoft.com/office/powerpoint/2010/main" val="40424146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No os ha sobrevenido ninguna tentación que no sea humana; pero fiel es Dios, que no os dejará ser tentados más de lo que podéis resistir, sino que dará también juntamente con la tentación la salida, para que podáis soportar.</a:t>
            </a:r>
          </a:p>
          <a:p>
            <a:pPr>
              <a:buNone/>
            </a:pPr>
            <a:r>
              <a:rPr lang="es-ES" dirty="0" smtClean="0">
                <a:latin typeface="Candara" pitchFamily="34" charset="0"/>
              </a:rPr>
              <a:t>							</a:t>
            </a:r>
            <a:r>
              <a:rPr lang="es-ES" dirty="0" smtClean="0">
                <a:solidFill>
                  <a:srgbClr val="FF0000"/>
                </a:solidFill>
                <a:latin typeface="Candara" pitchFamily="34" charset="0"/>
              </a:rPr>
              <a:t>(1 Corintios 10:13)</a:t>
            </a:r>
            <a:endParaRPr lang="es-ES"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Pero pida con fe, no dudando nada; porque el que duda es semejante a la onda del mar, que es arrastrada por el viento y echada de una parte a otra. No piense, pues, quien tal haga, que recibirá cosa alguna del Señor. El hombre de doble ánimo es inconstante en todos sus caminos.</a:t>
            </a:r>
          </a:p>
          <a:p>
            <a:pPr>
              <a:buNone/>
            </a:pPr>
            <a:r>
              <a:rPr lang="es-ES" dirty="0" smtClean="0">
                <a:latin typeface="Candara" pitchFamily="34" charset="0"/>
              </a:rPr>
              <a:t>							</a:t>
            </a:r>
            <a:r>
              <a:rPr lang="es-ES" dirty="0" smtClean="0">
                <a:solidFill>
                  <a:srgbClr val="FF0000"/>
                </a:solidFill>
                <a:latin typeface="Candara" pitchFamily="34" charset="0"/>
              </a:rPr>
              <a:t>(Santiago 1:6-8)</a:t>
            </a:r>
            <a:endParaRPr lang="es-ES"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Bienaventurado el varón que soporta la tentación; porque cuando haya resistido la prueba, recibirá la corona de vida, que Dios ha prometido a los que le aman.</a:t>
            </a:r>
          </a:p>
          <a:p>
            <a:pPr>
              <a:buNone/>
            </a:pPr>
            <a:r>
              <a:rPr lang="es-ES" dirty="0" smtClean="0">
                <a:latin typeface="Candara" pitchFamily="34" charset="0"/>
              </a:rPr>
              <a:t>							</a:t>
            </a:r>
            <a:r>
              <a:rPr lang="es-ES" dirty="0" smtClean="0">
                <a:solidFill>
                  <a:srgbClr val="FF0000"/>
                </a:solidFill>
                <a:latin typeface="Candara" pitchFamily="34" charset="0"/>
              </a:rPr>
              <a:t>(Santiago 1:12)</a:t>
            </a:r>
            <a:endParaRPr lang="es-ES"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0" y="1905000"/>
            <a:ext cx="8955088" cy="4953000"/>
          </a:xfrm>
        </p:spPr>
        <p:txBody>
          <a:bodyPr/>
          <a:lstStyle/>
          <a:p>
            <a:r>
              <a:rPr lang="es-ES" sz="2800" i="1" dirty="0" smtClean="0">
                <a:latin typeface="Candara" pitchFamily="34" charset="0"/>
              </a:rPr>
              <a:t>Pero ningún hombre puede domar la lengua, que es un mal que no puede ser refrenado, llena de veneno mortal. Con ella bendecimos al Dios y Padre, y con ella maldecimos a los hombres, que están hechos a la semejanza de Dios. De una misma boca proceden bendición y maldición. Hermanos míos, esto no debe ser así. ¿Acaso alguna fuente echa por una misma abertura agua dulce y amarga? Hermanos míos, ¿puede acaso la higuera producir aceitunas, o la vid higos? Así también ninguna fuente puede dar agua salada y dulce. </a:t>
            </a:r>
          </a:p>
          <a:p>
            <a:pPr>
              <a:buNone/>
            </a:pPr>
            <a:r>
              <a:rPr lang="es-ES" sz="2800" dirty="0" smtClean="0">
                <a:latin typeface="Candara" pitchFamily="34" charset="0"/>
              </a:rPr>
              <a:t>							</a:t>
            </a:r>
            <a:r>
              <a:rPr lang="es-ES" sz="2800" dirty="0" smtClean="0">
                <a:solidFill>
                  <a:srgbClr val="FF0000"/>
                </a:solidFill>
                <a:latin typeface="Candara" pitchFamily="34" charset="0"/>
              </a:rPr>
              <a:t>(Santiago 3: 8-12)</a:t>
            </a:r>
            <a:endParaRPr lang="es-ES" sz="2800" dirty="0" smtClean="0">
              <a:latin typeface="Candara" pitchFamily="34" charset="0"/>
            </a:endParaRPr>
          </a:p>
          <a:p>
            <a:endParaRPr lang="es-PR" sz="2800"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dirty="0"/>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¡Generación de víboras! ¿Cómo podéis hablar lo bueno, siendo malos? Porque de la abundancia del corazón habla la boca.</a:t>
            </a:r>
          </a:p>
          <a:p>
            <a:pPr>
              <a:buNone/>
            </a:pPr>
            <a:r>
              <a:rPr lang="es-ES" dirty="0" smtClean="0">
                <a:latin typeface="Candara" pitchFamily="34" charset="0"/>
              </a:rPr>
              <a:t>							</a:t>
            </a:r>
            <a:r>
              <a:rPr lang="es-ES" dirty="0" smtClean="0">
                <a:solidFill>
                  <a:srgbClr val="FF0000"/>
                </a:solidFill>
                <a:latin typeface="Candara" pitchFamily="34" charset="0"/>
              </a:rPr>
              <a:t>(Mateo 12:34)</a:t>
            </a:r>
            <a:endParaRPr lang="es-ES"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Someteos, pues, a Dios; resistid al diablo, y huirá de vosotros. Acercaos a Dios, y él se acercará a vosotros. Pecadores, limpiad las manos; y vosotros los de doble ánimo, purificad vuestros corazones. Afligíos, y lamentad, y llorad. Vuestra risa se convierta en lloro, y vuestro gozo en tristeza. Humillaos delante del Señor, y él os exaltará. </a:t>
            </a:r>
          </a:p>
          <a:p>
            <a:pPr>
              <a:buNone/>
            </a:pPr>
            <a:r>
              <a:rPr lang="es-ES" dirty="0" smtClean="0">
                <a:latin typeface="Candara" pitchFamily="34" charset="0"/>
              </a:rPr>
              <a:t>							</a:t>
            </a:r>
            <a:r>
              <a:rPr lang="es-ES" dirty="0" smtClean="0">
                <a:solidFill>
                  <a:srgbClr val="FF0000"/>
                </a:solidFill>
                <a:latin typeface="Candara" pitchFamily="34" charset="0"/>
              </a:rPr>
              <a:t>(Santiago 4:7-10)</a:t>
            </a:r>
            <a:endParaRPr lang="es-ES" dirty="0" smtClean="0">
              <a:latin typeface="Candara" pitchFamily="34" charset="0"/>
            </a:endParaRPr>
          </a:p>
          <a:p>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PR" dirty="0" smtClean="0"/>
              <a:t>Versículos de Referencia</a:t>
            </a:r>
            <a:endParaRPr lang="es-PR" dirty="0"/>
          </a:p>
        </p:txBody>
      </p:sp>
      <p:sp>
        <p:nvSpPr>
          <p:cNvPr id="3" name="Content Placeholder 2"/>
          <p:cNvSpPr>
            <a:spLocks noGrp="1"/>
          </p:cNvSpPr>
          <p:nvPr>
            <p:ph idx="1"/>
          </p:nvPr>
        </p:nvSpPr>
        <p:spPr>
          <a:xfrm>
            <a:off x="152400" y="2057401"/>
            <a:ext cx="8802688" cy="4075112"/>
          </a:xfrm>
        </p:spPr>
        <p:txBody>
          <a:bodyPr/>
          <a:lstStyle/>
          <a:p>
            <a:r>
              <a:rPr lang="es-ES" i="1" dirty="0" smtClean="0">
                <a:latin typeface="Candara" pitchFamily="34" charset="0"/>
              </a:rPr>
              <a:t>He aquí, tenemos por bienaventurados a los que sufren. Habéis oído de la paciencia de Job, y habéis visto el fin del Señor, que el Señor es muy misericordioso y compasivo.</a:t>
            </a:r>
          </a:p>
          <a:p>
            <a:pPr>
              <a:buNone/>
            </a:pPr>
            <a:r>
              <a:rPr lang="es-ES" dirty="0" smtClean="0">
                <a:latin typeface="Candara" pitchFamily="34" charset="0"/>
              </a:rPr>
              <a:t>							</a:t>
            </a:r>
            <a:r>
              <a:rPr lang="es-ES" dirty="0" smtClean="0">
                <a:solidFill>
                  <a:srgbClr val="FF0000"/>
                </a:solidFill>
                <a:latin typeface="Candara" pitchFamily="34" charset="0"/>
              </a:rPr>
              <a:t>(Santiago 5:11)</a:t>
            </a:r>
            <a:endParaRPr lang="es-ES" dirty="0" smtClean="0">
              <a:latin typeface="Candara" pitchFamily="34" charset="0"/>
            </a:endParaRP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114800"/>
          </a:xfrm>
        </p:spPr>
        <p:txBody>
          <a:bodyPr/>
          <a:lstStyle/>
          <a:p>
            <a:r>
              <a:rPr lang="es-ES" dirty="0" smtClean="0"/>
              <a:t>La tentación no viene </a:t>
            </a:r>
            <a:r>
              <a:rPr lang="es-ES" dirty="0"/>
              <a:t>de </a:t>
            </a:r>
            <a:r>
              <a:rPr lang="es-ES" dirty="0" smtClean="0"/>
              <a:t>Dios.</a:t>
            </a:r>
            <a:endParaRPr lang="es-ES" dirty="0"/>
          </a:p>
          <a:p>
            <a:r>
              <a:rPr lang="es-ES" dirty="0" smtClean="0"/>
              <a:t>La fuente </a:t>
            </a:r>
            <a:r>
              <a:rPr lang="es-ES" dirty="0"/>
              <a:t>de </a:t>
            </a:r>
            <a:r>
              <a:rPr lang="es-ES" dirty="0" smtClean="0"/>
              <a:t>nuestra tentación </a:t>
            </a:r>
            <a:r>
              <a:rPr lang="es-ES" dirty="0"/>
              <a:t>es </a:t>
            </a:r>
            <a:r>
              <a:rPr lang="es-ES" dirty="0" smtClean="0"/>
              <a:t>nuestro propio deseo malo.</a:t>
            </a:r>
            <a:endParaRPr lang="es-ES" dirty="0"/>
          </a:p>
          <a:p>
            <a:r>
              <a:rPr lang="es-ES" dirty="0" smtClean="0"/>
              <a:t>Todo </a:t>
            </a:r>
            <a:r>
              <a:rPr lang="es-ES" dirty="0"/>
              <a:t>lo que Dios </a:t>
            </a:r>
            <a:r>
              <a:rPr lang="es-ES" dirty="0" smtClean="0"/>
              <a:t>envía </a:t>
            </a:r>
            <a:r>
              <a:rPr lang="es-ES" dirty="0"/>
              <a:t>es para </a:t>
            </a:r>
            <a:r>
              <a:rPr lang="es-ES" dirty="0" smtClean="0"/>
              <a:t>nuestro bien.</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29</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Otoño 2014,</a:t>
            </a:r>
            <a:r>
              <a:rPr lang="es-PR" sz="1600" i="1" dirty="0" smtClean="0"/>
              <a:t> </a:t>
            </a:r>
            <a:r>
              <a:rPr lang="es-PR" sz="1600" dirty="0" smtClean="0"/>
              <a:t>Vol. 1,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26-36.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r>
              <a:rPr lang="en-US" sz="1600" dirty="0" smtClean="0"/>
              <a:t>.</a:t>
            </a:r>
          </a:p>
          <a:p>
            <a:pPr marL="342900" lvl="1" indent="-342900">
              <a:lnSpc>
                <a:spcPct val="90000"/>
              </a:lnSpc>
              <a:spcAft>
                <a:spcPts val="6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Cuando aumenta la </a:t>
            </a:r>
            <a:r>
              <a:rPr lang="es-ES" sz="1600" dirty="0" err="1"/>
              <a:t>presión</a:t>
            </a:r>
            <a:r>
              <a:rPr lang="es-ES" sz="1600" dirty="0"/>
              <a:t> (Santiago). Puebla, Pue., </a:t>
            </a:r>
            <a:r>
              <a:rPr lang="es-ES" sz="1600" dirty="0" err="1"/>
              <a:t>México</a:t>
            </a:r>
            <a:r>
              <a:rPr lang="es-ES" sz="1600" dirty="0"/>
              <a:t>: Ediciones Las </a:t>
            </a:r>
            <a:r>
              <a:rPr lang="es-ES" sz="1600" dirty="0" err="1"/>
              <a:t>Américas</a:t>
            </a:r>
            <a:r>
              <a:rPr lang="es-ES" sz="1600" dirty="0"/>
              <a:t>, A. C., 2003</a:t>
            </a:r>
            <a:r>
              <a:rPr lang="es-E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Dios no me tienta, sino que me da la manera de resistir la </a:t>
            </a:r>
            <a:r>
              <a:rPr lang="es-ES" sz="3600" dirty="0" smtClean="0"/>
              <a:t>tentación.</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9144000" cy="6868859"/>
          </a:xfrm>
        </p:spPr>
      </p:pic>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Tree>
    <p:extLst>
      <p:ext uri="{BB962C8B-B14F-4D97-AF65-F5344CB8AC3E}">
        <p14:creationId xmlns:p14="http://schemas.microsoft.com/office/powerpoint/2010/main" val="807846910"/>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0" y="-7776"/>
            <a:ext cx="9154368" cy="6865776"/>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a:solidFill>
                  <a:schemeClr val="bg1"/>
                </a:solidFill>
              </a:rPr>
              <a:t>Otoño</a:t>
            </a:r>
            <a:r>
              <a:rPr lang="es-PR" sz="4400" kern="1200" dirty="0">
                <a:solidFill>
                  <a:schemeClr val="bg1"/>
                </a:solidFill>
              </a:rPr>
              <a:t> 2014/Tema </a:t>
            </a:r>
            <a:r>
              <a:rPr lang="es-PR" sz="4400" dirty="0">
                <a:solidFill>
                  <a:schemeClr val="bg1"/>
                </a:solidFill>
              </a:rPr>
              <a:t>4:           </a:t>
            </a:r>
            <a:r>
              <a:rPr lang="es-PR" sz="4400" cap="small" dirty="0">
                <a:solidFill>
                  <a:schemeClr val="bg1"/>
                </a:solidFill>
              </a:rPr>
              <a:t>Puntos de presión</a:t>
            </a:r>
            <a:endParaRPr lang="es-PR" sz="4400" kern="1200" cap="small" dirty="0">
              <a:solidFill>
                <a:schemeClr val="bg1"/>
              </a:solidFill>
            </a:endParaRPr>
          </a:p>
          <a:p>
            <a:pPr marL="401638" indent="-234950" algn="ctr">
              <a:spcAft>
                <a:spcPts val="600"/>
              </a:spcAft>
              <a:buNone/>
            </a:pPr>
            <a:r>
              <a:rPr lang="es-PR" sz="4000" cap="small" dirty="0">
                <a:solidFill>
                  <a:schemeClr val="bg1"/>
                </a:solidFill>
              </a:rPr>
              <a:t>Sesi</a:t>
            </a:r>
            <a:r>
              <a:rPr lang="en-US" sz="4000" cap="small" dirty="0" err="1">
                <a:solidFill>
                  <a:schemeClr val="bg1"/>
                </a:solidFill>
              </a:rPr>
              <a:t>ón</a:t>
            </a:r>
            <a:r>
              <a:rPr lang="en-US" sz="4000" cap="small" dirty="0">
                <a:solidFill>
                  <a:schemeClr val="bg1"/>
                </a:solidFill>
              </a:rPr>
              <a:t> </a:t>
            </a:r>
            <a:r>
              <a:rPr lang="en-US" sz="4000" cap="small" dirty="0" smtClean="0">
                <a:solidFill>
                  <a:schemeClr val="bg1"/>
                </a:solidFill>
              </a:rPr>
              <a:t>3: </a:t>
            </a:r>
            <a:r>
              <a:rPr lang="en-US" sz="4000" cap="small" dirty="0">
                <a:solidFill>
                  <a:schemeClr val="bg1"/>
                </a:solidFill>
              </a:rPr>
              <a:t>La </a:t>
            </a:r>
            <a:r>
              <a:rPr lang="en-US" sz="4000" cap="small" dirty="0" err="1">
                <a:solidFill>
                  <a:schemeClr val="bg1"/>
                </a:solidFill>
              </a:rPr>
              <a:t>presión</a:t>
            </a:r>
            <a:r>
              <a:rPr lang="en-US" sz="4000" cap="small" dirty="0">
                <a:solidFill>
                  <a:schemeClr val="bg1"/>
                </a:solidFill>
              </a:rPr>
              <a:t> de </a:t>
            </a:r>
            <a:r>
              <a:rPr lang="en-US" sz="4000" cap="small" dirty="0" smtClean="0">
                <a:solidFill>
                  <a:schemeClr val="bg1"/>
                </a:solidFill>
              </a:rPr>
              <a:t>la </a:t>
            </a:r>
            <a:r>
              <a:rPr lang="en-US" sz="4000" cap="small" dirty="0" err="1" smtClean="0">
                <a:solidFill>
                  <a:schemeClr val="bg1"/>
                </a:solidFill>
              </a:rPr>
              <a:t>parcialidad</a:t>
            </a:r>
            <a:endParaRPr lang="es-PR" sz="4000" cap="small" dirty="0">
              <a:solidFill>
                <a:schemeClr val="bg1"/>
              </a:solidFill>
            </a:endParaRPr>
          </a:p>
          <a:p>
            <a:pPr marL="401638" indent="-234950" algn="ctr">
              <a:spcAft>
                <a:spcPts val="600"/>
              </a:spcAft>
              <a:buNone/>
            </a:pPr>
            <a:r>
              <a:rPr lang="es-PR" sz="4000" kern="1200" dirty="0" smtClean="0">
                <a:solidFill>
                  <a:schemeClr val="bg1"/>
                </a:solidFill>
              </a:rPr>
              <a:t>21 </a:t>
            </a:r>
            <a:r>
              <a:rPr lang="es-PR" sz="4000" kern="1200" dirty="0">
                <a:solidFill>
                  <a:schemeClr val="bg1"/>
                </a:solidFill>
              </a:rPr>
              <a:t>de </a:t>
            </a:r>
            <a:r>
              <a:rPr lang="es-PR" sz="4000" dirty="0">
                <a:solidFill>
                  <a:schemeClr val="bg1"/>
                </a:solidFill>
              </a:rPr>
              <a:t>septiembre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Santiago 2:1-13</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32</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sp>
        <p:nvSpPr>
          <p:cNvPr id="315395" name="Rectangle 3"/>
          <p:cNvSpPr>
            <a:spLocks noGrp="1" noChangeArrowheads="1"/>
          </p:cNvSpPr>
          <p:nvPr>
            <p:ph type="body" sz="half" idx="1"/>
          </p:nvPr>
        </p:nvSpPr>
        <p:spPr>
          <a:xfrm>
            <a:off x="228600" y="2138362"/>
            <a:ext cx="4419600" cy="4643438"/>
          </a:xfrm>
          <a:solidFill>
            <a:schemeClr val="bg1">
              <a:alpha val="45000"/>
            </a:schemeClr>
          </a:solidFill>
        </p:spPr>
        <p:txBody>
          <a:bodyPr>
            <a:normAutofit fontScale="92500"/>
          </a:bodyPr>
          <a:lstStyle/>
          <a:p>
            <a:r>
              <a:rPr lang="es-ES" sz="3600" dirty="0" smtClean="0"/>
              <a:t>No </a:t>
            </a:r>
            <a:r>
              <a:rPr lang="es-ES" sz="3600" dirty="0"/>
              <a:t>tenemos por qué ceder ante </a:t>
            </a:r>
            <a:r>
              <a:rPr lang="es-ES" sz="3600" dirty="0" smtClean="0"/>
              <a:t>la tentación. </a:t>
            </a:r>
          </a:p>
          <a:p>
            <a:r>
              <a:rPr lang="es-ES" sz="3600" dirty="0" smtClean="0"/>
              <a:t>Dios </a:t>
            </a:r>
            <a:r>
              <a:rPr lang="es-ES" sz="3600" dirty="0"/>
              <a:t>no nos </a:t>
            </a:r>
            <a:r>
              <a:rPr lang="es-ES" sz="3600" dirty="0" smtClean="0"/>
              <a:t>tienta. Él nos </a:t>
            </a:r>
            <a:r>
              <a:rPr lang="es-ES" sz="3600" dirty="0"/>
              <a:t>da </a:t>
            </a:r>
            <a:r>
              <a:rPr lang="es-ES" sz="3600" dirty="0" smtClean="0"/>
              <a:t>las cosas </a:t>
            </a:r>
            <a:r>
              <a:rPr lang="es-ES" sz="3600" dirty="0"/>
              <a:t>buenas </a:t>
            </a:r>
            <a:r>
              <a:rPr lang="es-ES" sz="3600" dirty="0" smtClean="0"/>
              <a:t>que pueden </a:t>
            </a:r>
            <a:r>
              <a:rPr lang="es-ES" sz="3600" dirty="0"/>
              <a:t>ayudarnos a resistir la </a:t>
            </a:r>
            <a:r>
              <a:rPr lang="es-ES" sz="3600" dirty="0" smtClean="0"/>
              <a:t>tentación.</a:t>
            </a:r>
            <a:endParaRPr lang="es-PR" sz="3600"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33321" y="2286000"/>
            <a:ext cx="3929679" cy="297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ES" sz="4800" dirty="0" smtClean="0">
                <a:latin typeface="David" panose="020E0502060401010101" pitchFamily="34" charset="-79"/>
                <a:cs typeface="David" panose="020E0502060401010101" pitchFamily="34" charset="-79"/>
              </a:rPr>
              <a:t>Santiago 1:13-18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304800" y="2212482"/>
            <a:ext cx="4343400" cy="3731118"/>
          </a:xfrm>
        </p:spPr>
        <p:txBody>
          <a:bodyPr/>
          <a:lstStyle/>
          <a:p>
            <a:pPr marL="0" indent="0">
              <a:buNone/>
            </a:pPr>
            <a:r>
              <a:rPr lang="es-ES" dirty="0" smtClean="0">
                <a:latin typeface="Papyrus" panose="03070502060502030205" pitchFamily="66" charset="0"/>
              </a:rPr>
              <a:t>“</a:t>
            </a:r>
            <a:r>
              <a:rPr lang="es-ES" dirty="0">
                <a:latin typeface="Papyrus" panose="03070502060502030205" pitchFamily="66" charset="0"/>
              </a:rPr>
              <a:t>Cuando alguno es tentado, no diga que es tentado de parte de Dios; porque Dios no puede ser tentado por el mal, ni él tienta a </a:t>
            </a:r>
            <a:r>
              <a:rPr lang="es-ES" dirty="0" smtClean="0">
                <a:latin typeface="Papyrus" panose="03070502060502030205" pitchFamily="66" charset="0"/>
              </a:rPr>
              <a:t>nadie;”</a:t>
            </a:r>
            <a:endParaRPr lang="es-ES"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1:13</a:t>
            </a:r>
            <a:endParaRPr lang="es-ES"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5181600" y="2212482"/>
            <a:ext cx="3209925" cy="4286250"/>
          </a:xfrm>
          <a:prstGeom prst="rect">
            <a:avLst/>
          </a:prstGeom>
        </p:spPr>
      </p:pic>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057400"/>
            <a:ext cx="4648200" cy="3731118"/>
          </a:xfrm>
        </p:spPr>
        <p:txBody>
          <a:bodyPr/>
          <a:lstStyle/>
          <a:p>
            <a:pPr marL="0" indent="0">
              <a:buNone/>
            </a:pPr>
            <a:r>
              <a:rPr lang="es-ES" dirty="0" smtClean="0"/>
              <a:t>La Tentación No Viene de Dios</a:t>
            </a:r>
          </a:p>
          <a:p>
            <a:pPr marL="233363" indent="-233363"/>
            <a:r>
              <a:rPr lang="es-ES" sz="2800" dirty="0" smtClean="0"/>
              <a:t>Aunque </a:t>
            </a:r>
            <a:r>
              <a:rPr lang="es-ES" sz="2800" dirty="0"/>
              <a:t>es cierto que Dios ha permitido su aflicción, esa decisión era para su bien. No da una base para las actitudes negativas de ellos. Dios no tiene nada que ver con la tentación a hacer lo malo. </a:t>
            </a:r>
            <a:r>
              <a:rPr lang="es-ES" sz="2800" dirty="0" smtClean="0"/>
              <a:t>(</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1:13</a:t>
            </a:r>
            <a:endParaRPr lang="es-ES"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5181600" y="2212482"/>
            <a:ext cx="3209925" cy="4286250"/>
          </a:xfrm>
          <a:prstGeom prst="rect">
            <a:avLst/>
          </a:prstGeom>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057400"/>
            <a:ext cx="4648200" cy="3731118"/>
          </a:xfrm>
        </p:spPr>
        <p:txBody>
          <a:bodyPr/>
          <a:lstStyle/>
          <a:p>
            <a:pPr marL="0" indent="0">
              <a:buNone/>
            </a:pPr>
            <a:r>
              <a:rPr lang="es-ES" dirty="0"/>
              <a:t>La Tentación No Viene de </a:t>
            </a:r>
            <a:r>
              <a:rPr lang="es-ES" dirty="0" smtClean="0"/>
              <a:t>Dios</a:t>
            </a:r>
            <a:endParaRPr lang="es-ES" dirty="0"/>
          </a:p>
          <a:p>
            <a:r>
              <a:rPr lang="es-ES" sz="2800" dirty="0" smtClean="0"/>
              <a:t>Cuando </a:t>
            </a:r>
            <a:r>
              <a:rPr lang="es-ES" sz="2800" dirty="0"/>
              <a:t>nosotros nos encontramos en una prueba difícil, ¿cómo respondemos? </a:t>
            </a:r>
            <a:r>
              <a:rPr lang="es-ES" sz="2800" dirty="0" smtClean="0"/>
              <a:t>[…] Si </a:t>
            </a:r>
            <a:r>
              <a:rPr lang="es-ES" sz="2800" dirty="0"/>
              <a:t>reaccionamos en una forma negativa, no podemos echarle la culpa a Dios</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1:13</a:t>
            </a:r>
            <a:endParaRPr lang="es-ES"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5181600" y="2212482"/>
            <a:ext cx="3209925" cy="4286250"/>
          </a:xfrm>
          <a:prstGeom prst="rect">
            <a:avLst/>
          </a:prstGeom>
        </p:spPr>
      </p:pic>
    </p:spTree>
    <p:extLst>
      <p:ext uri="{BB962C8B-B14F-4D97-AF65-F5344CB8AC3E}">
        <p14:creationId xmlns:p14="http://schemas.microsoft.com/office/powerpoint/2010/main" val="41634371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1" end="1"/>
                                            </p:txEl>
                                          </p:spTgt>
                                        </p:tgtEl>
                                        <p:attrNameLst>
                                          <p:attrName>style.visibility</p:attrName>
                                        </p:attrNameLst>
                                      </p:cBhvr>
                                      <p:to>
                                        <p:strVal val="visible"/>
                                      </p:to>
                                    </p:set>
                                    <p:animEffect transition="in" filter="fade">
                                      <p:cBhvr>
                                        <p:cTn id="7"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04800" y="2057400"/>
            <a:ext cx="4648200" cy="3731118"/>
          </a:xfrm>
        </p:spPr>
        <p:txBody>
          <a:bodyPr/>
          <a:lstStyle/>
          <a:p>
            <a:pPr marL="0" indent="0">
              <a:buNone/>
            </a:pPr>
            <a:r>
              <a:rPr lang="es-ES" dirty="0"/>
              <a:t>La Tentación No Viene de </a:t>
            </a:r>
            <a:r>
              <a:rPr lang="es-ES" dirty="0" smtClean="0"/>
              <a:t>Dios</a:t>
            </a:r>
            <a:endParaRPr lang="es-ES" dirty="0"/>
          </a:p>
          <a:p>
            <a:r>
              <a:rPr lang="es-ES" sz="2800" dirty="0" smtClean="0"/>
              <a:t>Él</a:t>
            </a:r>
            <a:r>
              <a:rPr lang="es-ES" sz="2800" dirty="0"/>
              <a:t>, en su gran amor para </a:t>
            </a:r>
            <a:r>
              <a:rPr lang="es-ES" sz="2800" dirty="0" smtClean="0"/>
              <a:t>con nosotros</a:t>
            </a:r>
            <a:r>
              <a:rPr lang="es-ES" sz="2800" dirty="0"/>
              <a:t>, nos manda la prueba para perfeccionarnos, para que seamos completos, sin falta. Si respondemos mal, ¿quién tiene la culpa</a:t>
            </a:r>
            <a:r>
              <a:rPr lang="es-ES" sz="2800" dirty="0" smtClean="0"/>
              <a:t>? (</a:t>
            </a:r>
            <a:r>
              <a:rPr lang="es-ES" sz="2800" dirty="0" err="1" smtClean="0"/>
              <a:t>Porter</a:t>
            </a:r>
            <a:r>
              <a:rPr lang="es-ES" sz="2800" dirty="0" smtClean="0"/>
              <a:t>)</a:t>
            </a:r>
            <a:endParaRPr lang="es-ES" sz="2800"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1:13</a:t>
            </a:r>
            <a:endParaRPr lang="es-ES" dirty="0"/>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5181600" y="2057400"/>
            <a:ext cx="3209925" cy="4286250"/>
          </a:xfrm>
          <a:prstGeom prst="rect">
            <a:avLst/>
          </a:prstGeom>
        </p:spPr>
      </p:pic>
    </p:spTree>
    <p:extLst>
      <p:ext uri="{BB962C8B-B14F-4D97-AF65-F5344CB8AC3E}">
        <p14:creationId xmlns:p14="http://schemas.microsoft.com/office/powerpoint/2010/main" val="2526336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1" end="1"/>
                                            </p:txEl>
                                          </p:spTgt>
                                        </p:tgtEl>
                                        <p:attrNameLst>
                                          <p:attrName>style.visibility</p:attrName>
                                        </p:attrNameLst>
                                      </p:cBhvr>
                                      <p:to>
                                        <p:strVal val="visible"/>
                                      </p:to>
                                    </p:set>
                                    <p:animEffect transition="in" filter="fade">
                                      <p:cBhvr>
                                        <p:cTn id="7"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91393</TotalTime>
  <Words>1384</Words>
  <Application>Microsoft Office PowerPoint</Application>
  <PresentationFormat>On-screen Show (4:3)</PresentationFormat>
  <Paragraphs>125</Paragraphs>
  <Slides>32</Slides>
  <Notes>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32</vt:i4>
      </vt:variant>
    </vt:vector>
  </HeadingPairs>
  <TitlesOfParts>
    <vt:vector size="43" baseType="lpstr">
      <vt:lpstr>Arial</vt:lpstr>
      <vt:lpstr>Calibri</vt:lpstr>
      <vt:lpstr>Calibri Light</vt:lpstr>
      <vt:lpstr>Candara</vt:lpstr>
      <vt:lpstr>David</vt:lpstr>
      <vt:lpstr>Papyrus</vt:lpstr>
      <vt:lpstr>Tahoma</vt:lpstr>
      <vt:lpstr>Wingdings</vt:lpstr>
      <vt:lpstr>Blends</vt:lpstr>
      <vt:lpstr>1_Office Theme</vt:lpstr>
      <vt:lpstr>Office Theme</vt:lpstr>
      <vt:lpstr>PowerPoint Presentation</vt:lpstr>
      <vt:lpstr>PowerPoint Presentation</vt:lpstr>
      <vt:lpstr>El asunto</vt:lpstr>
      <vt:lpstr>Aplicación para mi vida</vt:lpstr>
      <vt:lpstr>Pasaje bíblico</vt:lpstr>
      <vt:lpstr>Santiago 1:13</vt:lpstr>
      <vt:lpstr>Santiago 1:13</vt:lpstr>
      <vt:lpstr>Santiago 1:13</vt:lpstr>
      <vt:lpstr>Santiago 1:13</vt:lpstr>
      <vt:lpstr>Santiago 1:14-15</vt:lpstr>
      <vt:lpstr>Santiago 1:14-15</vt:lpstr>
      <vt:lpstr>Santiago 1:14-15</vt:lpstr>
      <vt:lpstr>Santiago 1:14-15</vt:lpstr>
      <vt:lpstr>Santiago 1:14-15</vt:lpstr>
      <vt:lpstr>Santiago 1:16-18</vt:lpstr>
      <vt:lpstr>Santiago 1:16-18</vt:lpstr>
      <vt:lpstr>Santiago 1:16-18</vt:lpstr>
      <vt:lpstr>Santiago 1:16-18</vt:lpstr>
      <vt:lpstr>Santiago 1:16-18</vt:lpstr>
      <vt:lpstr>Santiago 1:16-18</vt:lpstr>
      <vt:lpstr>Versículos de Referencia</vt:lpstr>
      <vt:lpstr>Versículos de Referencia</vt:lpstr>
      <vt:lpstr>Versículos de Referencia</vt:lpstr>
      <vt:lpstr>Versículos de Referencia</vt:lpstr>
      <vt:lpstr>Versículos de Referencia</vt:lpstr>
      <vt:lpstr>Versículos de Referencia</vt:lpstr>
      <vt:lpstr>Versículos de Referencia</vt:lpstr>
      <vt:lpstr>Aplicaciones</vt:lpstr>
      <vt:lpstr>Recursos</vt:lpstr>
      <vt:lpstr>PowerPoint Presentation</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la_presion_de_las_tentaciones_091414.pptx</dc:title>
  <dc:creator>JRIVERA</dc:creator>
  <cp:lastModifiedBy>Ortega, Tito (GSO Inks Dev. &amp; Analytical Svc.)</cp:lastModifiedBy>
  <cp:revision>4255</cp:revision>
  <dcterms:created xsi:type="dcterms:W3CDTF">2007-01-24T21:53:34Z</dcterms:created>
  <dcterms:modified xsi:type="dcterms:W3CDTF">2014-09-14T00:55:26Z</dcterms:modified>
</cp:coreProperties>
</file>