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41"/>
  </p:notesMasterIdLst>
  <p:handoutMasterIdLst>
    <p:handoutMasterId r:id="rId42"/>
  </p:handoutMasterIdLst>
  <p:sldIdLst>
    <p:sldId id="794" r:id="rId3"/>
    <p:sldId id="1618" r:id="rId4"/>
    <p:sldId id="804" r:id="rId5"/>
    <p:sldId id="1532" r:id="rId6"/>
    <p:sldId id="1629" r:id="rId7"/>
    <p:sldId id="1616" r:id="rId8"/>
    <p:sldId id="1630" r:id="rId9"/>
    <p:sldId id="1360" r:id="rId10"/>
    <p:sldId id="287" r:id="rId11"/>
    <p:sldId id="1359" r:id="rId12"/>
    <p:sldId id="1518" r:id="rId13"/>
    <p:sldId id="1632" r:id="rId14"/>
    <p:sldId id="1633" r:id="rId15"/>
    <p:sldId id="1634" r:id="rId16"/>
    <p:sldId id="1635" r:id="rId17"/>
    <p:sldId id="1636" r:id="rId18"/>
    <p:sldId id="1319" r:id="rId19"/>
    <p:sldId id="1617" r:id="rId20"/>
    <p:sldId id="1625" r:id="rId21"/>
    <p:sldId id="1637" r:id="rId22"/>
    <p:sldId id="1638" r:id="rId23"/>
    <p:sldId id="1639" r:id="rId24"/>
    <p:sldId id="1535" r:id="rId25"/>
    <p:sldId id="1536" r:id="rId26"/>
    <p:sldId id="1631" r:id="rId27"/>
    <p:sldId id="1571" r:id="rId28"/>
    <p:sldId id="1640" r:id="rId29"/>
    <p:sldId id="1641" r:id="rId30"/>
    <p:sldId id="1642" r:id="rId31"/>
    <p:sldId id="1643" r:id="rId32"/>
    <p:sldId id="1644" r:id="rId33"/>
    <p:sldId id="1645" r:id="rId34"/>
    <p:sldId id="1646" r:id="rId35"/>
    <p:sldId id="1647" r:id="rId36"/>
    <p:sldId id="1648" r:id="rId37"/>
    <p:sldId id="561" r:id="rId38"/>
    <p:sldId id="1133" r:id="rId39"/>
    <p:sldId id="908" r:id="rId4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3" d="100"/>
          <a:sy n="113" d="100"/>
        </p:scale>
        <p:origin x="13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984145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692595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691677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8200"/>
            <a:ext cx="9144000" cy="5715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Verano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Fe resistente: C</a:t>
            </a:r>
            <a:r>
              <a:rPr lang="en-US" sz="4400" cap="small" dirty="0" err="1" smtClean="0">
                <a:latin typeface="+mj-lt"/>
              </a:rPr>
              <a:t>ómo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permanecer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firmes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en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medio</a:t>
            </a:r>
            <a:r>
              <a:rPr lang="en-US" sz="4400" cap="small" dirty="0" smtClean="0">
                <a:latin typeface="+mj-lt"/>
              </a:rPr>
              <a:t> del </a:t>
            </a:r>
            <a:r>
              <a:rPr lang="en-US" sz="4400" cap="small" dirty="0" err="1" smtClean="0">
                <a:latin typeface="+mj-lt"/>
              </a:rPr>
              <a:t>sufrimiento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2: </a:t>
            </a:r>
            <a:r>
              <a:rPr lang="es-PR" sz="4400" dirty="0" smtClean="0">
                <a:latin typeface="+mn-lt"/>
              </a:rPr>
              <a:t>Fe activa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26 de </a:t>
            </a:r>
            <a:r>
              <a:rPr lang="es-PR" sz="3600" dirty="0" smtClean="0">
                <a:latin typeface="+mn-lt"/>
                <a:cs typeface="+mn-cs"/>
              </a:rPr>
              <a:t>julio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smtClean="0"/>
              <a:t>1 Pedro </a:t>
            </a:r>
            <a:r>
              <a:rPr lang="fr-FR" sz="2800" dirty="0" smtClean="0"/>
              <a:t>1:14-19</a:t>
            </a:r>
            <a:r>
              <a:rPr lang="fr-FR" sz="2800" dirty="0"/>
              <a:t>,</a:t>
            </a:r>
            <a:r>
              <a:rPr lang="fr-FR" sz="2800" dirty="0" smtClean="0"/>
              <a:t> 22-25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“como hijos obedientes, no os conforméis a los deseos que antes teníais estando en vuestra ignorancia</a:t>
            </a:r>
            <a:r>
              <a:rPr lang="es-ES" dirty="0" smtClean="0"/>
              <a:t>; sino</a:t>
            </a:r>
            <a:r>
              <a:rPr lang="es-ES" dirty="0"/>
              <a:t>, como aquel que os llamó es santo, sed también vosotros santos en toda vuestra manera de vivir</a:t>
            </a:r>
            <a:r>
              <a:rPr lang="es-ES" dirty="0" smtClean="0"/>
              <a:t>; porque </a:t>
            </a:r>
            <a:r>
              <a:rPr lang="es-ES" dirty="0"/>
              <a:t>escrito está: Sed santos, porque yo soy santo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1:14-16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/>
              <a:t>¡Un hijo obediente regocija el corazón de su padre! </a:t>
            </a:r>
            <a:endParaRPr lang="es-ES" dirty="0" smtClean="0"/>
          </a:p>
          <a:p>
            <a:r>
              <a:rPr lang="es-ES" dirty="0" smtClean="0"/>
              <a:t>Y </a:t>
            </a:r>
            <a:r>
              <a:rPr lang="es-ES" dirty="0"/>
              <a:t>el padre que es recto y da buen ejemplo a sus hijos hace más probable que sus descendientes también obedezcan. </a:t>
            </a:r>
            <a:endParaRPr lang="es-ES" dirty="0" smtClean="0"/>
          </a:p>
          <a:p>
            <a:r>
              <a:rPr lang="es-ES" dirty="0" smtClean="0"/>
              <a:t>“</a:t>
            </a:r>
            <a:r>
              <a:rPr lang="es-ES" dirty="0"/>
              <a:t>De tal palo, tal astilla” es el refrán que Pedro expresa en estos versículos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1:14-16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32251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Dos </a:t>
            </a:r>
            <a:r>
              <a:rPr lang="es-ES" dirty="0"/>
              <a:t>posibles estilos de vida del </a:t>
            </a:r>
            <a:r>
              <a:rPr lang="es-ES" dirty="0" smtClean="0"/>
              <a:t>creyente: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la </a:t>
            </a:r>
            <a:r>
              <a:rPr lang="es-ES" dirty="0"/>
              <a:t>vida gobernada por los mismos deseos que teníamos antes de ser cristianos (</a:t>
            </a:r>
            <a:r>
              <a:rPr lang="es-ES" dirty="0">
                <a:solidFill>
                  <a:schemeClr val="tx2"/>
                </a:solidFill>
              </a:rPr>
              <a:t>v. 14</a:t>
            </a:r>
            <a:r>
              <a:rPr lang="es-ES" dirty="0"/>
              <a:t>) </a:t>
            </a:r>
            <a:r>
              <a:rPr lang="es-ES" dirty="0" smtClean="0"/>
              <a:t>y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la </a:t>
            </a:r>
            <a:r>
              <a:rPr lang="es-ES" dirty="0"/>
              <a:t>santidad que transforma todo aspecto de la vida (</a:t>
            </a:r>
            <a:r>
              <a:rPr lang="es-ES" dirty="0">
                <a:solidFill>
                  <a:schemeClr val="tx2"/>
                </a:solidFill>
              </a:rPr>
              <a:t>v. 15</a:t>
            </a:r>
            <a:r>
              <a:rPr lang="es-ES" dirty="0"/>
              <a:t>).</a:t>
            </a:r>
          </a:p>
          <a:p>
            <a:pPr lvl="1"/>
            <a:r>
              <a:rPr lang="es-ES" dirty="0"/>
              <a:t>El creyente ha de escoger el segundo estilo de vida porque Dios es santo. </a:t>
            </a:r>
            <a:r>
              <a:rPr lang="es-ES" dirty="0" smtClean="0"/>
              <a:t>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1:14-16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621953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1:14-16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En </a:t>
            </a:r>
            <a:r>
              <a:rPr lang="es-ES" dirty="0"/>
              <a:t>el </a:t>
            </a:r>
            <a:r>
              <a:rPr lang="es-ES" dirty="0">
                <a:solidFill>
                  <a:schemeClr val="tx2"/>
                </a:solidFill>
              </a:rPr>
              <a:t>versículo 14</a:t>
            </a:r>
            <a:r>
              <a:rPr lang="es-ES" dirty="0"/>
              <a:t>, el verbo </a:t>
            </a:r>
            <a:r>
              <a:rPr lang="es-ES" i="1" dirty="0"/>
              <a:t>no os conforméis </a:t>
            </a:r>
            <a:r>
              <a:rPr lang="es-ES" dirty="0" smtClean="0"/>
              <a:t>se refiere a no permitir que seamos moldeados por las persistentes presiones que vienen dentro de la persona; aquellos anhelos que son provocados por un mundo carente de normas absolutas de moralidad.</a:t>
            </a:r>
          </a:p>
          <a:p>
            <a:r>
              <a:rPr lang="es-ES" dirty="0" smtClean="0"/>
              <a:t>Esta forma de vida se describe como </a:t>
            </a:r>
            <a:r>
              <a:rPr lang="es-ES" i="1" dirty="0" smtClean="0"/>
              <a:t>deseos personales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14</a:t>
            </a:r>
            <a:r>
              <a:rPr lang="es-ES" dirty="0" smtClean="0"/>
              <a:t>), </a:t>
            </a:r>
            <a:r>
              <a:rPr lang="es-ES" i="1" dirty="0" smtClean="0"/>
              <a:t>ignorancia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14</a:t>
            </a:r>
            <a:r>
              <a:rPr lang="es-ES" dirty="0" smtClean="0"/>
              <a:t>) y </a:t>
            </a:r>
            <a:r>
              <a:rPr lang="es-ES" i="1" dirty="0" smtClean="0"/>
              <a:t>vanidad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18</a:t>
            </a:r>
            <a:r>
              <a:rPr lang="es-ES" dirty="0" smtClean="0"/>
              <a:t>).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8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Una </a:t>
            </a:r>
            <a:r>
              <a:rPr lang="es-ES" i="1" dirty="0" smtClean="0"/>
              <a:t>vana manera de vivir </a:t>
            </a:r>
            <a:r>
              <a:rPr lang="es-ES" dirty="0" smtClean="0"/>
              <a:t>significa una vida sin plan ni propósito, que no logra llegar a ningún buen resultado. </a:t>
            </a:r>
          </a:p>
          <a:p>
            <a:r>
              <a:rPr lang="es-ES" dirty="0" smtClean="0"/>
              <a:t>¡Qué desilusión vivir una existencia que no tiene metas estipuladas por Dios o que nosotros quisiéramos cumplir! Es una vida completamente inútil.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1:14-16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2789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/>
              <a:t>La mejor opción es la vida de santidad. </a:t>
            </a:r>
            <a:r>
              <a:rPr lang="es-ES" i="1" dirty="0"/>
              <a:t>Santo </a:t>
            </a:r>
            <a:r>
              <a:rPr lang="es-ES" dirty="0"/>
              <a:t>significa ser “diferente”, “separado de lo inmundo e impuro</a:t>
            </a:r>
            <a:r>
              <a:rPr lang="es-ES" dirty="0" smtClean="0"/>
              <a:t>”. </a:t>
            </a:r>
          </a:p>
          <a:p>
            <a:r>
              <a:rPr lang="es-ES" dirty="0" smtClean="0"/>
              <a:t>La </a:t>
            </a:r>
            <a:r>
              <a:rPr lang="es-ES" dirty="0"/>
              <a:t>más fuerte motivación para serlo es que Dios mismo, quien nos salvó, es santo.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hombre </a:t>
            </a:r>
            <a:r>
              <a:rPr lang="es-ES" dirty="0" smtClean="0"/>
              <a:t>[no es] un dios. </a:t>
            </a:r>
            <a:r>
              <a:rPr lang="es-ES" dirty="0"/>
              <a:t>Sin embargo, ser como Dios, llegar a tener las cualidades morales que él tiene, sí es bíblico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1:14-16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540282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610600" cy="41148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meta del Creador es que el creyente sea conformado a la imagen de su Hijo Jesucristo (</a:t>
            </a:r>
            <a:r>
              <a:rPr lang="es-ES" dirty="0">
                <a:solidFill>
                  <a:schemeClr val="tx2"/>
                </a:solidFill>
              </a:rPr>
              <a:t>Romanos 8:29, 2 Corintios 3:18</a:t>
            </a:r>
            <a:r>
              <a:rPr lang="es-ES" dirty="0" smtClean="0"/>
              <a:t>).</a:t>
            </a:r>
          </a:p>
          <a:p>
            <a:r>
              <a:rPr lang="es-ES" dirty="0" smtClean="0"/>
              <a:t>[…] </a:t>
            </a:r>
            <a:r>
              <a:rPr lang="es-ES" dirty="0"/>
              <a:t>Este proceso se desarrolla durante toda la vida del cristiano.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apóstol Juan prometió que “cuando él se manifieste, seremos semejantes a él, porque le veremos tal como él es” (</a:t>
            </a:r>
            <a:r>
              <a:rPr lang="es-ES" dirty="0">
                <a:solidFill>
                  <a:schemeClr val="tx2"/>
                </a:solidFill>
              </a:rPr>
              <a:t>1 Juan 3:2</a:t>
            </a:r>
            <a:r>
              <a:rPr lang="es-ES" dirty="0" smtClean="0"/>
              <a:t>).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1:14-16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8200638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1:17-19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133600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si invocáis por Padre a aquel que sin acepción de personas juzga según la obra de cada uno, conducíos en temor todo el tiempo de vuestra peregrinación</a:t>
            </a:r>
            <a:r>
              <a:rPr lang="es-ES" dirty="0" smtClean="0"/>
              <a:t>; sabiendo </a:t>
            </a:r>
            <a:r>
              <a:rPr lang="es-ES" dirty="0"/>
              <a:t>que fuisteis rescatados de vuestra vana manera de vivir, la cual recibisteis de vuestros padres, no con cosas corruptibles, como oro o plata</a:t>
            </a:r>
            <a:r>
              <a:rPr lang="es-ES" dirty="0" smtClean="0"/>
              <a:t>, sino </a:t>
            </a:r>
            <a:r>
              <a:rPr lang="es-ES" dirty="0"/>
              <a:t>con la sangre preciosa de Cristo, como de un cordero sin mancha y sin contaminación</a:t>
            </a:r>
            <a:r>
              <a:rPr lang="es-ES" dirty="0" smtClean="0"/>
              <a:t>,”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1:17-19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1.17</a:t>
            </a:r>
            <a:r>
              <a:rPr lang="es-ES" dirty="0" smtClean="0"/>
              <a:t>) Una </a:t>
            </a:r>
            <a:r>
              <a:rPr lang="es-ES" dirty="0"/>
              <a:t>mente </a:t>
            </a:r>
            <a:r>
              <a:rPr lang="es-ES" dirty="0" smtClean="0"/>
              <a:t>reverente –</a:t>
            </a:r>
            <a:r>
              <a:rPr lang="es-ES" dirty="0"/>
              <a:t> </a:t>
            </a:r>
            <a:r>
              <a:rPr lang="es-ES" dirty="0" smtClean="0"/>
              <a:t>un </a:t>
            </a:r>
            <a:r>
              <a:rPr lang="es-ES" dirty="0"/>
              <a:t>temor respetuoso, un profundo aprecio de quién es Dios. </a:t>
            </a:r>
            <a:endParaRPr lang="es-ES" dirty="0" smtClean="0"/>
          </a:p>
          <a:p>
            <a:r>
              <a:rPr lang="es-ES" dirty="0" smtClean="0"/>
              <a:t>Significa </a:t>
            </a:r>
            <a:r>
              <a:rPr lang="es-ES" dirty="0"/>
              <a:t>especialmente tener conciencia de que Aquel a quien nos dirigimos como Padre es el Mismo que juzga a Sus hijos de manera imparcial, según la obra realizada por cada uno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1:17-19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817662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181600" y="0"/>
            <a:ext cx="3972278" cy="16764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t="56055" r="45295" b="4052"/>
          <a:stretch/>
        </p:blipFill>
        <p:spPr>
          <a:xfrm>
            <a:off x="5105400" y="1537669"/>
            <a:ext cx="4038600" cy="47622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7" r="9104"/>
          <a:stretch/>
        </p:blipFill>
        <p:spPr>
          <a:xfrm>
            <a:off x="-1" y="6422101"/>
            <a:ext cx="9153879" cy="4358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56" r="18136"/>
          <a:stretch/>
        </p:blipFill>
        <p:spPr>
          <a:xfrm>
            <a:off x="8594" y="6299928"/>
            <a:ext cx="7916206" cy="5580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7" t="88889"/>
          <a:stretch/>
        </p:blipFill>
        <p:spPr>
          <a:xfrm>
            <a:off x="7656432" y="5449078"/>
            <a:ext cx="1501231" cy="140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1.17</a:t>
            </a:r>
            <a:r>
              <a:rPr lang="es-ES" dirty="0" smtClean="0"/>
              <a:t>) El </a:t>
            </a:r>
            <a:r>
              <a:rPr lang="es-ES" dirty="0"/>
              <a:t>Padre … juzga a los Suyos en esta vida; Él ha encomendado el juicio de los pecadores al Señor Jesús (</a:t>
            </a:r>
            <a:r>
              <a:rPr lang="es-ES" dirty="0" err="1">
                <a:solidFill>
                  <a:schemeClr val="tx2"/>
                </a:solidFill>
              </a:rPr>
              <a:t>Jn</a:t>
            </a:r>
            <a:r>
              <a:rPr lang="es-ES" dirty="0">
                <a:solidFill>
                  <a:schemeClr val="tx2"/>
                </a:solidFill>
              </a:rPr>
              <a:t>. 5:22</a:t>
            </a:r>
            <a:r>
              <a:rPr lang="es-ES" dirty="0"/>
              <a:t>).</a:t>
            </a:r>
          </a:p>
          <a:p>
            <a:r>
              <a:rPr lang="es-ES" dirty="0" smtClean="0"/>
              <a:t>Debemos </a:t>
            </a:r>
            <a:r>
              <a:rPr lang="es-ES" dirty="0"/>
              <a:t>pasar el tiempo de nuestra peregrinación sobre la tierra en temor. </a:t>
            </a:r>
            <a:endParaRPr lang="es-ES" dirty="0" smtClean="0"/>
          </a:p>
          <a:p>
            <a:r>
              <a:rPr lang="es-ES" dirty="0" smtClean="0"/>
              <a:t>No </a:t>
            </a:r>
            <a:r>
              <a:rPr lang="es-ES" dirty="0"/>
              <a:t>deberíamos asentarnos aquí como si esta fuese nuestra morada permanente. </a:t>
            </a:r>
            <a:r>
              <a:rPr lang="es-ES" dirty="0" smtClean="0"/>
              <a:t>Debemos recordar </a:t>
            </a:r>
            <a:r>
              <a:rPr lang="es-ES" dirty="0"/>
              <a:t>nuestro destino </a:t>
            </a:r>
            <a:r>
              <a:rPr lang="es-ES" dirty="0" smtClean="0"/>
              <a:t>y actuar como </a:t>
            </a:r>
            <a:r>
              <a:rPr lang="es-ES" dirty="0"/>
              <a:t>ciudadanos del </a:t>
            </a:r>
            <a:r>
              <a:rPr lang="es-ES" dirty="0" smtClean="0"/>
              <a:t>cielo.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1:17-19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351774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1.18</a:t>
            </a:r>
            <a:r>
              <a:rPr lang="es-ES" dirty="0" smtClean="0"/>
              <a:t>) Los </a:t>
            </a:r>
            <a:r>
              <a:rPr lang="es-ES" dirty="0"/>
              <a:t>días como inconversos </a:t>
            </a:r>
            <a:r>
              <a:rPr lang="es-ES" dirty="0" smtClean="0"/>
              <a:t>[de los creyentes] se </a:t>
            </a:r>
            <a:r>
              <a:rPr lang="es-ES" dirty="0"/>
              <a:t>describen como </a:t>
            </a:r>
            <a:r>
              <a:rPr lang="es-ES" i="1" dirty="0"/>
              <a:t>vuestra vana manera de vivir, la cual os fue transmitida por vuestros padres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Pero </a:t>
            </a:r>
            <a:r>
              <a:rPr lang="es-ES" dirty="0"/>
              <a:t>habían sido </a:t>
            </a:r>
            <a:r>
              <a:rPr lang="es-ES" dirty="0" smtClean="0"/>
              <a:t>rescatados </a:t>
            </a:r>
            <a:r>
              <a:rPr lang="es-ES" dirty="0"/>
              <a:t>de la esclavitud de la conformidad al mundo mediante el pago de un rescate infinito. ¿Había sido con oro o plata </a:t>
            </a:r>
            <a:r>
              <a:rPr lang="es-ES" dirty="0" smtClean="0"/>
              <a:t>(</a:t>
            </a:r>
            <a:r>
              <a:rPr lang="es-ES" dirty="0"/>
              <a:t>véase </a:t>
            </a:r>
            <a:r>
              <a:rPr lang="es-ES" dirty="0" err="1">
                <a:solidFill>
                  <a:schemeClr val="tx2"/>
                </a:solidFill>
              </a:rPr>
              <a:t>Éx</a:t>
            </a:r>
            <a:r>
              <a:rPr lang="es-ES" dirty="0">
                <a:solidFill>
                  <a:schemeClr val="tx2"/>
                </a:solidFill>
              </a:rPr>
              <a:t>. 30:15</a:t>
            </a:r>
            <a:r>
              <a:rPr lang="es-ES" dirty="0" smtClean="0"/>
              <a:t>)?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1:17-19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45187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1.19</a:t>
            </a:r>
            <a:r>
              <a:rPr lang="es-ES" dirty="0" smtClean="0"/>
              <a:t>) La </a:t>
            </a:r>
            <a:r>
              <a:rPr lang="es-ES" dirty="0"/>
              <a:t>sangre preciosa de Cristo </a:t>
            </a:r>
            <a:r>
              <a:rPr lang="es-ES" dirty="0" smtClean="0"/>
              <a:t>— el </a:t>
            </a:r>
            <a:r>
              <a:rPr lang="es-ES" dirty="0"/>
              <a:t>cordero sin mancha y sin </a:t>
            </a:r>
            <a:r>
              <a:rPr lang="es-ES" dirty="0" smtClean="0"/>
              <a:t>contaminación. </a:t>
            </a:r>
          </a:p>
          <a:p>
            <a:r>
              <a:rPr lang="es-ES" dirty="0" smtClean="0"/>
              <a:t>Volver </a:t>
            </a:r>
            <a:r>
              <a:rPr lang="es-ES" dirty="0"/>
              <a:t>al mundo es volver a cruzar la gran sima que fue salvada por nosotros a un precio abrumador. </a:t>
            </a:r>
            <a:endParaRPr lang="es-ES" dirty="0" smtClean="0"/>
          </a:p>
          <a:p>
            <a:r>
              <a:rPr lang="es-ES" dirty="0" smtClean="0"/>
              <a:t>Es </a:t>
            </a:r>
            <a:r>
              <a:rPr lang="es-ES" dirty="0"/>
              <a:t>deslealtad positiva contra el Salvador</a:t>
            </a:r>
            <a:r>
              <a:rPr lang="es-ES" dirty="0" smtClean="0"/>
              <a:t>.</a:t>
            </a:r>
            <a:r>
              <a:rPr lang="es-ES" b="1" dirty="0" smtClean="0"/>
              <a:t>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1:17-19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695080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1:22-25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124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“Habiendo purificado vuestras almas por la obediencia a la verdad, mediante el Espíritu, para el amor fraternal no fingido, amaos unos a otros entrañablemente, de corazón puro; siendo renacidos, no de simiente corruptible, sino de incorruptible, por la palabra de Dios que vive y permanece para siempre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124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Porque</a:t>
            </a:r>
            <a:r>
              <a:rPr lang="es-ES" dirty="0"/>
              <a:t>: Toda carne es como hierba, Y toda la gloria del hombre como flor de la hierba. La hierba se seca, y la flor se cae; Mas la palabra del Señor permanece para siempre. Y esta es la palabra que por el evangelio os ha sido anunciada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162366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El amor requiere empeño (</a:t>
            </a:r>
            <a:r>
              <a:rPr lang="es-ES" dirty="0">
                <a:solidFill>
                  <a:schemeClr val="tx2"/>
                </a:solidFill>
              </a:rPr>
              <a:t>v. 22</a:t>
            </a:r>
            <a:r>
              <a:rPr lang="es-ES" dirty="0"/>
              <a:t>)</a:t>
            </a:r>
          </a:p>
          <a:p>
            <a:pPr lvl="1"/>
            <a:r>
              <a:rPr lang="es-ES" i="1" dirty="0"/>
              <a:t>Entrañablemente </a:t>
            </a:r>
            <a:r>
              <a:rPr lang="es-ES" dirty="0"/>
              <a:t>se refiere a esforzarse con toda la energía que uno tiene. Es un concepto atlético que significa estirarse al límite de las capacidades. </a:t>
            </a:r>
            <a:endParaRPr lang="es-ES" dirty="0" smtClean="0"/>
          </a:p>
          <a:p>
            <a:pPr lvl="1"/>
            <a:r>
              <a:rPr lang="es-ES" dirty="0" smtClean="0"/>
              <a:t>Pedro </a:t>
            </a:r>
            <a:r>
              <a:rPr lang="es-ES" dirty="0"/>
              <a:t>toma por sentado que no es fácil hacerlo </a:t>
            </a:r>
            <a:r>
              <a:rPr lang="es-ES" dirty="0" smtClean="0"/>
              <a:t>–requiere </a:t>
            </a:r>
            <a:r>
              <a:rPr lang="es-ES" dirty="0"/>
              <a:t>empeño y disciplina. </a:t>
            </a:r>
            <a:r>
              <a:rPr lang="en-US" dirty="0" smtClean="0"/>
              <a:t>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32092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Primero</a:t>
            </a:r>
            <a:r>
              <a:rPr lang="es-ES" dirty="0"/>
              <a:t>, </a:t>
            </a:r>
            <a:r>
              <a:rPr lang="es-ES" dirty="0" smtClean="0"/>
              <a:t>[Pedro] menciona </a:t>
            </a:r>
            <a:r>
              <a:rPr lang="es-ES" i="1" dirty="0"/>
              <a:t>el amor fraternal </a:t>
            </a:r>
            <a:r>
              <a:rPr lang="es-ES" dirty="0"/>
              <a:t>que es el que se manifiesta entre hermanos porque tienen muchas cosas en común y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segundo </a:t>
            </a:r>
            <a:r>
              <a:rPr lang="es-ES" i="1" dirty="0"/>
              <a:t>amaos unos a otros </a:t>
            </a:r>
            <a:r>
              <a:rPr lang="es-ES" dirty="0"/>
              <a:t>significa que el amor se debe manifestar aunque la conducta o cualidades de la otra persona no sean atractivas. </a:t>
            </a:r>
            <a:r>
              <a:rPr lang="en-US" dirty="0" smtClean="0"/>
              <a:t>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836065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Dios </a:t>
            </a:r>
            <a:r>
              <a:rPr lang="es-ES" dirty="0"/>
              <a:t>ama al mundo, aun a los que se rebelan contra su dominio y desobedecen el orden y conducta que él estableció. </a:t>
            </a:r>
            <a:endParaRPr lang="es-ES" dirty="0" smtClean="0"/>
          </a:p>
          <a:p>
            <a:r>
              <a:rPr lang="es-ES" dirty="0" smtClean="0"/>
              <a:t>Dios es </a:t>
            </a:r>
            <a:r>
              <a:rPr lang="es-ES" dirty="0"/>
              <a:t>el modelo que debemos imitar para aprender a querer a quienes no nos atraen. </a:t>
            </a:r>
            <a:endParaRPr lang="es-ES" dirty="0" smtClean="0"/>
          </a:p>
          <a:p>
            <a:r>
              <a:rPr lang="es-ES" dirty="0" smtClean="0"/>
              <a:t>Esto </a:t>
            </a:r>
            <a:r>
              <a:rPr lang="es-ES" dirty="0"/>
              <a:t>es amor sobrenatural basado en Dios mismo, por medio de su Espíritu que vive en nosotros</a:t>
            </a:r>
            <a:r>
              <a:rPr lang="es-ES" dirty="0" smtClean="0"/>
              <a:t>. </a:t>
            </a:r>
            <a:r>
              <a:rPr lang="en-US" dirty="0" smtClean="0"/>
              <a:t>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9504720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Amor motivado </a:t>
            </a:r>
            <a:r>
              <a:rPr lang="es-ES" dirty="0"/>
              <a:t>por la nueva vida y </a:t>
            </a:r>
            <a:r>
              <a:rPr lang="es-ES" dirty="0" smtClean="0"/>
              <a:t>anclado </a:t>
            </a:r>
            <a:r>
              <a:rPr lang="es-ES" dirty="0"/>
              <a:t>en la Palabra eterna (</a:t>
            </a:r>
            <a:r>
              <a:rPr lang="es-ES" dirty="0">
                <a:solidFill>
                  <a:schemeClr val="tx2"/>
                </a:solidFill>
              </a:rPr>
              <a:t>vv. 23–25</a:t>
            </a:r>
            <a:r>
              <a:rPr lang="es-ES" dirty="0"/>
              <a:t>)</a:t>
            </a:r>
          </a:p>
          <a:p>
            <a:pPr lvl="1"/>
            <a:r>
              <a:rPr lang="es-ES" dirty="0" smtClean="0"/>
              <a:t>Destinatarios </a:t>
            </a:r>
            <a:r>
              <a:rPr lang="es-ES" dirty="0"/>
              <a:t>de esta carta </a:t>
            </a:r>
            <a:r>
              <a:rPr lang="es-ES" dirty="0" smtClean="0"/>
              <a:t>padecían crítica</a:t>
            </a:r>
            <a:r>
              <a:rPr lang="es-ES" dirty="0"/>
              <a:t>, </a:t>
            </a:r>
            <a:r>
              <a:rPr lang="es-ES" dirty="0" smtClean="0"/>
              <a:t>burla </a:t>
            </a:r>
            <a:r>
              <a:rPr lang="es-ES" dirty="0"/>
              <a:t>y </a:t>
            </a:r>
            <a:r>
              <a:rPr lang="es-ES" dirty="0" smtClean="0"/>
              <a:t>rechazo </a:t>
            </a:r>
            <a:r>
              <a:rPr lang="es-ES" dirty="0"/>
              <a:t>de sus amigos y vecinos. </a:t>
            </a:r>
            <a:endParaRPr lang="es-ES" dirty="0" smtClean="0"/>
          </a:p>
          <a:p>
            <a:pPr lvl="1"/>
            <a:r>
              <a:rPr lang="es-ES" dirty="0" smtClean="0"/>
              <a:t>Además </a:t>
            </a:r>
            <a:r>
              <a:rPr lang="es-ES" dirty="0"/>
              <a:t>de la instrucción para que supieran cómo debían conducirse en tales circunstancias, necesitaban conocer que hay anclas que son firmes e inamovibles</a:t>
            </a:r>
            <a:r>
              <a:rPr lang="es-ES" dirty="0" smtClean="0"/>
              <a:t>. </a:t>
            </a:r>
            <a:r>
              <a:rPr lang="en-US" dirty="0" smtClean="0"/>
              <a:t>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065520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Viva una vida apartada para Dios.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Pedro </a:t>
            </a:r>
            <a:r>
              <a:rPr lang="es-ES" dirty="0"/>
              <a:t>ya mencionó las verdades que el cristiano posee: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elección eterna (</a:t>
            </a:r>
            <a:r>
              <a:rPr lang="es-ES" dirty="0">
                <a:solidFill>
                  <a:schemeClr val="tx2"/>
                </a:solidFill>
              </a:rPr>
              <a:t>v. 2</a:t>
            </a:r>
            <a:r>
              <a:rPr lang="es-ES" dirty="0"/>
              <a:t>), su herencia guardada en el cielo (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/>
              <a:t>) y las profecías que Cristo cumplió (</a:t>
            </a:r>
            <a:r>
              <a:rPr lang="es-ES" dirty="0">
                <a:solidFill>
                  <a:schemeClr val="tx2"/>
                </a:solidFill>
              </a:rPr>
              <a:t>vv. 11–12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También</a:t>
            </a:r>
            <a:r>
              <a:rPr lang="es-ES" dirty="0"/>
              <a:t>, señaló la santidad del carácter de Dios (</a:t>
            </a:r>
            <a:r>
              <a:rPr lang="es-ES" dirty="0">
                <a:solidFill>
                  <a:schemeClr val="tx2"/>
                </a:solidFill>
              </a:rPr>
              <a:t>v. 16</a:t>
            </a:r>
            <a:r>
              <a:rPr lang="es-ES" dirty="0"/>
              <a:t>), el sacrificio de Cristo en la cruz (</a:t>
            </a:r>
            <a:r>
              <a:rPr lang="es-ES" dirty="0">
                <a:solidFill>
                  <a:schemeClr val="tx2"/>
                </a:solidFill>
              </a:rPr>
              <a:t>v. 19</a:t>
            </a:r>
            <a:r>
              <a:rPr lang="es-ES" dirty="0"/>
              <a:t>), su resurrección (</a:t>
            </a:r>
            <a:r>
              <a:rPr lang="es-ES" dirty="0">
                <a:solidFill>
                  <a:schemeClr val="tx2"/>
                </a:solidFill>
              </a:rPr>
              <a:t>v. 21</a:t>
            </a:r>
            <a:r>
              <a:rPr lang="es-ES" dirty="0"/>
              <a:t>) y su segunda venida (</a:t>
            </a:r>
            <a:r>
              <a:rPr lang="es-ES" dirty="0">
                <a:solidFill>
                  <a:schemeClr val="tx2"/>
                </a:solidFill>
              </a:rPr>
              <a:t>v. 13</a:t>
            </a:r>
            <a:r>
              <a:rPr lang="es-ES" dirty="0"/>
              <a:t>). </a:t>
            </a:r>
            <a:r>
              <a:rPr lang="en-US" dirty="0" smtClean="0"/>
              <a:t>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17536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 </a:t>
            </a:r>
            <a:r>
              <a:rPr lang="es-ES" dirty="0"/>
              <a:t>continuación procede a recordarles que existen otros dos fundamentos </a:t>
            </a:r>
            <a:r>
              <a:rPr lang="es-ES" dirty="0" smtClean="0"/>
              <a:t>seguros: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La </a:t>
            </a:r>
            <a:r>
              <a:rPr lang="es-ES" dirty="0"/>
              <a:t>salvación personal que transformó sus vidas </a:t>
            </a:r>
            <a:r>
              <a:rPr lang="es-ES" dirty="0" smtClean="0"/>
              <a:t>y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la </a:t>
            </a:r>
            <a:r>
              <a:rPr lang="es-ES" dirty="0"/>
              <a:t>indestructible Palabra que Dios usó para salvarlos</a:t>
            </a:r>
            <a:r>
              <a:rPr lang="es-ES" dirty="0" smtClean="0"/>
              <a:t>. </a:t>
            </a:r>
            <a:r>
              <a:rPr lang="en-US" dirty="0" smtClean="0"/>
              <a:t>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663157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Dios ha creado </a:t>
            </a:r>
            <a:r>
              <a:rPr lang="es-ES" dirty="0"/>
              <a:t>una nueva naturaleza en </a:t>
            </a:r>
            <a:r>
              <a:rPr lang="es-ES" dirty="0" smtClean="0"/>
              <a:t>[nuestra] </a:t>
            </a:r>
            <a:r>
              <a:rPr lang="es-ES" dirty="0"/>
              <a:t>vida por la presencia del Espíritu Santo. </a:t>
            </a:r>
            <a:endParaRPr lang="es-ES" dirty="0" smtClean="0"/>
          </a:p>
          <a:p>
            <a:pPr lvl="1"/>
            <a:r>
              <a:rPr lang="es-ES" dirty="0" smtClean="0"/>
              <a:t>Entonces </a:t>
            </a:r>
            <a:r>
              <a:rPr lang="es-ES" dirty="0"/>
              <a:t>debemos rechazar la práctica y las actitudes que no manifiestan amor a los demás y que son pecado. </a:t>
            </a:r>
            <a:endParaRPr lang="es-ES" dirty="0" smtClean="0"/>
          </a:p>
          <a:p>
            <a:pPr lvl="1"/>
            <a:r>
              <a:rPr lang="es-ES" dirty="0" smtClean="0"/>
              <a:t>Hemos </a:t>
            </a:r>
            <a:r>
              <a:rPr lang="es-ES" dirty="0"/>
              <a:t>de querer a otros, especialmente a los que también han nacido en la misma familia espiritual</a:t>
            </a:r>
            <a:r>
              <a:rPr lang="es-ES" dirty="0" smtClean="0"/>
              <a:t>. </a:t>
            </a:r>
            <a:r>
              <a:rPr lang="en-US" dirty="0" smtClean="0"/>
              <a:t>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844512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Pedro </a:t>
            </a:r>
            <a:r>
              <a:rPr lang="es-ES" dirty="0"/>
              <a:t>subraya la permanencia de la Palabra de Dios aduciendo que contiene el evangelio y la pone en contraste con la gloria del hombre, incluyendo todo lo que la humanidad ha logrado, como las riquezas, la sabiduría humana, los gobiernos, el arte, la arquitectura, la ciencia y la filosofía. </a:t>
            </a:r>
            <a:r>
              <a:rPr lang="en-US" dirty="0" smtClean="0"/>
              <a:t>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15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Señor dice que la belleza y gloria de todo lo humano es perecedero.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cambio, la Palabra de Dios que él ha puesto en el corazón de los creyentes permanece para siempre, así como la salvación que ella produce</a:t>
            </a:r>
            <a:r>
              <a:rPr lang="es-ES" dirty="0" smtClean="0"/>
              <a:t>.</a:t>
            </a:r>
            <a:r>
              <a:rPr lang="en-US" dirty="0" smtClean="0"/>
              <a:t> 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8404679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Al </a:t>
            </a:r>
            <a:r>
              <a:rPr lang="es-ES" dirty="0"/>
              <a:t>llevar a la práctica el principio del amor, debemos volver a estudiar el impacto del evangelio que Cristo describe en </a:t>
            </a:r>
            <a:r>
              <a:rPr lang="es-ES" dirty="0">
                <a:solidFill>
                  <a:schemeClr val="tx2"/>
                </a:solidFill>
              </a:rPr>
              <a:t>Juan 13:34–35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incrédulos deben observar la vida comunitaria y de afecto que viven los hijos de Dios. </a:t>
            </a:r>
            <a:r>
              <a:rPr lang="en-US" dirty="0" smtClean="0"/>
              <a:t>(Orth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1:22-25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23006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98-108.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</a:t>
            </a:r>
            <a:r>
              <a:rPr lang="en-US" sz="1600" dirty="0" smtClean="0"/>
              <a:t>Print.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Orth</a:t>
            </a:r>
            <a:r>
              <a:rPr lang="es-ES" sz="1600" dirty="0"/>
              <a:t>, Stanford. Estudios </a:t>
            </a:r>
            <a:r>
              <a:rPr lang="es-ES" sz="1600" dirty="0" err="1"/>
              <a:t>Bı́blicos</a:t>
            </a:r>
            <a:r>
              <a:rPr lang="es-ES" sz="1600" dirty="0"/>
              <a:t> ELA: Remando contra la corriente (1ra Pedro).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1991.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98"/>
            <a:ext cx="9139778" cy="6846402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Fe resistente: Cómo permanecer firmes en medio del sufrimiento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3: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Fe perseverante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 </a:t>
            </a:r>
            <a:r>
              <a:rPr lang="es-PR" sz="4000" kern="1200" dirty="0"/>
              <a:t>de </a:t>
            </a:r>
            <a:r>
              <a:rPr lang="es-PR" sz="4000" dirty="0" smtClean="0"/>
              <a:t>agosto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smtClean="0"/>
              <a:t>1 Pedro 2:13-23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Todos queremos que los demás nos acepten. Esto explica nuestra tendencia a seguir las corrientes y lo que “se usa” en el momento.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Aunque </a:t>
            </a:r>
            <a:r>
              <a:rPr lang="es-ES" sz="2800" dirty="0"/>
              <a:t>muchas de estas tendencias son </a:t>
            </a:r>
            <a:r>
              <a:rPr lang="es-ES" sz="2800" dirty="0" smtClean="0"/>
              <a:t>amorales, 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5562600"/>
            <a:ext cx="8915400" cy="1219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kern="0" dirty="0" smtClean="0"/>
              <a:t>deseo humano de ser como todos los demás puede llevarnos a hacer concesiones o a perder nuestro carácter distintivo como seguidores de Cristo.</a:t>
            </a:r>
          </a:p>
        </p:txBody>
      </p:sp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9812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Dios </a:t>
            </a:r>
            <a:r>
              <a:rPr lang="es-ES" sz="2800" dirty="0"/>
              <a:t>nos llama a la santidad, a vivir vidas separadas y distintas, apartadas de lo que el mundo nos llama a hacer.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451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Pedro trata de alentar a los creyentes </a:t>
            </a:r>
            <a:r>
              <a:rPr lang="es-ES" sz="2800" dirty="0" smtClean="0"/>
              <a:t>que </a:t>
            </a:r>
            <a:r>
              <a:rPr lang="es-ES" sz="2800" dirty="0"/>
              <a:t>sufrían persecución, enfatizando que ellos habían sido llamados a la santidad.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Habían </a:t>
            </a:r>
            <a:r>
              <a:rPr lang="es-ES" sz="2800" dirty="0"/>
              <a:t>sido apartados de la forma de vida de quienes los rodeaban para vivir como reflejos de un Dios santo</a:t>
            </a:r>
            <a:r>
              <a:rPr lang="es-ES" sz="2800" dirty="0" smtClean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9171" b="22020"/>
          <a:stretch/>
        </p:blipFill>
        <p:spPr>
          <a:xfrm>
            <a:off x="5181600" y="2245519"/>
            <a:ext cx="3581400" cy="255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71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Aunque </a:t>
            </a:r>
            <a:r>
              <a:rPr lang="es-ES" sz="2800" dirty="0"/>
              <a:t>sus vidas obedientes podían dar lugar o incrementar la persecución, Pedro les recuerda a estos hermanos en el Señor que esta vida terrenal se disipará pronto, pero el llamado de Dios a la santidad permanecerá para siempre.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9171" b="22020"/>
          <a:stretch/>
        </p:blipFill>
        <p:spPr>
          <a:xfrm>
            <a:off x="5181600" y="2245519"/>
            <a:ext cx="3581400" cy="255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1603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1:14-19, 22-25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1:14-16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101888</TotalTime>
  <Words>1942</Words>
  <Application>Microsoft Office PowerPoint</Application>
  <PresentationFormat>On-screen Show (4:3)</PresentationFormat>
  <Paragraphs>164</Paragraphs>
  <Slides>38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Contexto</vt:lpstr>
      <vt:lpstr>Pasaje bíblico</vt:lpstr>
      <vt:lpstr>Pasaje bíblico</vt:lpstr>
      <vt:lpstr>1 Pedro 1:14-16</vt:lpstr>
      <vt:lpstr>1 Pedro 1:14-16</vt:lpstr>
      <vt:lpstr>1 Pedro 1:14-16</vt:lpstr>
      <vt:lpstr>1 Pedro 1:14-16</vt:lpstr>
      <vt:lpstr>1 Pedro 1:14-16</vt:lpstr>
      <vt:lpstr>1 Pedro 1:14-16</vt:lpstr>
      <vt:lpstr>1 Pedro 1:14-16</vt:lpstr>
      <vt:lpstr>Pasaje bíblico</vt:lpstr>
      <vt:lpstr>1 Pedro 1:17-19</vt:lpstr>
      <vt:lpstr>1 Pedro 1:17-19</vt:lpstr>
      <vt:lpstr>1 Pedro 1:17-19</vt:lpstr>
      <vt:lpstr>1 Pedro 1:17-19</vt:lpstr>
      <vt:lpstr>1 Pedro 1:17-19</vt:lpstr>
      <vt:lpstr>Pasaje bíblico</vt:lpstr>
      <vt:lpstr>1 Pedro 1:22-25</vt:lpstr>
      <vt:lpstr>1 Pedro 1:22-25</vt:lpstr>
      <vt:lpstr>1 Pedro 1:22-25</vt:lpstr>
      <vt:lpstr>1 Pedro 1:22-25</vt:lpstr>
      <vt:lpstr>1 Pedro 1:22-25</vt:lpstr>
      <vt:lpstr>1 Pedro 1:22-25</vt:lpstr>
      <vt:lpstr>1 Pedro 1:22-25</vt:lpstr>
      <vt:lpstr>1 Pedro 1:22-25</vt:lpstr>
      <vt:lpstr>1 Pedro 1:22-25</vt:lpstr>
      <vt:lpstr>1 Pedro 1:22-25</vt:lpstr>
      <vt:lpstr>1 Pedro 1:22-25</vt:lpstr>
      <vt:lpstr>1 Pedro 1:22-25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fe_activa_072615.pptx</dc:title>
  <dc:creator>JRIVERA</dc:creator>
  <cp:lastModifiedBy>Ortega, Tito (ISB-GSO Inks &amp; Supplies Dev. Sect. Mgr.)</cp:lastModifiedBy>
  <cp:revision>4663</cp:revision>
  <cp:lastPrinted>2015-03-29T10:43:55Z</cp:lastPrinted>
  <dcterms:created xsi:type="dcterms:W3CDTF">2007-01-24T21:53:34Z</dcterms:created>
  <dcterms:modified xsi:type="dcterms:W3CDTF">2015-07-28T02:58:39Z</dcterms:modified>
</cp:coreProperties>
</file>