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12" r:id="rId3"/>
  </p:sldMasterIdLst>
  <p:notesMasterIdLst>
    <p:notesMasterId r:id="rId34"/>
  </p:notesMasterIdLst>
  <p:handoutMasterIdLst>
    <p:handoutMasterId r:id="rId35"/>
  </p:handoutMasterIdLst>
  <p:sldIdLst>
    <p:sldId id="794" r:id="rId4"/>
    <p:sldId id="1294" r:id="rId5"/>
    <p:sldId id="804" r:id="rId6"/>
    <p:sldId id="1464" r:id="rId7"/>
    <p:sldId id="1483" r:id="rId8"/>
    <p:sldId id="287" r:id="rId9"/>
    <p:sldId id="1475" r:id="rId10"/>
    <p:sldId id="1484" r:id="rId11"/>
    <p:sldId id="1360" r:id="rId12"/>
    <p:sldId id="1359" r:id="rId13"/>
    <p:sldId id="1479" r:id="rId14"/>
    <p:sldId id="1487" r:id="rId15"/>
    <p:sldId id="1488" r:id="rId16"/>
    <p:sldId id="1489" r:id="rId17"/>
    <p:sldId id="1490" r:id="rId18"/>
    <p:sldId id="1491" r:id="rId19"/>
    <p:sldId id="1319" r:id="rId20"/>
    <p:sldId id="1395" r:id="rId21"/>
    <p:sldId id="1485" r:id="rId22"/>
    <p:sldId id="1480" r:id="rId23"/>
    <p:sldId id="1492" r:id="rId24"/>
    <p:sldId id="1467" r:id="rId25"/>
    <p:sldId id="1468" r:id="rId26"/>
    <p:sldId id="1486" r:id="rId27"/>
    <p:sldId id="1493" r:id="rId28"/>
    <p:sldId id="1494" r:id="rId29"/>
    <p:sldId id="1495" r:id="rId30"/>
    <p:sldId id="561" r:id="rId31"/>
    <p:sldId id="1133" r:id="rId32"/>
    <p:sldId id="908" r:id="rId33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1"/>
    <a:srgbClr val="0000CC"/>
    <a:srgbClr val="0000FF"/>
    <a:srgbClr val="A6925A"/>
    <a:srgbClr val="285633"/>
    <a:srgbClr val="CC9900"/>
    <a:srgbClr val="CB7935"/>
    <a:srgbClr val="303030"/>
    <a:srgbClr val="663300"/>
    <a:srgbClr val="993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6709" autoAdjust="0"/>
  </p:normalViewPr>
  <p:slideViewPr>
    <p:cSldViewPr>
      <p:cViewPr varScale="1">
        <p:scale>
          <a:sx n="118" d="100"/>
          <a:sy n="118" d="100"/>
        </p:scale>
        <p:origin x="124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5/2/2015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30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2879818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7529766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79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601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0667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696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5460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5610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4746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8211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214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6459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8155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4028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911528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431217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7757204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32538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157212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806842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2647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441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137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distantshores.org/resources/illustrations/sweet-publishing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http://st-takla.org/Gallery/Bible/Illustrations.html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0" r="2473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Primavera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2015/Tema</a:t>
            </a:r>
            <a:r>
              <a:rPr lang="es-PR" sz="4400" dirty="0" smtClean="0">
                <a:latin typeface="+mj-lt"/>
              </a:rPr>
              <a:t>:             </a:t>
            </a:r>
            <a:r>
              <a:rPr lang="es-PR" sz="4400" cap="small" dirty="0" smtClean="0">
                <a:latin typeface="+mj-lt"/>
              </a:rPr>
              <a:t>Dé entrada a la esperanza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n-US" sz="4400" cap="small" dirty="0" smtClean="0">
                <a:latin typeface="+mn-lt"/>
              </a:rPr>
              <a:t>Pascua: </a:t>
            </a:r>
            <a:r>
              <a:rPr lang="en-US" sz="4400" dirty="0" smtClean="0"/>
              <a:t>La </a:t>
            </a:r>
            <a:r>
              <a:rPr lang="es-PR" sz="4400" dirty="0" smtClean="0"/>
              <a:t>esperanza hallada</a:t>
            </a:r>
            <a:endParaRPr lang="es-PR" sz="4400" cap="small" dirty="0" smtClean="0">
              <a:latin typeface="+mn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n-lt"/>
                <a:cs typeface="+mn-cs"/>
              </a:rPr>
              <a:t>26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abril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2015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/>
              <a:t>(</a:t>
            </a:r>
            <a:r>
              <a:rPr lang="en-US" sz="2800" dirty="0" smtClean="0"/>
              <a:t>Mateo </a:t>
            </a:r>
            <a:r>
              <a:rPr lang="fr-FR" sz="2800" dirty="0" smtClean="0"/>
              <a:t>8:1-13</a:t>
            </a:r>
            <a:r>
              <a:rPr lang="es-PR" sz="2800" dirty="0" smtClean="0"/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9076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“Cuando descendió Jesús del monte, le seguía mucha gente</a:t>
            </a:r>
            <a:r>
              <a:rPr lang="es-ES" dirty="0" smtClean="0"/>
              <a:t>. Y </a:t>
            </a:r>
            <a:r>
              <a:rPr lang="es-ES" dirty="0"/>
              <a:t>he aquí vino un leproso y se postró ante él, diciendo: Señor, si quieres, puedes limpiarme</a:t>
            </a:r>
            <a:r>
              <a:rPr lang="es-ES" dirty="0" smtClean="0"/>
              <a:t>. Jesús </a:t>
            </a:r>
            <a:r>
              <a:rPr lang="es-ES" dirty="0"/>
              <a:t>extendió la mano y le tocó, diciendo: </a:t>
            </a:r>
            <a:r>
              <a:rPr lang="es-ES" dirty="0">
                <a:solidFill>
                  <a:srgbClr val="FF0000"/>
                </a:solidFill>
              </a:rPr>
              <a:t>Quiero; sé limpio</a:t>
            </a:r>
            <a:r>
              <a:rPr lang="es-ES" dirty="0"/>
              <a:t>. Y al instante su lepra desapareció</a:t>
            </a:r>
            <a:r>
              <a:rPr lang="es-ES" dirty="0" smtClean="0"/>
              <a:t>. Entonces </a:t>
            </a:r>
            <a:r>
              <a:rPr lang="es-ES" dirty="0"/>
              <a:t>Jesús le dijo: </a:t>
            </a:r>
            <a:r>
              <a:rPr lang="es-ES" dirty="0">
                <a:solidFill>
                  <a:srgbClr val="FF0000"/>
                </a:solidFill>
              </a:rPr>
              <a:t>Mira, no lo digas a nadie; sino ve, muéstrate al sacerdote, y presenta la ofrenda que ordenó Moisés, para testimonio a ellos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Mateo 8:1-4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8128758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Lepra en el mundo antiguo.</a:t>
            </a:r>
          </a:p>
          <a:p>
            <a:pPr lvl="1"/>
            <a:r>
              <a:rPr lang="es-ES" dirty="0"/>
              <a:t>E. W. G. </a:t>
            </a:r>
            <a:r>
              <a:rPr lang="es-ES" dirty="0" err="1"/>
              <a:t>Masterman</a:t>
            </a:r>
            <a:r>
              <a:rPr lang="es-ES" dirty="0"/>
              <a:t> escribe: «Ninguna otra enfermedad reduce a un ser humano por tanto tiempo a una ruina repugnante</a:t>
            </a:r>
            <a:r>
              <a:rPr lang="es-ES" dirty="0" smtClean="0"/>
              <a:t>». (citado en </a:t>
            </a:r>
            <a:r>
              <a:rPr lang="en-US" dirty="0" smtClean="0"/>
              <a:t>Barclay)</a:t>
            </a:r>
            <a:endParaRPr lang="en-US" dirty="0"/>
          </a:p>
          <a:p>
            <a:pPr lvl="1"/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Mateo 8:1-4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260935541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574088" cy="4114800"/>
          </a:xfrm>
        </p:spPr>
        <p:txBody>
          <a:bodyPr/>
          <a:lstStyle/>
          <a:p>
            <a:r>
              <a:rPr lang="es-ES" dirty="0" smtClean="0"/>
              <a:t>Lepra en el mundo antiguo.</a:t>
            </a:r>
          </a:p>
          <a:p>
            <a:pPr lvl="1"/>
            <a:r>
              <a:rPr lang="es-ES" dirty="0" smtClean="0"/>
              <a:t>Nódulos se </a:t>
            </a:r>
            <a:r>
              <a:rPr lang="es-ES" dirty="0"/>
              <a:t>iban </a:t>
            </a:r>
            <a:r>
              <a:rPr lang="es-ES" dirty="0" smtClean="0"/>
              <a:t>ulcerando; desarrollaban </a:t>
            </a:r>
            <a:r>
              <a:rPr lang="es-ES" dirty="0"/>
              <a:t>una supuración repulsiva; se les caían los párpados; </a:t>
            </a:r>
            <a:endParaRPr lang="es-ES" dirty="0" smtClean="0"/>
          </a:p>
          <a:p>
            <a:pPr lvl="1"/>
            <a:r>
              <a:rPr lang="es-ES" dirty="0" smtClean="0"/>
              <a:t>Cuerdas </a:t>
            </a:r>
            <a:r>
              <a:rPr lang="es-ES" dirty="0"/>
              <a:t>vocales </a:t>
            </a:r>
            <a:endParaRPr lang="es-ES" dirty="0" smtClean="0"/>
          </a:p>
          <a:p>
            <a:pPr lvl="1"/>
            <a:r>
              <a:rPr lang="es-ES" dirty="0" smtClean="0"/>
              <a:t>Manos </a:t>
            </a:r>
            <a:r>
              <a:rPr lang="es-ES" dirty="0"/>
              <a:t>y </a:t>
            </a:r>
            <a:r>
              <a:rPr lang="es-ES" dirty="0" smtClean="0"/>
              <a:t>pies </a:t>
            </a:r>
            <a:r>
              <a:rPr lang="es-ES" dirty="0"/>
              <a:t>siempre se ulceraban. </a:t>
            </a:r>
            <a:endParaRPr lang="es-ES" dirty="0" smtClean="0"/>
          </a:p>
          <a:p>
            <a:pPr lvl="1"/>
            <a:r>
              <a:rPr lang="es-ES" dirty="0" smtClean="0"/>
              <a:t>Poco </a:t>
            </a:r>
            <a:r>
              <a:rPr lang="es-ES" dirty="0"/>
              <a:t>a poco, el paciente se convertía en una masa de crecimientos ulcerosos. </a:t>
            </a:r>
            <a:endParaRPr lang="es-ES" dirty="0" smtClean="0"/>
          </a:p>
          <a:p>
            <a:pPr lvl="1"/>
            <a:r>
              <a:rPr lang="es-ES" dirty="0" smtClean="0"/>
              <a:t>Normalmente esa </a:t>
            </a:r>
            <a:r>
              <a:rPr lang="es-ES" dirty="0"/>
              <a:t>clase de lepra dura nueve años y acaba en desequilibrio, coma, y por fin, la muerte</a:t>
            </a:r>
            <a:r>
              <a:rPr lang="es-ES" dirty="0" smtClean="0"/>
              <a:t>. (</a:t>
            </a:r>
            <a:r>
              <a:rPr lang="es-ES" dirty="0" err="1" smtClean="0"/>
              <a:t>Barclay</a:t>
            </a:r>
            <a:r>
              <a:rPr lang="es-ES" dirty="0" smtClean="0"/>
              <a:t>)</a:t>
            </a:r>
            <a:endParaRPr lang="en-US" dirty="0"/>
          </a:p>
          <a:p>
            <a:pPr lvl="1"/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Mateo 8:1-4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04664245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574088" cy="4114800"/>
          </a:xfrm>
        </p:spPr>
        <p:txBody>
          <a:bodyPr/>
          <a:lstStyle/>
          <a:p>
            <a:r>
              <a:rPr lang="es-ES" dirty="0" smtClean="0"/>
              <a:t>Lepra en el mundo antiguo.</a:t>
            </a:r>
          </a:p>
          <a:p>
            <a:pPr lvl="1"/>
            <a:r>
              <a:rPr lang="es-ES" dirty="0" smtClean="0"/>
              <a:t>Josefo </a:t>
            </a:r>
            <a:r>
              <a:rPr lang="es-ES" dirty="0"/>
              <a:t>nos dice que se trataba a los leprosos «como si fueran, en efecto, personas muertas». </a:t>
            </a:r>
            <a:endParaRPr lang="es-ES" dirty="0" smtClean="0"/>
          </a:p>
          <a:p>
            <a:pPr lvl="1"/>
            <a:r>
              <a:rPr lang="es-ES" dirty="0" smtClean="0"/>
              <a:t>Tan </a:t>
            </a:r>
            <a:r>
              <a:rPr lang="es-ES" dirty="0"/>
              <a:t>pronto como se diagnosticaba la lepra, se desterraba al leproso absoluta y totalmente de la sociedad humana. </a:t>
            </a:r>
            <a:endParaRPr lang="es-ES" dirty="0" smtClean="0"/>
          </a:p>
          <a:p>
            <a:pPr lvl="1"/>
            <a:r>
              <a:rPr lang="es-ES" dirty="0" smtClean="0"/>
              <a:t>«</a:t>
            </a:r>
            <a:r>
              <a:rPr lang="es-ES" dirty="0"/>
              <a:t>Todo el tiempo que tenga las llagas, será impuro. Estará impuro y habitará solo; fuera del campamento vivirá» (</a:t>
            </a:r>
            <a:r>
              <a:rPr lang="es-ES" i="1" dirty="0">
                <a:solidFill>
                  <a:schemeClr val="tx2"/>
                </a:solidFill>
              </a:rPr>
              <a:t>Levítico 13:46</a:t>
            </a:r>
            <a:r>
              <a:rPr lang="es-ES" i="1" dirty="0" smtClean="0"/>
              <a:t>)</a:t>
            </a:r>
            <a:r>
              <a:rPr lang="es-ES" dirty="0" smtClean="0"/>
              <a:t>. (</a:t>
            </a:r>
            <a:r>
              <a:rPr lang="es-ES" dirty="0" err="1" smtClean="0"/>
              <a:t>Barclay</a:t>
            </a:r>
            <a:r>
              <a:rPr lang="es-ES" dirty="0" smtClean="0"/>
              <a:t>)</a:t>
            </a:r>
            <a:endParaRPr lang="en-US" dirty="0"/>
          </a:p>
          <a:p>
            <a:pPr lvl="1"/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Mateo 8:1-4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880845674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574088" cy="4114800"/>
          </a:xfrm>
        </p:spPr>
        <p:txBody>
          <a:bodyPr/>
          <a:lstStyle/>
          <a:p>
            <a:r>
              <a:rPr lang="es-ES" dirty="0" smtClean="0"/>
              <a:t>Lepra en el mundo antiguo.</a:t>
            </a:r>
          </a:p>
          <a:p>
            <a:pPr lvl="1"/>
            <a:r>
              <a:rPr lang="es-ES" dirty="0" smtClean="0"/>
              <a:t>La </a:t>
            </a:r>
            <a:r>
              <a:rPr lang="es-ES" dirty="0"/>
              <a:t>contaminación que implicaba el contacto con un leproso sólo era menos grave que la que se contraía por contacto con un cadáver. </a:t>
            </a:r>
            <a:endParaRPr lang="es-ES" dirty="0" smtClean="0"/>
          </a:p>
          <a:p>
            <a:pPr lvl="1"/>
            <a:r>
              <a:rPr lang="es-ES" dirty="0" smtClean="0"/>
              <a:t>Con </a:t>
            </a:r>
            <a:r>
              <a:rPr lang="es-ES" dirty="0"/>
              <a:t>que un leproso metiera la cabeza en una casa, esa casa quedaba inmunda hasta las vigas del tejado. </a:t>
            </a:r>
            <a:endParaRPr lang="es-ES" dirty="0" smtClean="0"/>
          </a:p>
          <a:p>
            <a:pPr lvl="1"/>
            <a:r>
              <a:rPr lang="es-ES" dirty="0" smtClean="0"/>
              <a:t>Nadie </a:t>
            </a:r>
            <a:r>
              <a:rPr lang="es-ES" dirty="0"/>
              <a:t>se le podía acercar más de cuatro codos —es decir, unos dos metros. </a:t>
            </a:r>
            <a:r>
              <a:rPr lang="es-ES" dirty="0" smtClean="0"/>
              <a:t>(</a:t>
            </a:r>
            <a:r>
              <a:rPr lang="es-ES" dirty="0" err="1" smtClean="0"/>
              <a:t>Barclay</a:t>
            </a:r>
            <a:r>
              <a:rPr lang="es-ES" dirty="0" smtClean="0"/>
              <a:t>)</a:t>
            </a:r>
            <a:endParaRPr lang="en-US" dirty="0"/>
          </a:p>
          <a:p>
            <a:pPr lvl="1"/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Mateo 8:1-4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334312557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574088" cy="4114800"/>
          </a:xfrm>
        </p:spPr>
        <p:txBody>
          <a:bodyPr/>
          <a:lstStyle/>
          <a:p>
            <a:r>
              <a:rPr lang="es-ES" dirty="0" smtClean="0"/>
              <a:t>El leproso de </a:t>
            </a:r>
            <a:r>
              <a:rPr lang="es-ES" dirty="0" smtClean="0">
                <a:solidFill>
                  <a:schemeClr val="tx2"/>
                </a:solidFill>
              </a:rPr>
              <a:t>Mateo 8</a:t>
            </a:r>
            <a:r>
              <a:rPr lang="es-ES" dirty="0" smtClean="0"/>
              <a:t>.</a:t>
            </a:r>
          </a:p>
          <a:p>
            <a:pPr lvl="1"/>
            <a:r>
              <a:rPr lang="es-PR" dirty="0" smtClean="0"/>
              <a:t>Vino con confianza.</a:t>
            </a:r>
          </a:p>
          <a:p>
            <a:pPr lvl="1"/>
            <a:r>
              <a:rPr lang="es-PR" dirty="0" smtClean="0"/>
              <a:t>Vino con humildad; no demandó</a:t>
            </a:r>
            <a:r>
              <a:rPr lang="en-US" dirty="0" smtClean="0"/>
              <a:t> la </a:t>
            </a:r>
            <a:r>
              <a:rPr lang="es-PR" dirty="0" smtClean="0"/>
              <a:t>curación.</a:t>
            </a:r>
          </a:p>
          <a:p>
            <a:pPr lvl="1"/>
            <a:r>
              <a:rPr lang="es-PR" dirty="0" smtClean="0"/>
              <a:t>Vino con reverencia.</a:t>
            </a:r>
          </a:p>
          <a:p>
            <a:pPr lvl="1"/>
            <a:endParaRPr lang="es-PR" dirty="0" smtClean="0"/>
          </a:p>
          <a:p>
            <a:pPr lvl="1"/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Mateo 8:1-4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072439012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574088" cy="4114800"/>
          </a:xfrm>
        </p:spPr>
        <p:txBody>
          <a:bodyPr/>
          <a:lstStyle/>
          <a:p>
            <a:r>
              <a:rPr lang="es-ES" dirty="0" smtClean="0"/>
              <a:t>El leproso de </a:t>
            </a:r>
            <a:r>
              <a:rPr lang="es-ES" dirty="0" smtClean="0">
                <a:solidFill>
                  <a:schemeClr val="tx2"/>
                </a:solidFill>
              </a:rPr>
              <a:t>Mateo 8</a:t>
            </a:r>
            <a:r>
              <a:rPr lang="es-ES" dirty="0" smtClean="0"/>
              <a:t>.</a:t>
            </a:r>
          </a:p>
          <a:p>
            <a:pPr lvl="1"/>
            <a:r>
              <a:rPr lang="es-PR" dirty="0" smtClean="0"/>
              <a:t>Vino con confianza.</a:t>
            </a:r>
          </a:p>
          <a:p>
            <a:pPr lvl="1"/>
            <a:r>
              <a:rPr lang="es-PR" dirty="0" smtClean="0"/>
              <a:t>Vino con humildad; no demandó</a:t>
            </a:r>
            <a:r>
              <a:rPr lang="en-US" dirty="0" smtClean="0"/>
              <a:t> la </a:t>
            </a:r>
            <a:r>
              <a:rPr lang="es-PR" dirty="0" smtClean="0"/>
              <a:t>curación.</a:t>
            </a:r>
          </a:p>
          <a:p>
            <a:pPr lvl="1"/>
            <a:r>
              <a:rPr lang="es-PR" dirty="0" smtClean="0"/>
              <a:t>Vino con reverencia.</a:t>
            </a:r>
          </a:p>
          <a:p>
            <a:pPr lvl="1"/>
            <a:endParaRPr lang="es-PR" dirty="0" smtClean="0"/>
          </a:p>
          <a:p>
            <a:pPr lvl="1"/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Mateo 8:1-4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332760930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Mateo 8:5-9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714682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133600"/>
            <a:ext cx="822960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“Entrando Jesús en </a:t>
            </a:r>
            <a:r>
              <a:rPr lang="es-ES" dirty="0" err="1"/>
              <a:t>Capernaum</a:t>
            </a:r>
            <a:r>
              <a:rPr lang="es-ES" dirty="0"/>
              <a:t>, vino a él un centurión, rogándole, y diciendo: Señor, mi criado está postrado en casa, paralítico, gravemente atormentado. Y Jesús le dijo: </a:t>
            </a:r>
            <a:r>
              <a:rPr lang="es-ES" dirty="0">
                <a:solidFill>
                  <a:srgbClr val="FF0000"/>
                </a:solidFill>
              </a:rPr>
              <a:t>Yo iré y le sanaré</a:t>
            </a:r>
            <a:r>
              <a:rPr lang="es-ES" dirty="0"/>
              <a:t>. Respondió el centurión y dijo: Señor, no soy digno de que entres bajo mi techo; solamente di la palabra, y mi criado sanará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PR" dirty="0" smtClean="0"/>
              <a:t>Mateo 8:5-9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070528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133600"/>
            <a:ext cx="822960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Porque </a:t>
            </a:r>
            <a:r>
              <a:rPr lang="es-ES" dirty="0"/>
              <a:t>también yo soy hombre bajo autoridad, y tengo bajo mis órdenes soldados; y digo a éste: Ve, y va; y al otro: Ven, y viene; y a mi siervo: Haz esto, y lo hace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PR" dirty="0" smtClean="0"/>
              <a:t>Mateo 8:5-9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853128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826" y="6392993"/>
            <a:ext cx="9136349" cy="4650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b="2996"/>
          <a:stretch/>
        </p:blipFill>
        <p:spPr>
          <a:xfrm>
            <a:off x="0" y="3788229"/>
            <a:ext cx="9144000" cy="215537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30788" b="5036"/>
          <a:stretch/>
        </p:blipFill>
        <p:spPr>
          <a:xfrm>
            <a:off x="-1" y="5904043"/>
            <a:ext cx="9144001" cy="49675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9" t="93333" r="8772" b="3812"/>
          <a:stretch/>
        </p:blipFill>
        <p:spPr>
          <a:xfrm>
            <a:off x="838200" y="5334000"/>
            <a:ext cx="8305800" cy="6462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761"/>
          <a:stretch/>
        </p:blipFill>
        <p:spPr>
          <a:xfrm>
            <a:off x="0" y="0"/>
            <a:ext cx="5099538" cy="378822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43" t="55556" r="34252" b="4445"/>
          <a:stretch/>
        </p:blipFill>
        <p:spPr>
          <a:xfrm>
            <a:off x="5099538" y="1356429"/>
            <a:ext cx="4044462" cy="428237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22328" b="5036"/>
          <a:stretch/>
        </p:blipFill>
        <p:spPr>
          <a:xfrm>
            <a:off x="0" y="5440713"/>
            <a:ext cx="4251649" cy="304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09" r="15666"/>
          <a:stretch/>
        </p:blipFill>
        <p:spPr>
          <a:xfrm>
            <a:off x="3826" y="6400801"/>
            <a:ext cx="8454374" cy="457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45" t="93333"/>
          <a:stretch/>
        </p:blipFill>
        <p:spPr>
          <a:xfrm>
            <a:off x="8182202" y="5964901"/>
            <a:ext cx="961798" cy="89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3181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Legión - 6.000 </a:t>
            </a:r>
            <a:r>
              <a:rPr lang="es-ES" dirty="0"/>
              <a:t>soldados; </a:t>
            </a:r>
            <a:r>
              <a:rPr lang="es-ES" dirty="0" smtClean="0"/>
              <a:t>60 centurias - cada </a:t>
            </a:r>
            <a:r>
              <a:rPr lang="es-ES" dirty="0"/>
              <a:t>una con 100 soldados al mando de un centurión. </a:t>
            </a:r>
            <a:endParaRPr lang="es-ES" dirty="0" smtClean="0"/>
          </a:p>
          <a:p>
            <a:r>
              <a:rPr lang="es-ES" dirty="0" smtClean="0"/>
              <a:t>Centuriones - </a:t>
            </a:r>
            <a:r>
              <a:rPr lang="es-ES" dirty="0"/>
              <a:t>militares regulares profesionales del ejército romano. </a:t>
            </a:r>
            <a:endParaRPr lang="es-ES" dirty="0" smtClean="0"/>
          </a:p>
          <a:p>
            <a:r>
              <a:rPr lang="es-ES" dirty="0" smtClean="0"/>
              <a:t>Eran </a:t>
            </a:r>
            <a:r>
              <a:rPr lang="es-ES" dirty="0"/>
              <a:t>responsables de la disciplina del regimiento, y eran el cemento que mantenía unido al ejército</a:t>
            </a:r>
            <a:r>
              <a:rPr lang="es-ES" dirty="0" smtClean="0"/>
              <a:t>. </a:t>
            </a:r>
            <a:r>
              <a:rPr lang="en-US" dirty="0" smtClean="0"/>
              <a:t>(Barclay)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PR" dirty="0" smtClean="0"/>
              <a:t>Mateo 8:5-9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92275769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/>
              <a:t>Es interesante notar que siempre que se menciona un centurión en el Nuevo Testamento se hace con aprecio</a:t>
            </a:r>
            <a:r>
              <a:rPr lang="es-ES" dirty="0" smtClean="0"/>
              <a:t>.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Mateo 27:54; Hechos 10:22, 26; 22:26; 23:17, 23; 24:23; 27:3, 43</a:t>
            </a:r>
            <a:r>
              <a:rPr lang="es-ES" dirty="0" smtClean="0"/>
              <a:t>)</a:t>
            </a:r>
            <a:r>
              <a:rPr lang="es-ES" i="1" dirty="0" smtClean="0"/>
              <a:t>. </a:t>
            </a:r>
          </a:p>
          <a:p>
            <a:pPr lvl="1"/>
            <a:r>
              <a:rPr lang="es-ES" dirty="0" smtClean="0"/>
              <a:t>Pero </a:t>
            </a:r>
            <a:r>
              <a:rPr lang="es-ES" dirty="0"/>
              <a:t>había algo muy especial en este </a:t>
            </a:r>
            <a:r>
              <a:rPr lang="es-ES" dirty="0" smtClean="0"/>
              <a:t>centurión, </a:t>
            </a:r>
            <a:r>
              <a:rPr lang="es-ES" dirty="0"/>
              <a:t>su relación con su siervo. Este siervo sería un esclavo; pero el centurión </a:t>
            </a:r>
            <a:r>
              <a:rPr lang="es-ES" dirty="0" smtClean="0"/>
              <a:t>[…] </a:t>
            </a:r>
            <a:r>
              <a:rPr lang="es-ES" dirty="0"/>
              <a:t>estaba decidido a hacer todo lo que estuviera en su poder para salvarle</a:t>
            </a:r>
            <a:r>
              <a:rPr lang="es-ES" dirty="0" smtClean="0"/>
              <a:t>. </a:t>
            </a:r>
            <a:r>
              <a:rPr lang="en-US" dirty="0" smtClean="0"/>
              <a:t>(Barclay)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PR" dirty="0" smtClean="0"/>
              <a:t>Mateo 8:5-9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41928351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Mateo 8:10-13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9912671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60082"/>
            <a:ext cx="822960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“Al oírlo Jesús, se maravilló, y dijo a los que le seguían: </a:t>
            </a:r>
            <a:r>
              <a:rPr lang="es-ES" dirty="0">
                <a:solidFill>
                  <a:srgbClr val="FF0000"/>
                </a:solidFill>
              </a:rPr>
              <a:t>De cierto os digo, que ni aun en Israel he hallado tanta fe. Y os digo que vendrán muchos del oriente y del occidente, y se sentarán con Abraham e Isaac y Jacob en el reino de los cielos; mas los hijos del reino serán echados a las tinieblas de </a:t>
            </a:r>
            <a:r>
              <a:rPr lang="es-ES" dirty="0" smtClean="0">
                <a:solidFill>
                  <a:srgbClr val="FF0000"/>
                </a:solidFill>
              </a:rPr>
              <a:t>afuera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PR" dirty="0" smtClean="0"/>
              <a:t>Mateo 8:10-13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472066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60082"/>
            <a:ext cx="822960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>
                <a:solidFill>
                  <a:srgbClr val="FF0000"/>
                </a:solidFill>
              </a:rPr>
              <a:t>allí </a:t>
            </a:r>
            <a:r>
              <a:rPr lang="es-ES" dirty="0">
                <a:solidFill>
                  <a:srgbClr val="FF0000"/>
                </a:solidFill>
              </a:rPr>
              <a:t>será el lloro y el crujir de dientes</a:t>
            </a:r>
            <a:r>
              <a:rPr lang="es-ES" dirty="0"/>
              <a:t>. Entonces Jesús dijo al centurión: </a:t>
            </a:r>
            <a:r>
              <a:rPr lang="es-ES" dirty="0">
                <a:solidFill>
                  <a:srgbClr val="FF0000"/>
                </a:solidFill>
              </a:rPr>
              <a:t>Ve, y como creíste, te sea hecho</a:t>
            </a:r>
            <a:r>
              <a:rPr lang="es-ES" dirty="0"/>
              <a:t>. Y su criado fue sanado en aquella misma hora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PR" dirty="0" smtClean="0"/>
              <a:t>Mateo 8:10-13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591627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Esclavitud en el mundo antiguo.</a:t>
            </a:r>
          </a:p>
          <a:p>
            <a:pPr lvl="1"/>
            <a:r>
              <a:rPr lang="es-ES" dirty="0"/>
              <a:t>Un esclavo no era mejor que una cosa. </a:t>
            </a:r>
            <a:endParaRPr lang="es-ES" dirty="0" smtClean="0"/>
          </a:p>
          <a:p>
            <a:pPr lvl="1"/>
            <a:r>
              <a:rPr lang="es-ES" dirty="0" smtClean="0"/>
              <a:t>No </a:t>
            </a:r>
            <a:r>
              <a:rPr lang="es-ES" dirty="0"/>
              <a:t>tenía derechos legales en absoluto; su amo tenía libertad para tratarle, o maltratarle, como quisiera. </a:t>
            </a:r>
            <a:r>
              <a:rPr lang="en-US" dirty="0" smtClean="0"/>
              <a:t>(Barclay)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PR" dirty="0" smtClean="0"/>
              <a:t>Mateo 8:10-13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36973349"/>
      </p:ext>
    </p:extLst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La fe del centurión.</a:t>
            </a:r>
          </a:p>
          <a:p>
            <a:pPr lvl="1"/>
            <a:r>
              <a:rPr lang="es-ES" dirty="0" smtClean="0"/>
              <a:t>Él </a:t>
            </a:r>
            <a:r>
              <a:rPr lang="es-ES" dirty="0"/>
              <a:t>era gentil, y Jesús era judío; y, según la ley judía, un judío no podía entrar en la casa de un gentil, porque todas las casas de los gentiles eran inmundas. </a:t>
            </a:r>
            <a:endParaRPr lang="es-ES" dirty="0" smtClean="0"/>
          </a:p>
          <a:p>
            <a:pPr lvl="1"/>
            <a:r>
              <a:rPr lang="es-ES" i="1" dirty="0" smtClean="0"/>
              <a:t>La </a:t>
            </a:r>
            <a:r>
              <a:rPr lang="es-ES" i="1" dirty="0" err="1"/>
              <a:t>Misná</a:t>
            </a:r>
            <a:r>
              <a:rPr lang="es-ES" i="1" dirty="0"/>
              <a:t> establecía: «Las moradas de los gentiles son inmundas</a:t>
            </a:r>
            <a:r>
              <a:rPr lang="es-ES" i="1" dirty="0" smtClean="0"/>
              <a:t>». </a:t>
            </a:r>
          </a:p>
          <a:p>
            <a:pPr lvl="1"/>
            <a:r>
              <a:rPr lang="es-ES" dirty="0"/>
              <a:t>Como soldado, sabía muy bien lo que era dar una orden y que se cumpliera instantánea e </a:t>
            </a:r>
            <a:r>
              <a:rPr lang="es-ES" dirty="0" smtClean="0"/>
              <a:t>incuestionablemente. </a:t>
            </a:r>
            <a:r>
              <a:rPr lang="en-US" dirty="0" smtClean="0"/>
              <a:t>(Barclay)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PR" dirty="0" smtClean="0"/>
              <a:t>Mateo 8:10-13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90011060"/>
      </p:ext>
    </p:extLst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La fe del centurión.</a:t>
            </a:r>
          </a:p>
          <a:p>
            <a:pPr lvl="1"/>
            <a:r>
              <a:rPr lang="es-ES" dirty="0" smtClean="0"/>
              <a:t>La fe de este centurión le permitiría participar de un evento que aún al cual aún algunos del pueblo escogido serían excluidos.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PR" dirty="0" smtClean="0"/>
              <a:t>Mateo 8:10-13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49686459"/>
      </p:ext>
    </p:extLst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28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463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/>
              <a:t>Barclay, William. </a:t>
            </a:r>
            <a:r>
              <a:rPr lang="en-US" sz="1600" dirty="0" err="1"/>
              <a:t>Comentario</a:t>
            </a:r>
            <a:r>
              <a:rPr lang="en-US" sz="1600" dirty="0"/>
              <a:t> Al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/>
              <a:t>Espa±a</a:t>
            </a:r>
            <a:r>
              <a:rPr lang="en-US" sz="1600" dirty="0"/>
              <a:t>: Editorial CLIE, 2006</a:t>
            </a:r>
            <a:r>
              <a:rPr lang="en-US" sz="1600" dirty="0" smtClean="0"/>
              <a:t>.</a:t>
            </a:r>
            <a:endParaRPr lang="en-US" sz="1600" dirty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</a:t>
            </a:r>
            <a:r>
              <a:rPr lang="es-PR" sz="1600" dirty="0"/>
              <a:t>y</a:t>
            </a:r>
            <a:r>
              <a:rPr lang="es-PR" sz="1600" dirty="0" smtClean="0"/>
              <a:t> David Francis, </a:t>
            </a:r>
            <a:r>
              <a:rPr lang="es-PR" sz="1600" dirty="0"/>
              <a:t>e</a:t>
            </a:r>
            <a:r>
              <a:rPr lang="es-PR" sz="1600" dirty="0" smtClean="0"/>
              <a:t>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Primavera 2015,</a:t>
            </a:r>
            <a:r>
              <a:rPr lang="es-PR" sz="1600" i="1" dirty="0" smtClean="0"/>
              <a:t>  </a:t>
            </a:r>
            <a:r>
              <a:rPr lang="es-PR" sz="1600" dirty="0" smtClean="0"/>
              <a:t>Vol. 1, Núm. 3.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2015. 98-109.</a:t>
            </a:r>
            <a:endParaRPr lang="es-PR" sz="1600" dirty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>
                <a:hlinkClick r:id="rId2"/>
              </a:rPr>
              <a:t>http</a:t>
            </a:r>
            <a:r>
              <a:rPr lang="es-PR" sz="1600" dirty="0">
                <a:hlinkClick r:id="rId2"/>
              </a:rPr>
              <a:t>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3"/>
              </a:rPr>
              <a:t>http://</a:t>
            </a:r>
            <a:r>
              <a:rPr lang="es-PR" sz="1600" dirty="0" smtClean="0">
                <a:hlinkClick r:id="rId3"/>
              </a:rPr>
              <a:t>distantshores.org/resources/illustrations/sweet-publishing</a:t>
            </a:r>
            <a:r>
              <a:rPr lang="es-PR" sz="1600" dirty="0"/>
              <a:t> </a:t>
            </a:r>
            <a:r>
              <a:rPr lang="es-ES" sz="16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>
                <a:hlinkClick r:id="rId4"/>
              </a:rPr>
              <a:t>http://</a:t>
            </a:r>
            <a:r>
              <a:rPr lang="en-US" sz="1600" dirty="0" smtClean="0">
                <a:hlinkClick r:id="rId4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63701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17849" y="304800"/>
            <a:ext cx="8153399" cy="571500"/>
          </a:xfrm>
          <a:solidFill>
            <a:schemeClr val="bg1">
              <a:lumMod val="85000"/>
              <a:lumOff val="1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517849" y="876300"/>
            <a:ext cx="8153400" cy="5600700"/>
          </a:xfrm>
          <a:solidFill>
            <a:schemeClr val="bg1">
              <a:lumMod val="85000"/>
              <a:lumOff val="1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/>
              <a:t>Primavera </a:t>
            </a:r>
            <a:r>
              <a:rPr lang="es-PR" sz="4400" kern="1200" dirty="0" smtClean="0"/>
              <a:t>2015/Tema</a:t>
            </a:r>
            <a:r>
              <a:rPr lang="es-PR" sz="4400" dirty="0" smtClean="0"/>
              <a:t>: </a:t>
            </a:r>
            <a:r>
              <a:rPr lang="es-PR" sz="4400" cap="small" dirty="0" smtClean="0"/>
              <a:t>Productivo: Dé entrada a la esperanza</a:t>
            </a:r>
            <a:endParaRPr lang="es-PR" sz="4400" kern="1200" cap="small" dirty="0"/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cap="small" dirty="0" smtClean="0"/>
              <a:t>Sesión 3:</a:t>
            </a:r>
            <a:r>
              <a:rPr lang="en-US" sz="4000" cap="small" dirty="0" smtClean="0"/>
              <a:t> </a:t>
            </a:r>
            <a:r>
              <a:rPr lang="es-PR" sz="4000" cap="small" dirty="0" smtClean="0"/>
              <a:t>La esperanza personificada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3 </a:t>
            </a:r>
            <a:r>
              <a:rPr lang="es-PR" sz="4000" kern="1200" dirty="0"/>
              <a:t>de </a:t>
            </a:r>
            <a:r>
              <a:rPr lang="es-PR" sz="4000" dirty="0" smtClean="0"/>
              <a:t>mayo </a:t>
            </a:r>
            <a:r>
              <a:rPr lang="es-PR" sz="4000" kern="1200" dirty="0"/>
              <a:t>de </a:t>
            </a:r>
            <a:r>
              <a:rPr lang="es-PR" sz="4000" kern="1200" dirty="0" smtClean="0"/>
              <a:t>2015</a:t>
            </a:r>
            <a:endParaRPr lang="es-PR" sz="2800" kern="1200" dirty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</a:t>
            </a:r>
            <a:r>
              <a:rPr lang="en-US" dirty="0" smtClean="0"/>
              <a:t>Lucas 15:11-32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Cuando buscamos a Cristo, hallamos la esperanza.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30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985962"/>
            <a:ext cx="4953000" cy="3957638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/>
              <a:t>Vivimos en una sociedad que nos llena de remedios. Tratamos de ocultar nuestras “vidas de una silenciosa desesperación” (como diría </a:t>
            </a:r>
            <a:r>
              <a:rPr lang="es-ES" sz="2800" dirty="0" err="1"/>
              <a:t>Thoreau</a:t>
            </a:r>
            <a:r>
              <a:rPr lang="es-ES" sz="2800" dirty="0"/>
              <a:t>) con remedios farmacéuticos, prácticas religiosas, </a:t>
            </a:r>
            <a:r>
              <a:rPr lang="es-ES" sz="2800" dirty="0" smtClean="0"/>
              <a:t>un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609600" y="5414962"/>
            <a:ext cx="8534400" cy="39576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s-ES" sz="2800" kern="0" dirty="0" smtClean="0"/>
              <a:t>cambio de vida o un calendario lleno de actividades. Tratamos de tapar nuestra necesidad, pero no logramos hacerla desaparecer. </a:t>
            </a:r>
          </a:p>
        </p:txBody>
      </p:sp>
    </p:spTree>
    <p:extLst>
      <p:ext uri="{BB962C8B-B14F-4D97-AF65-F5344CB8AC3E}">
        <p14:creationId xmlns:p14="http://schemas.microsoft.com/office/powerpoint/2010/main" val="10252195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985962"/>
            <a:ext cx="4953000" cy="3957638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La </a:t>
            </a:r>
            <a:r>
              <a:rPr lang="es-ES" sz="2800" dirty="0"/>
              <a:t>Biblia nos muestra la única solución: Jesús nos encuentra en nuestra necesidad y nos ofrece lo que nadie ni nada más puede darnos.</a:t>
            </a:r>
            <a:endParaRPr lang="es-ES" sz="28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10848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925618"/>
            <a:ext cx="8001000" cy="1570182"/>
          </a:xfrm>
          <a:solidFill>
            <a:srgbClr val="FFFFD1">
              <a:alpha val="50000"/>
            </a:srgbClr>
          </a:solidFill>
          <a:ln/>
          <a:effectLst>
            <a:softEdge rad="317500"/>
          </a:effectLst>
        </p:spPr>
        <p:txBody>
          <a:bodyPr anchor="ctr"/>
          <a:lstStyle/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Mateo 8:1-13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1981200"/>
            <a:ext cx="4495801" cy="4643438"/>
          </a:xfrm>
        </p:spPr>
        <p:txBody>
          <a:bodyPr/>
          <a:lstStyle/>
          <a:p>
            <a:r>
              <a:rPr lang="es-ES" dirty="0"/>
              <a:t>En Mateo 8, Jesús hizo varios milagros que muestran Su autoridad. </a:t>
            </a:r>
            <a:endParaRPr lang="es-E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613" y="2131218"/>
            <a:ext cx="2772187" cy="4365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3249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1981200"/>
            <a:ext cx="4495801" cy="4643438"/>
          </a:xfrm>
        </p:spPr>
        <p:txBody>
          <a:bodyPr/>
          <a:lstStyle/>
          <a:p>
            <a:r>
              <a:rPr lang="es-ES" dirty="0" smtClean="0"/>
              <a:t>Dos </a:t>
            </a:r>
            <a:r>
              <a:rPr lang="es-ES" dirty="0"/>
              <a:t>de esos milagros —la sanidad de un hombre con una enfermedad en la piel y la sanidad del siervo de un centurión— también destacan Su compasión.</a:t>
            </a:r>
            <a:endParaRPr lang="es-E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400" y="2133600"/>
            <a:ext cx="32004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1329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Mateo 8:1-4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49943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101023</TotalTime>
  <Words>1265</Words>
  <Application>Microsoft Office PowerPoint</Application>
  <PresentationFormat>On-screen Show (4:3)</PresentationFormat>
  <Paragraphs>130</Paragraphs>
  <Slides>30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40" baseType="lpstr">
      <vt:lpstr>Arial</vt:lpstr>
      <vt:lpstr>Calibri</vt:lpstr>
      <vt:lpstr>Century Gothic</vt:lpstr>
      <vt:lpstr>David</vt:lpstr>
      <vt:lpstr>Tahoma</vt:lpstr>
      <vt:lpstr>Wingdings</vt:lpstr>
      <vt:lpstr>Wingdings 3</vt:lpstr>
      <vt:lpstr>Blends</vt:lpstr>
      <vt:lpstr>1_Office Theme</vt:lpstr>
      <vt:lpstr>Ion</vt:lpstr>
      <vt:lpstr>PowerPoint Presentation</vt:lpstr>
      <vt:lpstr>PowerPoint Presentation</vt:lpstr>
      <vt:lpstr>El asunto</vt:lpstr>
      <vt:lpstr>Aplicación para mi vida</vt:lpstr>
      <vt:lpstr>Aplicación para mi vida</vt:lpstr>
      <vt:lpstr>Pasaje bíblico</vt:lpstr>
      <vt:lpstr>Contexto</vt:lpstr>
      <vt:lpstr>Contexto</vt:lpstr>
      <vt:lpstr>Pasaje bíblico</vt:lpstr>
      <vt:lpstr>Mateo 8:1-4</vt:lpstr>
      <vt:lpstr>Mateo 8:1-4</vt:lpstr>
      <vt:lpstr>Mateo 8:1-4</vt:lpstr>
      <vt:lpstr>Mateo 8:1-4</vt:lpstr>
      <vt:lpstr>Mateo 8:1-4</vt:lpstr>
      <vt:lpstr>Mateo 8:1-4</vt:lpstr>
      <vt:lpstr>Mateo 8:1-4</vt:lpstr>
      <vt:lpstr>Pasaje bíblico</vt:lpstr>
      <vt:lpstr>Mateo 8:5-9</vt:lpstr>
      <vt:lpstr>Mateo 8:5-9</vt:lpstr>
      <vt:lpstr>Mateo 8:5-9</vt:lpstr>
      <vt:lpstr>Mateo 8:5-9</vt:lpstr>
      <vt:lpstr>Pasaje bíblico</vt:lpstr>
      <vt:lpstr>Mateo 8:10-13</vt:lpstr>
      <vt:lpstr>Mateo 8:10-13</vt:lpstr>
      <vt:lpstr>Mateo 8:10-13</vt:lpstr>
      <vt:lpstr>Mateo 8:10-13</vt:lpstr>
      <vt:lpstr>Mateo 8:10-13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la_esperanza_hallada_042615</dc:title>
  <dc:creator>JRIVERA</dc:creator>
  <cp:lastModifiedBy>Tito Ortega</cp:lastModifiedBy>
  <cp:revision>4539</cp:revision>
  <cp:lastPrinted>2015-03-29T10:43:55Z</cp:lastPrinted>
  <dcterms:created xsi:type="dcterms:W3CDTF">2007-01-24T21:53:34Z</dcterms:created>
  <dcterms:modified xsi:type="dcterms:W3CDTF">2015-05-02T16:08:16Z</dcterms:modified>
</cp:coreProperties>
</file>