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9"/>
  </p:notesMasterIdLst>
  <p:handoutMasterIdLst>
    <p:handoutMasterId r:id="rId30"/>
  </p:handoutMasterIdLst>
  <p:sldIdLst>
    <p:sldId id="794" r:id="rId4"/>
    <p:sldId id="1294" r:id="rId5"/>
    <p:sldId id="804" r:id="rId6"/>
    <p:sldId id="1464" r:id="rId7"/>
    <p:sldId id="1496" r:id="rId8"/>
    <p:sldId id="287" r:id="rId9"/>
    <p:sldId id="1475" r:id="rId10"/>
    <p:sldId id="1497" r:id="rId11"/>
    <p:sldId id="1498" r:id="rId12"/>
    <p:sldId id="1360" r:id="rId13"/>
    <p:sldId id="1359" r:id="rId14"/>
    <p:sldId id="1479" r:id="rId15"/>
    <p:sldId id="1319" r:id="rId16"/>
    <p:sldId id="1499" r:id="rId17"/>
    <p:sldId id="1503" r:id="rId18"/>
    <p:sldId id="1504" r:id="rId19"/>
    <p:sldId id="1500" r:id="rId20"/>
    <p:sldId id="1505" r:id="rId21"/>
    <p:sldId id="1506" r:id="rId22"/>
    <p:sldId id="1467" r:id="rId23"/>
    <p:sldId id="1501" r:id="rId24"/>
    <p:sldId id="1502" r:id="rId25"/>
    <p:sldId id="561" r:id="rId26"/>
    <p:sldId id="1133" r:id="rId27"/>
    <p:sldId id="908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8" d="100"/>
          <a:sy n="118" d="100"/>
        </p:scale>
        <p:origin x="12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87981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23169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66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370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  </a:t>
            </a:r>
            <a:r>
              <a:rPr lang="es-PR" sz="4400" cap="small" dirty="0" smtClean="0">
                <a:latin typeface="+mj-lt"/>
              </a:rPr>
              <a:t>Dé entrada a la esperanza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3: </a:t>
            </a:r>
            <a:r>
              <a:rPr lang="en-US" sz="4400" dirty="0" smtClean="0"/>
              <a:t>La </a:t>
            </a:r>
            <a:r>
              <a:rPr lang="es-PR" sz="4400" dirty="0" smtClean="0"/>
              <a:t>esperanza personificada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Lucas </a:t>
            </a:r>
            <a:r>
              <a:rPr lang="fr-FR" sz="2800" dirty="0" smtClean="0"/>
              <a:t>15:11-32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15:11-12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41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“También dijo: </a:t>
            </a:r>
            <a:r>
              <a:rPr lang="es-ES" dirty="0">
                <a:solidFill>
                  <a:srgbClr val="FF0000"/>
                </a:solidFill>
              </a:rPr>
              <a:t>Un hombre tenía dos hijos</a:t>
            </a:r>
            <a:r>
              <a:rPr lang="es-ES" dirty="0" smtClean="0">
                <a:solidFill>
                  <a:srgbClr val="FF0000"/>
                </a:solidFill>
              </a:rPr>
              <a:t>; y </a:t>
            </a:r>
            <a:r>
              <a:rPr lang="es-ES" dirty="0">
                <a:solidFill>
                  <a:srgbClr val="FF0000"/>
                </a:solidFill>
              </a:rPr>
              <a:t>el menor de ellos dijo a su padre: Padre, dame la parte de los bienes que me corresponde; y les repartió los bienes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No era raro que se repartiera la herencia antes de morir el padre, especialmente si éste quería retirarse de la dirección del negocio; pero había una innegable dureza en la actitud del segundo </a:t>
            </a:r>
            <a:r>
              <a:rPr lang="es-ES" dirty="0" smtClean="0"/>
              <a:t>hijo.</a:t>
            </a:r>
            <a:endParaRPr lang="es-ES" dirty="0"/>
          </a:p>
          <a:p>
            <a:r>
              <a:rPr lang="es-ES" dirty="0"/>
              <a:t>El padre no discutió. Sabía que, si su hijo iba a aprender, tendría que ser por las malas; así que accedió a su </a:t>
            </a:r>
            <a:r>
              <a:rPr lang="es-ES" dirty="0" smtClean="0"/>
              <a:t>petición. (</a:t>
            </a:r>
            <a:r>
              <a:rPr lang="en-US" dirty="0" smtClean="0"/>
              <a:t>Barclay)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0935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15:13-21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No muchos días después, juntándolo todo el hijo menor, se fue lejos a una provincia apartada; y allí desperdició sus bienes viviendo perdidamente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cuando todo lo hubo malgastado, vino una gran hambre en aquella provincia, y comenzó a faltarle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fue y se arrimó a uno de los ciudadanos de aquella tierra, el cual le envió a su </a:t>
            </a:r>
            <a:r>
              <a:rPr lang="es-ES" dirty="0" smtClean="0">
                <a:solidFill>
                  <a:srgbClr val="FF0000"/>
                </a:solidFill>
              </a:rPr>
              <a:t>hacienda para </a:t>
            </a:r>
            <a:r>
              <a:rPr lang="es-ES" dirty="0">
                <a:solidFill>
                  <a:srgbClr val="FF0000"/>
                </a:solidFill>
              </a:rPr>
              <a:t>que apacentase </a:t>
            </a:r>
            <a:r>
              <a:rPr lang="es-ES" dirty="0" smtClean="0">
                <a:solidFill>
                  <a:srgbClr val="FF0000"/>
                </a:solidFill>
              </a:rPr>
              <a:t>cerdos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>
                <a:solidFill>
                  <a:srgbClr val="FF0000"/>
                </a:solidFill>
              </a:rPr>
              <a:t>Y </a:t>
            </a:r>
            <a:r>
              <a:rPr lang="es-ES" dirty="0">
                <a:solidFill>
                  <a:srgbClr val="FF0000"/>
                </a:solidFill>
              </a:rPr>
              <a:t>deseaba llenar su vientre de las algarrobas que comían los cerdos, pero nadie le daba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volviendo en sí, dijo: ¡Cuántos jornaleros en casa de mi padre tienen abundancia de pan, y yo aquí perezco de hambre</a:t>
            </a:r>
            <a:r>
              <a:rPr lang="es-ES" dirty="0" smtClean="0">
                <a:solidFill>
                  <a:srgbClr val="FF0000"/>
                </a:solidFill>
              </a:rPr>
              <a:t>! Me </a:t>
            </a:r>
            <a:r>
              <a:rPr lang="es-ES" dirty="0">
                <a:solidFill>
                  <a:srgbClr val="FF0000"/>
                </a:solidFill>
              </a:rPr>
              <a:t>levantaré e iré a mi padre, y le diré: Padre, he pecado contra el cielo y contra ti</a:t>
            </a:r>
            <a:r>
              <a:rPr lang="es-ES" dirty="0" smtClean="0">
                <a:solidFill>
                  <a:srgbClr val="FF0000"/>
                </a:solidFill>
              </a:rPr>
              <a:t>. Ya </a:t>
            </a:r>
            <a:r>
              <a:rPr lang="es-ES" dirty="0">
                <a:solidFill>
                  <a:srgbClr val="FF0000"/>
                </a:solidFill>
              </a:rPr>
              <a:t>no soy digno de ser llamado tu hijo; hazme como a uno de tus </a:t>
            </a:r>
            <a:r>
              <a:rPr lang="es-ES" dirty="0" smtClean="0">
                <a:solidFill>
                  <a:srgbClr val="FF0000"/>
                </a:solidFill>
              </a:rPr>
              <a:t>jornaleros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075936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</a:t>
            </a:r>
            <a:r>
              <a:rPr lang="es-ES" dirty="0" smtClean="0">
                <a:solidFill>
                  <a:srgbClr val="FF0000"/>
                </a:solidFill>
              </a:rPr>
              <a:t>Y levantándose, vino a su padre. Y cuando aún estaba lejos, lo vio su padre, y fue movido a misericordia, y corrió, y se echó sobre su cuello, y le besó. Y el hijo le dijo: Padre, he pecado contra el cielo y contra ti, y ya no soy digno de ser llamado tu hijo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417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El hijo gastó </a:t>
            </a:r>
            <a:r>
              <a:rPr lang="es-ES" dirty="0"/>
              <a:t>todo, y acabó cuidando cerdos, un trabajo prohibido para los judíos, porque la ley decía: «Maldito el que cría cerdos». </a:t>
            </a:r>
            <a:endParaRPr lang="es-ES" dirty="0" smtClean="0"/>
          </a:p>
          <a:p>
            <a:r>
              <a:rPr lang="es-ES" dirty="0" smtClean="0"/>
              <a:t>Jesús dirigió </a:t>
            </a:r>
            <a:r>
              <a:rPr lang="es-ES" dirty="0"/>
              <a:t>a la humanidad pecadora el mayor cumplido de la Historia: «Cuando volvió en sí», dijo. </a:t>
            </a:r>
            <a:endParaRPr lang="es-ES" dirty="0" smtClean="0"/>
          </a:p>
          <a:p>
            <a:r>
              <a:rPr lang="es-ES" dirty="0" smtClean="0"/>
              <a:t>Jesús </a:t>
            </a:r>
            <a:r>
              <a:rPr lang="es-ES" dirty="0"/>
              <a:t>creía que, mientras uno está lejos de Dios, no es él mismo; solamente lo es cuando emprende el regreso a casa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36673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hay duda que Jesús no creía en la «total depravación» de la naturaleza humana como algunos teólogos. </a:t>
            </a:r>
            <a:endParaRPr lang="es-ES" dirty="0" smtClean="0"/>
          </a:p>
          <a:p>
            <a:r>
              <a:rPr lang="es-ES" dirty="0" smtClean="0"/>
              <a:t>Jesús </a:t>
            </a:r>
            <a:r>
              <a:rPr lang="es-ES" dirty="0"/>
              <a:t>no creía que se puede glorificar a Dios vilipendiando al hombre; lo que sí creía es que el hombre no es realmente él mismo hasta que vuelve a </a:t>
            </a:r>
            <a:r>
              <a:rPr lang="es-ES" dirty="0" smtClean="0"/>
              <a:t>Dios. (</a:t>
            </a:r>
            <a:r>
              <a:rPr lang="en-US" dirty="0" smtClean="0"/>
              <a:t>Barclay)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25428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hijo pródigo decidió volver a casa y pedir que se le recibiera, no como hijo, sino como uno de los que estaban en el nivel más bajo: los contratados para trabajar por días.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esclavos corrientes eran en cierto modo miembros de la familia; pero los jornaleros se podían despedir de un día para otro; no eran parte de la familia</a:t>
            </a:r>
            <a:r>
              <a:rPr lang="es-ES" dirty="0" smtClean="0"/>
              <a:t>. (</a:t>
            </a:r>
            <a:r>
              <a:rPr lang="en-US" dirty="0" smtClean="0"/>
              <a:t>Barclay)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15:13-21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69549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61"/>
          <a:stretch/>
        </p:blipFill>
        <p:spPr>
          <a:xfrm>
            <a:off x="0" y="0"/>
            <a:ext cx="5099538" cy="37882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t="55556" r="34252" b="4445"/>
          <a:stretch/>
        </p:blipFill>
        <p:spPr>
          <a:xfrm>
            <a:off x="5099538" y="1356429"/>
            <a:ext cx="4044462" cy="42823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5" t="93333"/>
          <a:stretch/>
        </p:blipFill>
        <p:spPr>
          <a:xfrm>
            <a:off x="8182202" y="5964901"/>
            <a:ext cx="961798" cy="8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15:22-32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12671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41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Pero el padre dijo a sus siervos: Sacad el mejor vestido, y vestidle; y poned un anillo en su mano, y calzado en sus pies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traed el becerro gordo y matadlo, y comamos y hagamos fiesta</a:t>
            </a:r>
            <a:r>
              <a:rPr lang="es-ES" dirty="0" smtClean="0">
                <a:solidFill>
                  <a:srgbClr val="FF0000"/>
                </a:solidFill>
              </a:rPr>
              <a:t>; porque </a:t>
            </a:r>
            <a:r>
              <a:rPr lang="es-ES" dirty="0">
                <a:solidFill>
                  <a:srgbClr val="FF0000"/>
                </a:solidFill>
              </a:rPr>
              <a:t>este mi hijo muerto era, y ha revivido; se había perdido, y es hallado. Y comenzaron a regocijarse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15:22-32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43188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El hijo volvió a casa; y, según el mejor texto original, su padre no le dejó decir lo que se había preparado de que le dejara quedarse como jornalero. Le cortó antes.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ropa representa el honor; el anillo, la autoridad, porque el que una persona le diera a otra el anillo era como darle poder notarial; los zapatos distinguían, a los hijos, </a:t>
            </a:r>
            <a:r>
              <a:rPr lang="es-ES" dirty="0" smtClean="0"/>
              <a:t>de </a:t>
            </a:r>
            <a:r>
              <a:rPr lang="es-ES" dirty="0"/>
              <a:t>los esclavos, que no los tenían. </a:t>
            </a:r>
            <a:r>
              <a:rPr lang="en-US" dirty="0" smtClean="0"/>
              <a:t>(Barclay)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Lucas 15:22-32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33796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Barclay, William. </a:t>
            </a:r>
            <a:r>
              <a:rPr lang="en-US" sz="1600" dirty="0" err="1"/>
              <a:t>Comentario</a:t>
            </a:r>
            <a:r>
              <a:rPr lang="en-US" sz="1600" dirty="0"/>
              <a:t> Al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2006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110-120.</a:t>
            </a:r>
            <a:endParaRPr lang="es-PR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r="2312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143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Dé entrada a la esperanza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4: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La esperanza expresada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10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err="1" smtClean="0"/>
              <a:t>Salmos</a:t>
            </a:r>
            <a:r>
              <a:rPr lang="en-US" dirty="0" smtClean="0"/>
              <a:t> 138:1-8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Dios nos recibe porque nos ama profundamente.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La percepción que cada persona tiene de Dios depende, en cierta medida, de la actitud y la relación que ha tenido con su padre terrenal.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Aquellos </a:t>
            </a:r>
            <a:r>
              <a:rPr lang="es-ES" sz="2800" dirty="0"/>
              <a:t>que no conocieron a su padre quizá vean </a:t>
            </a:r>
            <a:r>
              <a:rPr lang="es-ES" sz="2800" dirty="0" smtClean="0"/>
              <a:t>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" y="5562600"/>
            <a:ext cx="8534400" cy="1138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/>
              <a:t>Dios como ausente, </a:t>
            </a:r>
            <a:r>
              <a:rPr lang="es-ES" sz="2800" dirty="0" smtClean="0"/>
              <a:t>o </a:t>
            </a:r>
            <a:r>
              <a:rPr lang="es-ES" sz="2800" dirty="0"/>
              <a:t>tal vez lo imaginen como la clase de padre que desearían haber tenido. 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1025219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En </a:t>
            </a:r>
            <a:r>
              <a:rPr lang="es-ES" sz="2800" dirty="0"/>
              <a:t>la Biblia siempre se habla de Dios como nuestro Padre. Jesús usó una ilustración de un padre para ayudarnos a captar la profundidad del amor de Dios Padre por nosotros.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47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15:11-32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95801" cy="4643438"/>
          </a:xfrm>
        </p:spPr>
        <p:txBody>
          <a:bodyPr/>
          <a:lstStyle/>
          <a:p>
            <a:r>
              <a:rPr lang="es-ES" dirty="0"/>
              <a:t>Los líderes religiosos criticaban a Jesús, no porque los recaudadores de impuestos y los pecadores se acercaran a Él, sino porque Él los recibía</a:t>
            </a:r>
            <a:r>
              <a:rPr lang="es-E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2198370"/>
            <a:ext cx="4336971" cy="313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24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95801" cy="4643438"/>
          </a:xfrm>
        </p:spPr>
        <p:txBody>
          <a:bodyPr/>
          <a:lstStyle/>
          <a:p>
            <a:r>
              <a:rPr lang="es-ES" dirty="0" smtClean="0"/>
              <a:t>Jesús </a:t>
            </a:r>
            <a:r>
              <a:rPr lang="es-ES" dirty="0"/>
              <a:t>contó tres parábolas para ilustrar la condición de los perdidos y la importancia que Dios otorga a la recuperación de los que están perdidos</a:t>
            </a:r>
            <a:r>
              <a:rPr lang="es-E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238" y="2209800"/>
            <a:ext cx="432116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50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95801" cy="4643438"/>
          </a:xfrm>
        </p:spPr>
        <p:txBody>
          <a:bodyPr/>
          <a:lstStyle/>
          <a:p>
            <a:r>
              <a:rPr lang="es-ES" dirty="0" smtClean="0"/>
              <a:t>Su </a:t>
            </a:r>
            <a:r>
              <a:rPr lang="es-ES" dirty="0"/>
              <a:t>parábola acerca del hijo pródigo ilustra cómo un Padre amoroso recibe a todo pecador que se acerque a Él.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41" y="2210257"/>
            <a:ext cx="4296759" cy="31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6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101181</TotalTime>
  <Words>1091</Words>
  <Application>Microsoft Office PowerPoint</Application>
  <PresentationFormat>On-screen Show (4:3)</PresentationFormat>
  <Paragraphs>95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Pasaje bíblico</vt:lpstr>
      <vt:lpstr>Contexto</vt:lpstr>
      <vt:lpstr>Contexto</vt:lpstr>
      <vt:lpstr>Contexto</vt:lpstr>
      <vt:lpstr>Pasaje bíblico</vt:lpstr>
      <vt:lpstr>Lucas 15:11-12</vt:lpstr>
      <vt:lpstr>Lucas 15:11-12</vt:lpstr>
      <vt:lpstr>Pasaje bíblico</vt:lpstr>
      <vt:lpstr>Lucas 15:13-21</vt:lpstr>
      <vt:lpstr>Lucas 15:13-21</vt:lpstr>
      <vt:lpstr>Lucas 15:13-21</vt:lpstr>
      <vt:lpstr>Lucas 15:13-21</vt:lpstr>
      <vt:lpstr>Lucas 15:13-21</vt:lpstr>
      <vt:lpstr>Lucas 15:13-21</vt:lpstr>
      <vt:lpstr>Pasaje bíblico</vt:lpstr>
      <vt:lpstr>Lucas 15:22-32</vt:lpstr>
      <vt:lpstr>Lucas 15:22-32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la_esperanza_personificada_050315.pptx</dc:title>
  <dc:creator>JRIVERA</dc:creator>
  <cp:lastModifiedBy>Tito Ortega</cp:lastModifiedBy>
  <cp:revision>4547</cp:revision>
  <cp:lastPrinted>2015-03-29T10:43:55Z</cp:lastPrinted>
  <dcterms:created xsi:type="dcterms:W3CDTF">2007-01-24T21:53:34Z</dcterms:created>
  <dcterms:modified xsi:type="dcterms:W3CDTF">2015-05-04T21:56:38Z</dcterms:modified>
</cp:coreProperties>
</file>