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618" r:id="rId4"/>
    <p:sldId id="804" r:id="rId5"/>
    <p:sldId id="1733" r:id="rId6"/>
    <p:sldId id="1659" r:id="rId7"/>
    <p:sldId id="1360" r:id="rId8"/>
    <p:sldId id="1687" r:id="rId9"/>
    <p:sldId id="1735" r:id="rId10"/>
    <p:sldId id="1736" r:id="rId11"/>
    <p:sldId id="1719" r:id="rId12"/>
    <p:sldId id="1737" r:id="rId13"/>
    <p:sldId id="1738" r:id="rId14"/>
    <p:sldId id="1739" r:id="rId15"/>
    <p:sldId id="1633" r:id="rId16"/>
    <p:sldId id="1734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2/14/2016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59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0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29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0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55721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25298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871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4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40.media.tumblr.com/918d4475255e23485598caac941db376/tumblr_mzidmc4OPh1rw3fqbo1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6" y="-1"/>
            <a:ext cx="532566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2015-2016/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Listos para ministrar vidas que están en crisis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4: Listos cuando el sexo destruye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j-lt"/>
                <a:cs typeface="+mn-cs"/>
              </a:rPr>
              <a:t>14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febrero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n-US" sz="2800" dirty="0" err="1" smtClean="0">
                <a:latin typeface="+mj-lt"/>
              </a:rPr>
              <a:t>Efes</a:t>
            </a:r>
            <a:r>
              <a:rPr lang="es-PR" sz="2800" dirty="0" err="1" smtClean="0">
                <a:latin typeface="+mj-lt"/>
              </a:rPr>
              <a:t>ios</a:t>
            </a:r>
            <a:r>
              <a:rPr lang="en-US" sz="2800" dirty="0" smtClean="0">
                <a:latin typeface="+mj-lt"/>
              </a:rPr>
              <a:t> 5</a:t>
            </a:r>
            <a:r>
              <a:rPr lang="fr-FR" sz="2800" dirty="0" smtClean="0">
                <a:latin typeface="+mj-lt"/>
              </a:rPr>
              <a:t>:1</a:t>
            </a:r>
            <a:r>
              <a:rPr lang="en-US" sz="2800" dirty="0" smtClean="0">
                <a:latin typeface="+mj-lt"/>
              </a:rPr>
              <a:t>-10)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65000"/>
              <a:lumOff val="35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El pensamiento clave de Efesios es la recapitulación de todas las cosas en Jesucristo. </a:t>
            </a:r>
            <a:endParaRPr lang="es-ES" dirty="0" smtClean="0"/>
          </a:p>
          <a:p>
            <a:r>
              <a:rPr lang="es-ES" dirty="0" smtClean="0"/>
              <a:t>Todos </a:t>
            </a:r>
            <a:r>
              <a:rPr lang="es-ES" dirty="0"/>
              <a:t>somos el campo de batalla de una guerra civil interior, desgarrados entre el deseo del bien y el deseo del mal; la persona humana odia y ama sus pecados al mismo tiempo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72685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El pensamiento central de Efesios es la consciencia de la desunión del universo, y la convicción de que sólo puede llegarse a la unidad cuando todo se una en Cristo</a:t>
            </a:r>
            <a:r>
              <a:rPr lang="es-ES" dirty="0" smtClean="0"/>
              <a:t>. </a:t>
            </a:r>
          </a:p>
          <a:p>
            <a:r>
              <a:rPr lang="es-ES" dirty="0"/>
              <a:t>En los </a:t>
            </a:r>
            <a:r>
              <a:rPr lang="es-ES" dirty="0" smtClean="0"/>
              <a:t>capítulos [4-6 Pablo habla] acerca </a:t>
            </a:r>
            <a:r>
              <a:rPr lang="es-ES" dirty="0"/>
              <a:t>del lugar que ocupa la Iglesia en el plan de Dios para hacer que se produzca esa </a:t>
            </a:r>
            <a:r>
              <a:rPr lang="es-ES" dirty="0" smtClean="0"/>
              <a:t>unidad – </a:t>
            </a:r>
            <a:r>
              <a:rPr lang="es-ES" dirty="0"/>
              <a:t>La Iglesia es </a:t>
            </a:r>
            <a:r>
              <a:rPr lang="es-ES" i="1" dirty="0"/>
              <a:t>el Cuerpo de Cristo</a:t>
            </a:r>
            <a:r>
              <a:rPr lang="es-ES" i="1" dirty="0" smtClean="0"/>
              <a:t>. </a:t>
            </a:r>
            <a:r>
              <a:rPr lang="es-ES" dirty="0" smtClean="0"/>
              <a:t>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279468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/>
              <a:t>Debemos tener presente la clase de sociedad de la que procedían estos conversos cristianos, y la clase de sociedad que los circundaba. </a:t>
            </a:r>
            <a:endParaRPr lang="es-ES" dirty="0" smtClean="0"/>
          </a:p>
          <a:p>
            <a:r>
              <a:rPr lang="es-ES" dirty="0" smtClean="0"/>
              <a:t>No </a:t>
            </a:r>
            <a:r>
              <a:rPr lang="es-ES" dirty="0"/>
              <a:t>hay nada en toda la Historia semejante al milagro moral que obró el Cristianismo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45214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Hijos de luz</a:t>
            </a:r>
          </a:p>
          <a:p>
            <a:r>
              <a:rPr lang="es-ES" dirty="0"/>
              <a:t>La luz produce buen fruto. Produce benevolencia, integridad y verdad</a:t>
            </a:r>
            <a:r>
              <a:rPr lang="es-ES" dirty="0" smtClean="0"/>
              <a:t>.</a:t>
            </a:r>
          </a:p>
          <a:p>
            <a:r>
              <a:rPr lang="es-ES" dirty="0"/>
              <a:t>La luz nos permite distinguir entre lo que es del agrado de Dios y lo que no.</a:t>
            </a:r>
          </a:p>
          <a:p>
            <a:r>
              <a:rPr lang="es-ES" dirty="0"/>
              <a:t>La luz expone lo que es malo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025997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El sexo es un regalo de Dios, pero </a:t>
            </a:r>
            <a:r>
              <a:rPr lang="es-ES" sz="2800" dirty="0" smtClean="0"/>
              <a:t>la </a:t>
            </a:r>
            <a:r>
              <a:rPr lang="es-ES" sz="2800" dirty="0"/>
              <a:t>humanidad </a:t>
            </a:r>
            <a:r>
              <a:rPr lang="es-ES" sz="2800" dirty="0" smtClean="0"/>
              <a:t>ha encontrado </a:t>
            </a:r>
            <a:r>
              <a:rPr lang="es-ES" sz="2800" dirty="0"/>
              <a:t>formas de distorsionar y utilizar mal ese regalo divino</a:t>
            </a:r>
            <a:r>
              <a:rPr lang="es-ES" sz="2800" dirty="0" smtClean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“</a:t>
            </a:r>
            <a:r>
              <a:rPr lang="es-ES" sz="2800" dirty="0"/>
              <a:t>Sexo” y “pecado” son dos palabras que nuestra sociedad no suele unir, amparándose </a:t>
            </a:r>
            <a:r>
              <a:rPr lang="es-ES" sz="2800" dirty="0" smtClean="0"/>
              <a:t>en el consentimiento mutuo.</a:t>
            </a:r>
            <a:endParaRPr lang="es-PR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9530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no está de acuerdo con esta perspectiva, y hemos visto la naturaleza destructiva de las prácticas sexuales fuera de la intención original de Dios.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pecado sexual destruye, pero la Biblia nos llama a andar en el amor y la luz de Cristo.</a:t>
            </a:r>
            <a:endParaRPr lang="es-PR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757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288925" lvl="1" indent="-288925">
              <a:buNone/>
            </a:pPr>
            <a:r>
              <a:rPr lang="en-US" sz="1600" dirty="0" smtClean="0"/>
              <a:t>Barclay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Al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2006. Print</a:t>
            </a:r>
            <a:r>
              <a:rPr lang="en-US" sz="1600" dirty="0" smtClean="0"/>
              <a:t>.</a:t>
            </a:r>
          </a:p>
          <a:p>
            <a:pPr marL="288925" lvl="1" indent="-288925"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Invierno 2015-16,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2.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136-146.</a:t>
            </a:r>
          </a:p>
          <a:p>
            <a:pPr marL="288925" lvl="1" indent="-288925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8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reclaimingthemind.org/blog/wp-content/uploads/2012/05/homosexuali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2400"/>
            <a:ext cx="9142380" cy="636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95300" y="1219200"/>
            <a:ext cx="8153399" cy="5212935"/>
          </a:xfrm>
          <a:solidFill>
            <a:srgbClr val="000000">
              <a:alpha val="87000"/>
            </a:srgb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2015-16/Tema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Listos para ministrar vidas que están en crisis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5: Listos cuando la homosexualidad devasta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21 </a:t>
            </a:r>
            <a:r>
              <a:rPr lang="es-PR" sz="4000" kern="1200" dirty="0"/>
              <a:t>de </a:t>
            </a:r>
            <a:r>
              <a:rPr lang="es-PR" sz="4000" dirty="0" smtClean="0"/>
              <a:t>febrero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(Romanos</a:t>
            </a:r>
            <a:r>
              <a:rPr lang="en-US" dirty="0" smtClean="0"/>
              <a:t> 1:18-27; 1 </a:t>
            </a:r>
            <a:r>
              <a:rPr lang="es-PR" dirty="0" smtClean="0"/>
              <a:t>Corintios</a:t>
            </a:r>
            <a:r>
              <a:rPr lang="en-US" dirty="0" smtClean="0"/>
              <a:t> 6:9-11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0000"/>
            <a:ext cx="9144001" cy="27289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 b="3438"/>
          <a:stretch/>
        </p:blipFill>
        <p:spPr>
          <a:xfrm>
            <a:off x="3962400" y="5715001"/>
            <a:ext cx="5209567" cy="762000"/>
          </a:xfrm>
          <a:prstGeom prst="rect">
            <a:avLst/>
          </a:prstGeom>
        </p:spPr>
      </p:pic>
      <p:pic>
        <p:nvPicPr>
          <p:cNvPr id="16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56668" r="27367" b="24147"/>
          <a:stretch/>
        </p:blipFill>
        <p:spPr bwMode="auto">
          <a:xfrm>
            <a:off x="0" y="3810000"/>
            <a:ext cx="48114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75047" r="28226" b="7175"/>
          <a:stretch/>
        </p:blipFill>
        <p:spPr bwMode="auto">
          <a:xfrm>
            <a:off x="4648199" y="3950669"/>
            <a:ext cx="4523767" cy="182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97" t="95104" r="10547" b="2674"/>
          <a:stretch/>
        </p:blipFill>
        <p:spPr bwMode="auto">
          <a:xfrm>
            <a:off x="5562600" y="6324600"/>
            <a:ext cx="2765842" cy="27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ifewayblog.wpengine.netdna-cdn.com/eblifewayadultos/files/2012/05/005075090_2016-WIN_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32"/>
          <a:stretch/>
        </p:blipFill>
        <p:spPr bwMode="auto">
          <a:xfrm>
            <a:off x="0" y="6538912"/>
            <a:ext cx="9171966" cy="34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48"/>
          <a:stretch/>
        </p:blipFill>
        <p:spPr bwMode="auto">
          <a:xfrm>
            <a:off x="4318" y="0"/>
            <a:ext cx="5253482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3" t="56789" r="24349" b="24574"/>
          <a:stretch/>
        </p:blipFill>
        <p:spPr bwMode="auto">
          <a:xfrm>
            <a:off x="1" y="3872271"/>
            <a:ext cx="4800600" cy="184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7800" y="12306"/>
            <a:ext cx="3886200" cy="3767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1242" r="29539" b="15699"/>
          <a:stretch/>
        </p:blipFill>
        <p:spPr bwMode="auto">
          <a:xfrm>
            <a:off x="4763817" y="4040371"/>
            <a:ext cx="4380184" cy="3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979956" y="4628911"/>
            <a:ext cx="1348486" cy="38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6921" r="36036" b="10210"/>
          <a:stretch/>
        </p:blipFill>
        <p:spPr bwMode="auto">
          <a:xfrm>
            <a:off x="4802373" y="4973574"/>
            <a:ext cx="3884427" cy="28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30167" y="5257800"/>
            <a:ext cx="2813833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8686800" y="5183282"/>
            <a:ext cx="457199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6" t="90650" b="-1"/>
          <a:stretch/>
        </p:blipFill>
        <p:spPr bwMode="auto">
          <a:xfrm>
            <a:off x="3429000" y="5800950"/>
            <a:ext cx="5742966" cy="107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6" t="96703" r="37831" b="1546"/>
          <a:stretch/>
        </p:blipFill>
        <p:spPr bwMode="auto">
          <a:xfrm>
            <a:off x="0" y="6477000"/>
            <a:ext cx="3581400" cy="412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4" t="75427" r="32018" b="19463"/>
          <a:stretch/>
        </p:blipFill>
        <p:spPr bwMode="auto">
          <a:xfrm>
            <a:off x="0" y="5742103"/>
            <a:ext cx="4191000" cy="50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Influyamos para que los demás anden en el amor de Cristo y no en la impureza.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Pablo fue a Éfeso en su segundo y tercer viaje misionero. </a:t>
            </a:r>
            <a:r>
              <a:rPr lang="es-ES" sz="2800" dirty="0" smtClean="0"/>
              <a:t>La </a:t>
            </a:r>
            <a:r>
              <a:rPr lang="es-ES" sz="2800" dirty="0"/>
              <a:t>segunda vez ministró allí durante tres años. </a:t>
            </a:r>
            <a:endParaRPr lang="es-ES" sz="2800" dirty="0" smtClean="0"/>
          </a:p>
          <a:p>
            <a:r>
              <a:rPr lang="es-ES" sz="2800" dirty="0" smtClean="0"/>
              <a:t>A </a:t>
            </a:r>
            <a:r>
              <a:rPr lang="es-ES" sz="2800" dirty="0"/>
              <a:t>pesar de esta estadía relativamente prolongada en Éfeso, el cristianismo enfrentaba </a:t>
            </a:r>
            <a:r>
              <a:rPr lang="es-ES" sz="2800" dirty="0" smtClean="0"/>
              <a:t>de </a:t>
            </a:r>
            <a:r>
              <a:rPr lang="es-ES" sz="2800" dirty="0"/>
              <a:t>otras religiones y filosofías de la época. </a:t>
            </a:r>
            <a:endParaRPr lang="es-ES" sz="2800" dirty="0" smtClean="0"/>
          </a:p>
        </p:txBody>
      </p:sp>
      <p:pic>
        <p:nvPicPr>
          <p:cNvPr id="1026" name="Picture 2" descr="https://www.azamaraclubcruises.com/sites/default/files/heros/82-an-azamazing-adventure-in-ephesu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4"/>
          <a:stretch/>
        </p:blipFill>
        <p:spPr bwMode="auto">
          <a:xfrm>
            <a:off x="4876800" y="2209800"/>
            <a:ext cx="3962400" cy="385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Pablo </a:t>
            </a:r>
            <a:r>
              <a:rPr lang="es-ES" sz="2800" dirty="0"/>
              <a:t>escribió esta carta para exponer una vez más los aspectos básicos de la fe y restablecer a los creyentes en las verdades y los pilares fundamentales de la vida en Cristo, a pesar de las normas sociales que prevalecían a su alrededor.</a:t>
            </a:r>
            <a:endParaRPr lang="es-ES" sz="2800" dirty="0" smtClean="0"/>
          </a:p>
        </p:txBody>
      </p:sp>
      <p:pic>
        <p:nvPicPr>
          <p:cNvPr id="1026" name="Picture 2" descr="https://www.azamaraclubcruises.com/sites/default/files/heros/82-an-azamazing-adventure-in-ephesu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34"/>
          <a:stretch/>
        </p:blipFill>
        <p:spPr bwMode="auto">
          <a:xfrm>
            <a:off x="4876800" y="2209800"/>
            <a:ext cx="3962400" cy="385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162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Efesios 5:1-10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“Sed, pues, imitadores de Dios como hijos amados</a:t>
            </a:r>
            <a:r>
              <a:rPr lang="es-ES" dirty="0" smtClean="0"/>
              <a:t>. Y </a:t>
            </a:r>
            <a:r>
              <a:rPr lang="es-ES" dirty="0"/>
              <a:t>andad en amor, como también Cristo nos amó, y se entregó a sí mismo por nosotros, ofrenda y sacrificio a Dios en olor fragante. Pero fornicación y toda inmundicia, o avaricia, ni aun se nombre entre vosotros, como conviene a </a:t>
            </a:r>
            <a:r>
              <a:rPr lang="es-ES" dirty="0" smtClean="0"/>
              <a:t>santos...”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ni </a:t>
            </a:r>
            <a:r>
              <a:rPr lang="es-ES" dirty="0"/>
              <a:t>palabras deshonestas, ni necedades, ni truhanerías, que no convienen, sino antes bien acciones de gracias. Porque sabéis esto, que ningún fornicario, o inmundo, o avaro, que es idólatra, tiene herencia en el reino de Cristo y de Dios. Nadie os engañe con palabras vanas, porque por estas cosas viene la ira de Dios sobre los hijos de desobediencia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38460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“…No </a:t>
            </a:r>
            <a:r>
              <a:rPr lang="es-ES" dirty="0"/>
              <a:t>seáis, pues, partícipes con ellos. Porque en otro tiempo erais tinieblas, mas ahora sois luz en el Señor; andad como hijos de luz (porque el fruto del Espíritu es en toda bondad, justicia y verdad), comprobando lo que es agradable al Señor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Efesios 5:1-10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452495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104763</TotalTime>
  <Words>855</Words>
  <Application>Microsoft Office PowerPoint</Application>
  <PresentationFormat>On-screen Show (4:3)</PresentationFormat>
  <Paragraphs>86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Efesios 5:1-10</vt:lpstr>
      <vt:lpstr>Efesios 5:1-10</vt:lpstr>
      <vt:lpstr>Efesios 5:1-10</vt:lpstr>
      <vt:lpstr>Efesios 5:1-10</vt:lpstr>
      <vt:lpstr>Efesios 5:1-10</vt:lpstr>
      <vt:lpstr>Efesios 5:1-10</vt:lpstr>
      <vt:lpstr>Efesios 5:1-10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listos_cuando_el_sexo_destruye_021416</dc:title>
  <dc:creator>JRIVERA</dc:creator>
  <cp:lastModifiedBy>Ortega, Tito (GSO Inks/Supplies SM)</cp:lastModifiedBy>
  <cp:revision>4994</cp:revision>
  <cp:lastPrinted>2015-10-04T11:14:08Z</cp:lastPrinted>
  <dcterms:created xsi:type="dcterms:W3CDTF">2007-01-24T21:53:34Z</dcterms:created>
  <dcterms:modified xsi:type="dcterms:W3CDTF">2016-02-14T18:29:24Z</dcterms:modified>
</cp:coreProperties>
</file>