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3"/>
  </p:notesMasterIdLst>
  <p:handoutMasterIdLst>
    <p:handoutMasterId r:id="rId24"/>
  </p:handoutMasterIdLst>
  <p:sldIdLst>
    <p:sldId id="794" r:id="rId3"/>
    <p:sldId id="1294" r:id="rId4"/>
    <p:sldId id="804" r:id="rId5"/>
    <p:sldId id="1279" r:id="rId6"/>
    <p:sldId id="287" r:id="rId7"/>
    <p:sldId id="1295" r:id="rId8"/>
    <p:sldId id="1357" r:id="rId9"/>
    <p:sldId id="1358" r:id="rId10"/>
    <p:sldId id="1319" r:id="rId11"/>
    <p:sldId id="1270" r:id="rId12"/>
    <p:sldId id="1359" r:id="rId13"/>
    <p:sldId id="1360" r:id="rId14"/>
    <p:sldId id="1283" r:id="rId15"/>
    <p:sldId id="1361" r:id="rId16"/>
    <p:sldId id="1329" r:id="rId17"/>
    <p:sldId id="1362" r:id="rId18"/>
    <p:sldId id="1155" r:id="rId19"/>
    <p:sldId id="561" r:id="rId20"/>
    <p:sldId id="1133" r:id="rId21"/>
    <p:sldId id="908"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12/29/2014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71571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20</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st-takla.org/Gallery/Bible/Illustrations.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5833" r="4167"/>
          <a:stretch/>
        </p:blipFill>
        <p:spPr>
          <a:xfrm>
            <a:off x="0" y="0"/>
            <a:ext cx="9153186"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Invierno </a:t>
            </a:r>
            <a:r>
              <a:rPr kumimoji="0" lang="es-PR" sz="4400" b="0" i="0" u="none" strike="noStrike" kern="1200" cap="none" spc="0" normalizeH="0" baseline="0" noProof="0" dirty="0" smtClean="0">
                <a:ln>
                  <a:noFill/>
                </a:ln>
                <a:effectLst/>
                <a:uLnTx/>
                <a:uFillTx/>
                <a:latin typeface="+mj-lt"/>
                <a:ea typeface="+mj-ea"/>
                <a:cs typeface="+mj-cs"/>
              </a:rPr>
              <a:t>2014/Tema</a:t>
            </a:r>
            <a:r>
              <a:rPr lang="es-PR" sz="4400" dirty="0" smtClean="0">
                <a:latin typeface="+mj-lt"/>
              </a:rPr>
              <a:t>:           </a:t>
            </a:r>
            <a:r>
              <a:rPr lang="es-PR" sz="4400" cap="small" dirty="0" smtClean="0">
                <a:latin typeface="+mj-lt"/>
              </a:rPr>
              <a:t>Experimente la nueva vida en Cristo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4: </a:t>
            </a:r>
            <a:r>
              <a:rPr lang="es-PR" sz="4400" cap="small" dirty="0" smtClean="0"/>
              <a:t>Un amor que puedo experimentar</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28 de </a:t>
            </a:r>
            <a:r>
              <a:rPr lang="es-PR" sz="3600" dirty="0" smtClean="0">
                <a:latin typeface="+mn-lt"/>
                <a:cs typeface="+mn-cs"/>
              </a:rPr>
              <a:t>diciembre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a:t>
            </a:r>
            <a:r>
              <a:rPr lang="es-PR" sz="2800" dirty="0" smtClean="0"/>
              <a:t>Romanos 5:6</a:t>
            </a:r>
            <a:r>
              <a:rPr lang="en-US" sz="2800" dirty="0" smtClean="0"/>
              <a:t>-11, 18-21</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04800" y="2057400"/>
            <a:ext cx="8458200" cy="3731118"/>
          </a:xfrm>
        </p:spPr>
        <p:txBody>
          <a:bodyPr/>
          <a:lstStyle/>
          <a:p>
            <a:pPr marL="0" indent="0">
              <a:buNone/>
            </a:pPr>
            <a:r>
              <a:rPr lang="es-ES" dirty="0"/>
              <a:t>“Porque Cristo, cuando aún éramos débiles, a su tiempo murió por los impíos. Ciertamente, apenas morirá alguno por un justo; con todo, pudiera ser que alguno osara morir por el bueno. Mas Dios muestra su amor para con nosotros, en que siendo aún pecadores, Cristo murió por nosotros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5:6-8</a:t>
            </a:r>
            <a:endParaRPr lang="es-ES"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5</a:t>
            </a:r>
            <a:r>
              <a:rPr lang="en-US" sz="4800" dirty="0" smtClean="0">
                <a:latin typeface="David" panose="020E0502060401010101" pitchFamily="34" charset="-79"/>
                <a:cs typeface="David" panose="020E0502060401010101" pitchFamily="34" charset="-79"/>
              </a:rPr>
              <a:t>:9-11</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057400"/>
            <a:ext cx="8534400" cy="3731118"/>
          </a:xfrm>
        </p:spPr>
        <p:txBody>
          <a:bodyPr/>
          <a:lstStyle/>
          <a:p>
            <a:pPr marL="0" indent="0">
              <a:buNone/>
            </a:pPr>
            <a:r>
              <a:rPr lang="es-ES" dirty="0"/>
              <a:t>“Pues mucho más, estando ya justificados en su sangre, por él seremos salvos de la ira. Porque si siendo enemigos, fuimos reconciliados con Dios por la muerte de su Hijo, mucho más, estando reconciliados, seremos salvos por su vida. Y no sólo esto, sino que también nos gloriamos en Dios por el Señor nuestro Jesucristo, por quien hemos recibido ahora la reconciliación</a:t>
            </a:r>
            <a:r>
              <a:rPr lang="es-ES" dirty="0" smtClean="0"/>
              <a:t>.”</a:t>
            </a:r>
            <a:endParaRPr lang="es-ES" dirty="0"/>
          </a:p>
        </p:txBody>
      </p:sp>
      <p:sp>
        <p:nvSpPr>
          <p:cNvPr id="7" name="Rectangle 3"/>
          <p:cNvSpPr>
            <a:spLocks noGrp="1" noChangeArrowheads="1"/>
          </p:cNvSpPr>
          <p:nvPr>
            <p:ph type="title"/>
          </p:nvPr>
        </p:nvSpPr>
        <p:spPr>
          <a:xfrm>
            <a:off x="1600200" y="671512"/>
            <a:ext cx="6934201" cy="1004888"/>
          </a:xfrm>
        </p:spPr>
        <p:txBody>
          <a:bodyPr/>
          <a:lstStyle/>
          <a:p>
            <a:r>
              <a:rPr lang="es-ES" dirty="0" smtClean="0"/>
              <a:t>Romanos 5:9-11</a:t>
            </a:r>
            <a:endParaRPr lang="es-ES" dirty="0"/>
          </a:p>
        </p:txBody>
      </p:sp>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5</a:t>
            </a:r>
            <a:r>
              <a:rPr lang="en-US" sz="4800" dirty="0" smtClean="0">
                <a:latin typeface="David" panose="020E0502060401010101" pitchFamily="34" charset="-79"/>
                <a:cs typeface="David" panose="020E0502060401010101" pitchFamily="34" charset="-79"/>
              </a:rPr>
              <a:t>:18-21</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366821246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1" y="2057400"/>
            <a:ext cx="8610599" cy="3731118"/>
          </a:xfrm>
        </p:spPr>
        <p:txBody>
          <a:bodyPr/>
          <a:lstStyle/>
          <a:p>
            <a:pPr marL="0" indent="0">
              <a:buNone/>
            </a:pPr>
            <a:r>
              <a:rPr lang="es-ES" sz="2800" dirty="0"/>
              <a:t>“Así que, como por la transgresión de uno vino la condenación a todos los hombres, de la misma manera por la justicia de uno vino a todos los hombres la justificación de vida. Porque así como por la desobediencia de un hombre los muchos fueron constituidos pecadores, así también por la obediencia de uno, los muchos serán constituidos justos. Pero la ley se introdujo para que el pecado abundase; mas cuando el pecado abundó, sobreabundó la </a:t>
            </a:r>
            <a:r>
              <a:rPr lang="es-ES" sz="2800" dirty="0" smtClean="0"/>
              <a:t>gracia...”</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5:18-21</a:t>
            </a:r>
            <a:endParaRPr lang="es-ES" dirty="0"/>
          </a:p>
        </p:txBody>
      </p:sp>
    </p:spTree>
    <p:extLst>
      <p:ext uri="{BB962C8B-B14F-4D97-AF65-F5344CB8AC3E}">
        <p14:creationId xmlns:p14="http://schemas.microsoft.com/office/powerpoint/2010/main" val="2851713319"/>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601" y="2057400"/>
            <a:ext cx="4571999" cy="3731118"/>
          </a:xfrm>
        </p:spPr>
        <p:txBody>
          <a:bodyPr/>
          <a:lstStyle/>
          <a:p>
            <a:pPr marL="0" indent="0">
              <a:buNone/>
            </a:pPr>
            <a:r>
              <a:rPr lang="es-ES" sz="2800" dirty="0" smtClean="0"/>
              <a:t>“</a:t>
            </a:r>
            <a:r>
              <a:rPr lang="es-ES" sz="2800" dirty="0"/>
              <a:t>...</a:t>
            </a:r>
            <a:r>
              <a:rPr lang="es-ES" sz="2800" dirty="0" smtClean="0"/>
              <a:t>para que así como el pecado reinó para muerte, así también la gracia reine por la justicia para vida eterna mediante Jesucristo, Señor nuestro.”</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Romanos 5:18-21</a:t>
            </a:r>
            <a:endParaRPr lang="es-E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268" t="5557" r="7268" b="16666"/>
          <a:stretch/>
        </p:blipFill>
        <p:spPr>
          <a:xfrm>
            <a:off x="5065803" y="2057400"/>
            <a:ext cx="3468598" cy="4186238"/>
          </a:xfrm>
          <a:prstGeom prst="rect">
            <a:avLst/>
          </a:prstGeom>
        </p:spPr>
      </p:pic>
    </p:spTree>
    <p:extLst>
      <p:ext uri="{BB962C8B-B14F-4D97-AF65-F5344CB8AC3E}">
        <p14:creationId xmlns:p14="http://schemas.microsoft.com/office/powerpoint/2010/main" val="297351237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114800"/>
          </a:xfrm>
        </p:spPr>
        <p:txBody>
          <a:bodyPr/>
          <a:lstStyle/>
          <a:p>
            <a:r>
              <a:rPr lang="es-ES" dirty="0" smtClean="0"/>
              <a:t>El testimonio interior del Espíritu Santo y el hecho consumado de la crucifixión confirman el amor de Dios por nosotros.</a:t>
            </a:r>
          </a:p>
          <a:p>
            <a:r>
              <a:rPr lang="es-PR" dirty="0" smtClean="0"/>
              <a:t>Cristo nos ha reconciliado</a:t>
            </a:r>
            <a:r>
              <a:rPr lang="es-ES" dirty="0" smtClean="0"/>
              <a:t>.</a:t>
            </a:r>
          </a:p>
          <a:p>
            <a:r>
              <a:rPr lang="es-ES" dirty="0" smtClean="0"/>
              <a:t>No importa cuán difícil pueda parecer la vida, los dolores de este mundo presente </a:t>
            </a:r>
            <a:r>
              <a:rPr lang="es-ES" dirty="0" err="1" smtClean="0"/>
              <a:t>psasarán</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Invierno 2014-15,</a:t>
            </a:r>
            <a:r>
              <a:rPr lang="es-PR" sz="1600" i="1" dirty="0" smtClean="0"/>
              <a:t>  </a:t>
            </a:r>
            <a:r>
              <a:rPr lang="es-PR" sz="1600" dirty="0" smtClean="0"/>
              <a:t>Vol. 1,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50-60.</a:t>
            </a:r>
          </a:p>
          <a:p>
            <a:pPr marL="342900" lvl="1" indent="-342900">
              <a:lnSpc>
                <a:spcPct val="90000"/>
              </a:lnSpc>
              <a:spcAft>
                <a:spcPts val="1200"/>
              </a:spcAft>
              <a:buClr>
                <a:schemeClr val="folHlink"/>
              </a:buClr>
              <a:buSzPct val="60000"/>
              <a:buNone/>
            </a:pPr>
            <a:r>
              <a:rPr lang="es-ES" sz="1600" dirty="0" err="1"/>
              <a:t>Porter</a:t>
            </a:r>
            <a:r>
              <a:rPr lang="es-ES" sz="1600" dirty="0"/>
              <a:t>, Rafael. Estudios </a:t>
            </a:r>
            <a:r>
              <a:rPr lang="es-ES" sz="1600" dirty="0" err="1"/>
              <a:t>Bı́blicos</a:t>
            </a:r>
            <a:r>
              <a:rPr lang="es-ES" sz="1600" dirty="0"/>
              <a:t> ELA: Salvos por la fe (Romanos parte I). Puebla, </a:t>
            </a:r>
            <a:r>
              <a:rPr lang="es-ES" sz="1600" dirty="0" err="1" smtClean="0"/>
              <a:t>México</a:t>
            </a:r>
            <a:r>
              <a:rPr lang="es-ES" sz="1600" dirty="0"/>
              <a:t>: Ediciones Las </a:t>
            </a:r>
            <a:r>
              <a:rPr lang="es-ES" sz="1600" dirty="0" err="1"/>
              <a:t>Américas</a:t>
            </a:r>
            <a:r>
              <a:rPr lang="es-ES" sz="1600" dirty="0"/>
              <a:t>, A. C., 1987</a:t>
            </a:r>
            <a:r>
              <a:rPr lang="es-ES" sz="1600" dirty="0" smtClean="0"/>
              <a:t>.</a:t>
            </a:r>
            <a:endParaRPr lang="es-PR" sz="1600" dirty="0" smtClean="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6386" name="Rectangle 2"/>
          <p:cNvSpPr>
            <a:spLocks noGrp="1" noChangeArrowheads="1"/>
          </p:cNvSpPr>
          <p:nvPr>
            <p:ph type="title"/>
          </p:nvPr>
        </p:nvSpPr>
        <p:spPr>
          <a:xfrm>
            <a:off x="742808" y="3048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876300"/>
            <a:ext cx="7705531" cy="56007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Invierno</a:t>
            </a:r>
            <a:r>
              <a:rPr lang="es-PR" sz="4400" kern="1200" dirty="0" smtClean="0">
                <a:solidFill>
                  <a:schemeClr val="bg1"/>
                </a:solidFill>
              </a:rPr>
              <a:t> 2014-15/Tema</a:t>
            </a:r>
            <a:r>
              <a:rPr lang="es-PR" sz="4400" dirty="0" smtClean="0">
                <a:solidFill>
                  <a:schemeClr val="bg1"/>
                </a:solidFill>
              </a:rPr>
              <a:t>: </a:t>
            </a:r>
            <a:r>
              <a:rPr lang="es-PR" sz="4400" cap="small" dirty="0">
                <a:solidFill>
                  <a:schemeClr val="bg1"/>
                </a:solidFill>
              </a:rPr>
              <a:t>Experimente la nueva vida en Cristo</a:t>
            </a:r>
            <a:endParaRPr lang="es-PR" sz="4400" kern="1200" cap="small" dirty="0">
              <a:solidFill>
                <a:schemeClr val="bg1"/>
              </a:solidFill>
            </a:endParaRPr>
          </a:p>
          <a:p>
            <a:pPr marL="401638" indent="-234950" algn="ctr">
              <a:spcAft>
                <a:spcPts val="600"/>
              </a:spcAft>
              <a:buNone/>
            </a:pPr>
            <a:r>
              <a:rPr lang="es-PR" sz="4000" cap="small" dirty="0" smtClean="0">
                <a:solidFill>
                  <a:schemeClr val="bg1"/>
                </a:solidFill>
              </a:rPr>
              <a:t>Sesión</a:t>
            </a:r>
            <a:r>
              <a:rPr lang="en-US" sz="4000" cap="small" dirty="0" smtClean="0">
                <a:solidFill>
                  <a:schemeClr val="bg1"/>
                </a:solidFill>
              </a:rPr>
              <a:t> 5: </a:t>
            </a:r>
            <a:r>
              <a:rPr lang="es-PR" sz="4000" cap="small" dirty="0" smtClean="0">
                <a:solidFill>
                  <a:schemeClr val="bg1"/>
                </a:solidFill>
              </a:rPr>
              <a:t>Una identidad que debo adoptar</a:t>
            </a:r>
          </a:p>
          <a:p>
            <a:pPr marL="401638" indent="-234950" algn="ctr">
              <a:spcAft>
                <a:spcPts val="600"/>
              </a:spcAft>
              <a:buNone/>
            </a:pPr>
            <a:r>
              <a:rPr lang="es-PR" sz="4000" kern="1200" dirty="0" smtClean="0">
                <a:solidFill>
                  <a:schemeClr val="bg1"/>
                </a:solidFill>
              </a:rPr>
              <a:t>4 </a:t>
            </a:r>
            <a:r>
              <a:rPr lang="es-PR" sz="4000" kern="1200" dirty="0">
                <a:solidFill>
                  <a:schemeClr val="bg1"/>
                </a:solidFill>
              </a:rPr>
              <a:t>de </a:t>
            </a:r>
            <a:r>
              <a:rPr lang="es-PR" sz="4000" dirty="0" smtClean="0">
                <a:solidFill>
                  <a:schemeClr val="bg1"/>
                </a:solidFill>
              </a:rPr>
              <a:t>enero </a:t>
            </a:r>
            <a:r>
              <a:rPr lang="es-PR" sz="4000" kern="1200" dirty="0">
                <a:solidFill>
                  <a:schemeClr val="bg1"/>
                </a:solidFill>
              </a:rPr>
              <a:t>de </a:t>
            </a:r>
            <a:r>
              <a:rPr lang="es-PR" sz="4000" kern="1200" dirty="0" smtClean="0">
                <a:solidFill>
                  <a:schemeClr val="bg1"/>
                </a:solidFill>
              </a:rPr>
              <a:t>2015</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err="1" smtClean="0">
                <a:solidFill>
                  <a:schemeClr val="bg1"/>
                </a:solidFill>
              </a:rPr>
              <a:t>Romanos</a:t>
            </a:r>
            <a:r>
              <a:rPr lang="en-US" dirty="0" smtClean="0">
                <a:solidFill>
                  <a:schemeClr val="bg1"/>
                </a:solidFill>
              </a:rPr>
              <a:t> 6:8-18</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20981" r="2972"/>
          <a:stretch/>
        </p:blipFill>
        <p:spPr>
          <a:xfrm>
            <a:off x="4648200" y="1198280"/>
            <a:ext cx="4495800" cy="5202520"/>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666" b="45556"/>
          <a:stretch/>
        </p:blipFill>
        <p:spPr>
          <a:xfrm>
            <a:off x="0" y="0"/>
            <a:ext cx="4649513" cy="4343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3333" r="46992"/>
          <a:stretch/>
        </p:blipFill>
        <p:spPr>
          <a:xfrm>
            <a:off x="0" y="5715000"/>
            <a:ext cx="4648200" cy="1143000"/>
          </a:xfrm>
          <a:prstGeom prst="rect">
            <a:avLst/>
          </a:prstGeom>
        </p:spPr>
      </p:pic>
      <p:pic>
        <p:nvPicPr>
          <p:cNvPr id="12" name="Picture 11"/>
          <p:cNvPicPr>
            <a:picLocks noChangeAspect="1"/>
          </p:cNvPicPr>
          <p:nvPr/>
        </p:nvPicPr>
        <p:blipFill>
          <a:blip r:embed="rId5">
            <a:duotone>
              <a:schemeClr val="accent3">
                <a:shade val="45000"/>
                <a:satMod val="135000"/>
              </a:schemeClr>
              <a:prstClr val="white"/>
            </a:duotone>
          </a:blip>
          <a:stretch>
            <a:fillRect/>
          </a:stretch>
        </p:blipFill>
        <p:spPr>
          <a:xfrm>
            <a:off x="0" y="6400800"/>
            <a:ext cx="9163050" cy="458787"/>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91244" t="93333" r="1804" b="3111"/>
          <a:stretch/>
        </p:blipFill>
        <p:spPr>
          <a:xfrm>
            <a:off x="3971925" y="5783393"/>
            <a:ext cx="609600" cy="609600"/>
          </a:xfrm>
          <a:prstGeom prst="rect">
            <a:avLst/>
          </a:prstGeom>
        </p:spPr>
      </p:pic>
      <p:pic>
        <p:nvPicPr>
          <p:cNvPr id="10" name="Picture 9"/>
          <p:cNvPicPr>
            <a:picLocks noChangeAspect="1"/>
          </p:cNvPicPr>
          <p:nvPr/>
        </p:nvPicPr>
        <p:blipFill rotWithShape="1">
          <a:blip r:embed="rId6"/>
          <a:srcRect l="28572" t="29429" r="14762" b="10380"/>
          <a:stretch/>
        </p:blipFill>
        <p:spPr>
          <a:xfrm>
            <a:off x="4648200" y="1198280"/>
            <a:ext cx="4478694" cy="2973251"/>
          </a:xfrm>
          <a:prstGeom prst="rect">
            <a:avLst/>
          </a:prstGeom>
        </p:spPr>
      </p:pic>
      <p:pic>
        <p:nvPicPr>
          <p:cNvPr id="11" name="Picture 10"/>
          <p:cNvPicPr>
            <a:picLocks noChangeAspect="1"/>
          </p:cNvPicPr>
          <p:nvPr/>
        </p:nvPicPr>
        <p:blipFill rotWithShape="1">
          <a:blip r:embed="rId7"/>
          <a:srcRect l="28521" t="33239" r="13808" b="23333"/>
          <a:stretch/>
        </p:blipFill>
        <p:spPr>
          <a:xfrm>
            <a:off x="4648200" y="4284784"/>
            <a:ext cx="4495800" cy="2116016"/>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Hasta en nuestras peores condiciones, Dios nos ama.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5962"/>
            <a:ext cx="4953000" cy="3957638"/>
          </a:xfrm>
          <a:solidFill>
            <a:schemeClr val="bg1">
              <a:alpha val="45000"/>
            </a:schemeClr>
          </a:solidFill>
        </p:spPr>
        <p:txBody>
          <a:bodyPr>
            <a:noAutofit/>
          </a:bodyPr>
          <a:lstStyle/>
          <a:p>
            <a:pPr>
              <a:spcBef>
                <a:spcPts val="0"/>
              </a:spcBef>
            </a:pPr>
            <a:r>
              <a:rPr lang="es-ES" sz="2800" dirty="0"/>
              <a:t>Cuando tratamos de arreglar las cosas con Dios o acercarnos a Él, nuestra tendencia humana es hacer algo para ganar la atención o el favor divino. </a:t>
            </a:r>
            <a:endParaRPr lang="es-ES" sz="2800" dirty="0" smtClean="0"/>
          </a:p>
          <a:p>
            <a:pPr>
              <a:spcBef>
                <a:spcPts val="0"/>
              </a:spcBef>
            </a:pPr>
            <a:r>
              <a:rPr lang="es-ES" sz="2800" dirty="0" smtClean="0"/>
              <a:t>La </a:t>
            </a:r>
            <a:r>
              <a:rPr lang="es-ES" sz="2800" dirty="0"/>
              <a:t>singularidad del cristianismo, su </a:t>
            </a:r>
            <a:r>
              <a:rPr lang="es-ES" sz="2800" dirty="0" smtClean="0"/>
              <a:t>base</a:t>
            </a:r>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533400" y="5410200"/>
            <a:ext cx="8410576" cy="1219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buNone/>
            </a:pPr>
            <a:r>
              <a:rPr lang="es-ES" sz="2800" dirty="0" smtClean="0"/>
              <a:t>misma</a:t>
            </a:r>
            <a:r>
              <a:rPr lang="es-ES" sz="2800" dirty="0"/>
              <a:t>, es que Jesucristo, gracias al amor de Dios, ya ha provisto todo lo necesario para que arreglemos nuestra situación con Él.</a:t>
            </a:r>
          </a:p>
        </p:txBody>
      </p:sp>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n-US" sz="4800" dirty="0" err="1">
                <a:latin typeface="David" panose="020E0502060401010101" pitchFamily="34" charset="-79"/>
                <a:cs typeface="David" panose="020E0502060401010101" pitchFamily="34" charset="-79"/>
              </a:rPr>
              <a:t>Romanos</a:t>
            </a:r>
            <a:r>
              <a:rPr lang="en-US" sz="4800" dirty="0">
                <a:latin typeface="David" panose="020E0502060401010101" pitchFamily="34" charset="-79"/>
                <a:cs typeface="David" panose="020E0502060401010101" pitchFamily="34" charset="-79"/>
              </a:rPr>
              <a:t> 5:6-11, 18-21</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Entorno</a:t>
            </a:r>
            <a:endParaRPr lang="es-PR" dirty="0"/>
          </a:p>
        </p:txBody>
      </p:sp>
      <p:sp>
        <p:nvSpPr>
          <p:cNvPr id="3" name="Content Placeholder 2"/>
          <p:cNvSpPr>
            <a:spLocks noGrp="1"/>
          </p:cNvSpPr>
          <p:nvPr>
            <p:ph idx="1"/>
          </p:nvPr>
        </p:nvSpPr>
        <p:spPr>
          <a:xfrm>
            <a:off x="152399" y="2057400"/>
            <a:ext cx="4495801" cy="4643438"/>
          </a:xfrm>
        </p:spPr>
        <p:txBody>
          <a:bodyPr/>
          <a:lstStyle/>
          <a:p>
            <a:r>
              <a:rPr lang="es-ES" dirty="0"/>
              <a:t>A partir de Romanos 3, Pablo presentó la enseñanza de que somos justificados por la fe. </a:t>
            </a:r>
            <a:endParaRPr lang="es-ES" dirty="0" smtClean="0"/>
          </a:p>
          <a:p>
            <a:r>
              <a:rPr lang="es-ES" dirty="0" smtClean="0"/>
              <a:t>En </a:t>
            </a:r>
            <a:r>
              <a:rPr lang="es-ES" dirty="0"/>
              <a:t>Romanos 4, ilustró esa verdad en la vida de </a:t>
            </a:r>
            <a:r>
              <a:rPr lang="es-ES" dirty="0" smtClean="0"/>
              <a:t>Abraham.</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1448" y="2057400"/>
            <a:ext cx="4114800" cy="4114800"/>
          </a:xfrm>
          <a:prstGeom prst="rect">
            <a:avLst/>
          </a:prstGeom>
        </p:spPr>
      </p:pic>
    </p:spTree>
    <p:extLst>
      <p:ext uri="{BB962C8B-B14F-4D97-AF65-F5344CB8AC3E}">
        <p14:creationId xmlns:p14="http://schemas.microsoft.com/office/powerpoint/2010/main" val="33409681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Entorno</a:t>
            </a:r>
            <a:endParaRPr lang="es-PR" dirty="0"/>
          </a:p>
        </p:txBody>
      </p:sp>
      <p:sp>
        <p:nvSpPr>
          <p:cNvPr id="3" name="Content Placeholder 2"/>
          <p:cNvSpPr>
            <a:spLocks noGrp="1"/>
          </p:cNvSpPr>
          <p:nvPr>
            <p:ph idx="1"/>
          </p:nvPr>
        </p:nvSpPr>
        <p:spPr>
          <a:xfrm>
            <a:off x="152399" y="2057400"/>
            <a:ext cx="4495801" cy="4114800"/>
          </a:xfrm>
        </p:spPr>
        <p:txBody>
          <a:bodyPr/>
          <a:lstStyle/>
          <a:p>
            <a:r>
              <a:rPr lang="es-ES" dirty="0" smtClean="0"/>
              <a:t>En </a:t>
            </a:r>
            <a:r>
              <a:rPr lang="es-ES" dirty="0"/>
              <a:t>Romanos 5, nos mostró que el resultado de esa justificación: es que tenemos paz con Dios.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1448" y="2057400"/>
            <a:ext cx="4114800" cy="4114800"/>
          </a:xfrm>
          <a:prstGeom prst="rect">
            <a:avLst/>
          </a:prstGeom>
        </p:spPr>
      </p:pic>
    </p:spTree>
    <p:extLst>
      <p:ext uri="{BB962C8B-B14F-4D97-AF65-F5344CB8AC3E}">
        <p14:creationId xmlns:p14="http://schemas.microsoft.com/office/powerpoint/2010/main" val="20268598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Entorno</a:t>
            </a:r>
            <a:endParaRPr lang="es-PR" dirty="0"/>
          </a:p>
        </p:txBody>
      </p:sp>
      <p:sp>
        <p:nvSpPr>
          <p:cNvPr id="3" name="Content Placeholder 2"/>
          <p:cNvSpPr>
            <a:spLocks noGrp="1"/>
          </p:cNvSpPr>
          <p:nvPr>
            <p:ph idx="1"/>
          </p:nvPr>
        </p:nvSpPr>
        <p:spPr>
          <a:xfrm>
            <a:off x="152399" y="2057400"/>
            <a:ext cx="4495801" cy="4114800"/>
          </a:xfrm>
        </p:spPr>
        <p:txBody>
          <a:bodyPr/>
          <a:lstStyle/>
          <a:p>
            <a:r>
              <a:rPr lang="es-ES" dirty="0" smtClean="0"/>
              <a:t>Tener </a:t>
            </a:r>
            <a:r>
              <a:rPr lang="es-ES" dirty="0"/>
              <a:t>paz con Dios significa que estamos reconciliados por completo con Él y hemos recibido la vida eterna en Cristo.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1448" y="2057400"/>
            <a:ext cx="4114800" cy="4114800"/>
          </a:xfrm>
          <a:prstGeom prst="rect">
            <a:avLst/>
          </a:prstGeom>
        </p:spPr>
      </p:pic>
    </p:spTree>
    <p:extLst>
      <p:ext uri="{BB962C8B-B14F-4D97-AF65-F5344CB8AC3E}">
        <p14:creationId xmlns:p14="http://schemas.microsoft.com/office/powerpoint/2010/main" val="2935506596"/>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Romanos 5</a:t>
            </a:r>
            <a:r>
              <a:rPr lang="en-US" sz="4800" dirty="0" smtClean="0">
                <a:latin typeface="David" panose="020E0502060401010101" pitchFamily="34" charset="-79"/>
                <a:cs typeface="David" panose="020E0502060401010101" pitchFamily="34" charset="-79"/>
              </a:rPr>
              <a:t>:6-8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92863</TotalTime>
  <Words>673</Words>
  <Application>Microsoft Office PowerPoint</Application>
  <PresentationFormat>On-screen Show (4:3)</PresentationFormat>
  <Paragraphs>75</Paragraphs>
  <Slides>20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Pasaje bíblico</vt:lpstr>
      <vt:lpstr>Entorno</vt:lpstr>
      <vt:lpstr>Entorno</vt:lpstr>
      <vt:lpstr>Entorno</vt:lpstr>
      <vt:lpstr>Pasaje bíblico</vt:lpstr>
      <vt:lpstr>PowerPoint Presentation</vt:lpstr>
      <vt:lpstr>Romanos 5:6-8</vt:lpstr>
      <vt:lpstr>Pasaje bíblico</vt:lpstr>
      <vt:lpstr>Romanos 5:9-11</vt:lpstr>
      <vt:lpstr>Pasaje bíblico</vt:lpstr>
      <vt:lpstr>Romanos 5:18-21</vt:lpstr>
      <vt:lpstr>Romanos 5:18-21</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un_amor_que_puedo_experimentar_122814.pptx</dc:title>
  <dc:creator>JRIVERA</dc:creator>
  <cp:lastModifiedBy>Tito Ortega</cp:lastModifiedBy>
  <cp:revision>4371</cp:revision>
  <dcterms:created xsi:type="dcterms:W3CDTF">2007-01-24T21:53:34Z</dcterms:created>
  <dcterms:modified xsi:type="dcterms:W3CDTF">2014-12-29T20:31:50Z</dcterms:modified>
</cp:coreProperties>
</file>