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12" r:id="rId3"/>
  </p:sldMasterIdLst>
  <p:notesMasterIdLst>
    <p:notesMasterId r:id="rId31"/>
  </p:notesMasterIdLst>
  <p:handoutMasterIdLst>
    <p:handoutMasterId r:id="rId32"/>
  </p:handoutMasterIdLst>
  <p:sldIdLst>
    <p:sldId id="794" r:id="rId4"/>
    <p:sldId id="1294" r:id="rId5"/>
    <p:sldId id="804" r:id="rId6"/>
    <p:sldId id="1279" r:id="rId7"/>
    <p:sldId id="287" r:id="rId8"/>
    <p:sldId id="1295" r:id="rId9"/>
    <p:sldId id="1338" r:id="rId10"/>
    <p:sldId id="1319" r:id="rId11"/>
    <p:sldId id="1270" r:id="rId12"/>
    <p:sldId id="1341" r:id="rId13"/>
    <p:sldId id="1343" r:id="rId14"/>
    <p:sldId id="1323" r:id="rId15"/>
    <p:sldId id="1283" r:id="rId16"/>
    <p:sldId id="1339" r:id="rId17"/>
    <p:sldId id="1340" r:id="rId18"/>
    <p:sldId id="1344" r:id="rId19"/>
    <p:sldId id="1345" r:id="rId20"/>
    <p:sldId id="1324" r:id="rId21"/>
    <p:sldId id="1329" r:id="rId22"/>
    <p:sldId id="1346" r:id="rId23"/>
    <p:sldId id="1347" r:id="rId24"/>
    <p:sldId id="1348" r:id="rId25"/>
    <p:sldId id="1349" r:id="rId26"/>
    <p:sldId id="1155" r:id="rId27"/>
    <p:sldId id="561" r:id="rId28"/>
    <p:sldId id="1133" r:id="rId29"/>
    <p:sldId id="908" r:id="rId3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1"/>
    <a:srgbClr val="0000CC"/>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72" d="100"/>
          <a:sy n="72" d="100"/>
        </p:scale>
        <p:origin x="1182" y="60"/>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12/18/2014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13580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3793060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1966340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18</a:t>
            </a:fld>
            <a:endParaRPr lang="en-US"/>
          </a:p>
        </p:txBody>
      </p:sp>
    </p:spTree>
    <p:extLst>
      <p:ext uri="{BB962C8B-B14F-4D97-AF65-F5344CB8AC3E}">
        <p14:creationId xmlns:p14="http://schemas.microsoft.com/office/powerpoint/2010/main" val="397881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26</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27</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extLst>
      <p:ext uri="{BB962C8B-B14F-4D97-AF65-F5344CB8AC3E}">
        <p14:creationId xmlns:p14="http://schemas.microsoft.com/office/powerpoint/2010/main" val="1905765007"/>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extLst>
      <p:ext uri="{BB962C8B-B14F-4D97-AF65-F5344CB8AC3E}">
        <p14:creationId xmlns:p14="http://schemas.microsoft.com/office/powerpoint/2010/main" val="3348289462"/>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extLst>
      <p:ext uri="{BB962C8B-B14F-4D97-AF65-F5344CB8AC3E}">
        <p14:creationId xmlns:p14="http://schemas.microsoft.com/office/powerpoint/2010/main" val="3368853984"/>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extLst>
      <p:ext uri="{BB962C8B-B14F-4D97-AF65-F5344CB8AC3E}">
        <p14:creationId xmlns:p14="http://schemas.microsoft.com/office/powerpoint/2010/main" val="2700873918"/>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extLst>
      <p:ext uri="{BB962C8B-B14F-4D97-AF65-F5344CB8AC3E}">
        <p14:creationId xmlns:p14="http://schemas.microsoft.com/office/powerpoint/2010/main" val="4105901918"/>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extLst>
      <p:ext uri="{BB962C8B-B14F-4D97-AF65-F5344CB8AC3E}">
        <p14:creationId xmlns:p14="http://schemas.microsoft.com/office/powerpoint/2010/main" val="917588067"/>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extLst>
      <p:ext uri="{BB962C8B-B14F-4D97-AF65-F5344CB8AC3E}">
        <p14:creationId xmlns:p14="http://schemas.microsoft.com/office/powerpoint/2010/main" val="3647638506"/>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extLst>
      <p:ext uri="{BB962C8B-B14F-4D97-AF65-F5344CB8AC3E}">
        <p14:creationId xmlns:p14="http://schemas.microsoft.com/office/powerpoint/2010/main" val="710840820"/>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extLst>
      <p:ext uri="{BB962C8B-B14F-4D97-AF65-F5344CB8AC3E}">
        <p14:creationId xmlns:p14="http://schemas.microsoft.com/office/powerpoint/2010/main" val="136946289"/>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extLst>
      <p:ext uri="{BB962C8B-B14F-4D97-AF65-F5344CB8AC3E}">
        <p14:creationId xmlns:p14="http://schemas.microsoft.com/office/powerpoint/2010/main" val="2625455026"/>
      </p:ext>
    </p:extLst>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extLst>
      <p:ext uri="{BB962C8B-B14F-4D97-AF65-F5344CB8AC3E}">
        <p14:creationId xmlns:p14="http://schemas.microsoft.com/office/powerpoint/2010/main" val="1057397053"/>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F08F9C-FCE7-4A61-B8C1-DFAF70FC5AFE}" type="slidenum">
              <a:rPr lang="en-US" smtClean="0"/>
              <a:pPr/>
              <a:t>‹#›</a:t>
            </a:fld>
            <a:endParaRPr lang="en-US"/>
          </a:p>
        </p:txBody>
      </p:sp>
    </p:spTree>
    <p:extLst>
      <p:ext uri="{BB962C8B-B14F-4D97-AF65-F5344CB8AC3E}">
        <p14:creationId xmlns:p14="http://schemas.microsoft.com/office/powerpoint/2010/main" val="3156606911"/>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spd="slow">
    <p:fade/>
  </p:transition>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5.xml"/><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hyperlink" Target="http://st-takla.org/Gallery/Bible/Illustrations.htm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6568" r="339"/>
          <a:stretch/>
        </p:blipFill>
        <p:spPr>
          <a:xfrm>
            <a:off x="0" y="0"/>
            <a:ext cx="9144001"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Invierno </a:t>
            </a:r>
            <a:r>
              <a:rPr kumimoji="0" lang="es-PR" sz="4400" b="0" i="0" u="none" strike="noStrike" kern="1200" cap="none" spc="0" normalizeH="0" baseline="0" noProof="0" dirty="0" smtClean="0">
                <a:ln>
                  <a:noFill/>
                </a:ln>
                <a:effectLst/>
                <a:uLnTx/>
                <a:uFillTx/>
                <a:latin typeface="+mj-lt"/>
                <a:ea typeface="+mj-ea"/>
                <a:cs typeface="+mj-cs"/>
              </a:rPr>
              <a:t>2014/Tema</a:t>
            </a:r>
            <a:r>
              <a:rPr lang="es-PR" sz="4400" dirty="0" smtClean="0">
                <a:latin typeface="+mj-lt"/>
              </a:rPr>
              <a:t>:           </a:t>
            </a:r>
            <a:r>
              <a:rPr lang="es-PR" sz="4400" cap="small" dirty="0" smtClean="0">
                <a:latin typeface="+mj-lt"/>
              </a:rPr>
              <a:t>Experimente la nueva vida en Cristo</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Sesión</a:t>
            </a:r>
            <a:r>
              <a:rPr lang="en-US" sz="4400" cap="small" dirty="0" smtClean="0">
                <a:latin typeface="+mn-lt"/>
              </a:rPr>
              <a:t> 2: </a:t>
            </a:r>
            <a:r>
              <a:rPr lang="es-PR" sz="4400" cap="small" dirty="0" smtClean="0"/>
              <a:t>Un Regalo que no me puedo hacer</a:t>
            </a:r>
            <a:endParaRPr lang="es-PR" sz="4400" cap="small" dirty="0" smtClean="0">
              <a:latin typeface="+mn-lt"/>
            </a:endParaRPr>
          </a:p>
          <a:p>
            <a:pPr marL="401638" indent="-234950" algn="ctr">
              <a:spcAft>
                <a:spcPts val="600"/>
              </a:spcAft>
              <a:buNone/>
            </a:pPr>
            <a:r>
              <a:rPr kumimoji="0" lang="es-PR" sz="3600" b="0" i="0" u="none" strike="noStrike" kern="1200" cap="none" spc="0" normalizeH="0" baseline="0" noProof="0" dirty="0" smtClean="0">
                <a:ln>
                  <a:noFill/>
                </a:ln>
                <a:effectLst/>
                <a:uLnTx/>
                <a:uFillTx/>
                <a:latin typeface="+mn-lt"/>
                <a:ea typeface="+mn-ea"/>
                <a:cs typeface="+mn-cs"/>
              </a:rPr>
              <a:t>14 de </a:t>
            </a:r>
            <a:r>
              <a:rPr lang="es-PR" sz="3600" dirty="0" smtClean="0">
                <a:latin typeface="+mn-lt"/>
                <a:cs typeface="+mn-cs"/>
              </a:rPr>
              <a:t>diciembre </a:t>
            </a:r>
            <a:r>
              <a:rPr kumimoji="0" lang="es-PR" sz="3600" b="0" i="0" u="none" strike="noStrike" kern="1200" cap="none" spc="0" normalizeH="0" baseline="0" noProof="0" dirty="0" smtClean="0">
                <a:ln>
                  <a:noFill/>
                </a:ln>
                <a:effectLst/>
                <a:uLnTx/>
                <a:uFillTx/>
                <a:latin typeface="+mn-lt"/>
                <a:ea typeface="+mn-ea"/>
                <a:cs typeface="+mn-cs"/>
              </a:rPr>
              <a:t>de 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en-US" sz="2800" dirty="0" smtClean="0"/>
              <a:t>(</a:t>
            </a:r>
            <a:r>
              <a:rPr lang="es-PR" sz="2800" dirty="0" smtClean="0"/>
              <a:t>Romanos</a:t>
            </a:r>
            <a:r>
              <a:rPr lang="en-US" sz="2800" dirty="0" smtClean="0"/>
              <a:t> 3:21-28</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472"/>
            <a:ext cx="4360255" cy="2937328"/>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3744295"/>
            <a:ext cx="4191000" cy="314325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10</a:t>
            </a:fld>
            <a:endParaRPr lang="en-US"/>
          </a:p>
        </p:txBody>
      </p:sp>
      <p:pic>
        <p:nvPicPr>
          <p:cNvPr id="5" name="Picture 4"/>
          <p:cNvPicPr>
            <a:picLocks noChangeAspect="1"/>
          </p:cNvPicPr>
          <p:nvPr/>
        </p:nvPicPr>
        <p:blipFill>
          <a:blip r:embed="rId4">
            <a:clrChange>
              <a:clrFrom>
                <a:srgbClr val="C1BC8F">
                  <a:alpha val="76471"/>
                </a:srgbClr>
              </a:clrFrom>
              <a:clrTo>
                <a:srgbClr val="C1BC8F">
                  <a:alpha val="0"/>
                </a:srgbClr>
              </a:clrTo>
            </a:clrChange>
            <a:extLst>
              <a:ext uri="{28A0092B-C50C-407E-A947-70E740481C1C}">
                <a14:useLocalDpi xmlns:a14="http://schemas.microsoft.com/office/drawing/2010/main" val="0"/>
              </a:ext>
            </a:extLst>
          </a:blip>
          <a:stretch>
            <a:fillRect/>
          </a:stretch>
        </p:blipFill>
        <p:spPr>
          <a:xfrm>
            <a:off x="4640454" y="0"/>
            <a:ext cx="4503546" cy="381000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200400"/>
            <a:ext cx="2804160" cy="3657600"/>
          </a:xfrm>
          <a:prstGeom prst="rect">
            <a:avLst/>
          </a:prstGeom>
        </p:spPr>
      </p:pic>
      <p:pic>
        <p:nvPicPr>
          <p:cNvPr id="8" name="Picture 7"/>
          <p:cNvPicPr>
            <a:picLocks noChangeAspect="1"/>
          </p:cNvPicPr>
          <p:nvPr/>
        </p:nvPicPr>
        <p:blipFill>
          <a:blip r:embed="rId6">
            <a:clrChange>
              <a:clrFrom>
                <a:srgbClr val="FFFFFF"/>
              </a:clrFrom>
              <a:clrTo>
                <a:srgbClr val="FFFFFF">
                  <a:alpha val="0"/>
                </a:srgbClr>
              </a:clrTo>
            </a:clrChange>
          </a:blip>
          <a:stretch>
            <a:fillRect/>
          </a:stretch>
        </p:blipFill>
        <p:spPr>
          <a:xfrm>
            <a:off x="2329543" y="1567542"/>
            <a:ext cx="3766457" cy="3766457"/>
          </a:xfrm>
          <a:prstGeom prst="rect">
            <a:avLst/>
          </a:prstGeom>
        </p:spPr>
      </p:pic>
    </p:spTree>
    <p:extLst>
      <p:ext uri="{BB962C8B-B14F-4D97-AF65-F5344CB8AC3E}">
        <p14:creationId xmlns:p14="http://schemas.microsoft.com/office/powerpoint/2010/main" val="3848477709"/>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304799" y="2057400"/>
            <a:ext cx="8229601" cy="3731118"/>
          </a:xfrm>
        </p:spPr>
        <p:txBody>
          <a:bodyPr/>
          <a:lstStyle/>
          <a:p>
            <a:r>
              <a:rPr lang="es-ES" sz="2800" dirty="0" smtClean="0"/>
              <a:t>La justicia de Dios se revela por separado de la ley, aunque la ley y los profetas la anunciaron desde mucho tiempo atrás (</a:t>
            </a:r>
            <a:r>
              <a:rPr lang="es-ES" sz="2800" dirty="0" smtClean="0">
                <a:solidFill>
                  <a:schemeClr val="tx2"/>
                </a:solidFill>
              </a:rPr>
              <a:t>3:21</a:t>
            </a:r>
            <a:r>
              <a:rPr lang="es-ES" sz="2800" dirty="0" smtClean="0"/>
              <a:t>). </a:t>
            </a:r>
          </a:p>
          <a:p>
            <a:r>
              <a:rPr lang="es-ES" sz="2800" dirty="0" smtClean="0"/>
              <a:t>Esta </a:t>
            </a:r>
            <a:r>
              <a:rPr lang="es-ES" sz="2800" dirty="0"/>
              <a:t>es una nueva clase de justificación. No es del tipo que se basa en las obras de la ley; sino que es por fe en Jesucristo. No depende de nuestras obras sino de la fe que es el medio para recibir la salvación (</a:t>
            </a:r>
            <a:r>
              <a:rPr lang="es-ES" sz="2800" dirty="0">
                <a:solidFill>
                  <a:schemeClr val="tx2"/>
                </a:solidFill>
              </a:rPr>
              <a:t>3:22</a:t>
            </a:r>
            <a:r>
              <a:rPr lang="es-ES" sz="2800" dirty="0" smtClean="0"/>
              <a:t>). (</a:t>
            </a:r>
            <a:r>
              <a:rPr lang="es-ES" sz="2800" dirty="0" err="1" smtClean="0"/>
              <a:t>Porter</a:t>
            </a:r>
            <a:r>
              <a:rPr lang="es-ES" sz="2800" dirty="0" smtClean="0"/>
              <a:t>)</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3:21</a:t>
            </a:r>
            <a:endParaRPr lang="es-ES" dirty="0"/>
          </a:p>
        </p:txBody>
      </p:sp>
    </p:spTree>
    <p:extLst>
      <p:ext uri="{BB962C8B-B14F-4D97-AF65-F5344CB8AC3E}">
        <p14:creationId xmlns:p14="http://schemas.microsoft.com/office/powerpoint/2010/main" val="402796904"/>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PR" sz="4800" dirty="0" smtClean="0">
                <a:latin typeface="David" panose="020E0502060401010101" pitchFamily="34" charset="-79"/>
                <a:cs typeface="David" panose="020E0502060401010101" pitchFamily="34" charset="-79"/>
              </a:rPr>
              <a:t>Romanos</a:t>
            </a:r>
            <a:r>
              <a:rPr lang="en-US" sz="4800" dirty="0" smtClean="0">
                <a:latin typeface="David" panose="020E0502060401010101" pitchFamily="34" charset="-79"/>
                <a:cs typeface="David" panose="020E0502060401010101" pitchFamily="34" charset="-79"/>
              </a:rPr>
              <a:t> 3:22-26</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extLst>
      <p:ext uri="{BB962C8B-B14F-4D97-AF65-F5344CB8AC3E}">
        <p14:creationId xmlns:p14="http://schemas.microsoft.com/office/powerpoint/2010/main" val="3060668258"/>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228600" y="2057400"/>
            <a:ext cx="4613405" cy="3731118"/>
          </a:xfrm>
        </p:spPr>
        <p:txBody>
          <a:bodyPr/>
          <a:lstStyle/>
          <a:p>
            <a:pPr marL="0" indent="0">
              <a:buNone/>
            </a:pPr>
            <a:r>
              <a:rPr lang="es-ES" sz="2800" dirty="0"/>
              <a:t>“la justicia de Dios por medio de la fe en Jesucristo, para todos los que creen en él. Porque no hay diferencia</a:t>
            </a:r>
            <a:r>
              <a:rPr lang="es-ES" sz="2800" dirty="0" smtClean="0"/>
              <a:t>, por </a:t>
            </a:r>
            <a:r>
              <a:rPr lang="es-ES" sz="2800" dirty="0"/>
              <a:t>cuanto todos pecaron, y están destituidos de la gloria de Dios</a:t>
            </a:r>
            <a:r>
              <a:rPr lang="es-ES" sz="2800" dirty="0" smtClean="0"/>
              <a:t>, siendo </a:t>
            </a:r>
            <a:r>
              <a:rPr lang="es-ES" sz="2800" dirty="0"/>
              <a:t>justificados gratuitamente por su </a:t>
            </a:r>
            <a:r>
              <a:rPr lang="es-ES" sz="2800" dirty="0" smtClean="0"/>
              <a:t>gracia...”</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3:22-26</a:t>
            </a:r>
            <a:endParaRPr lang="es-ES" dirty="0"/>
          </a:p>
        </p:txBody>
      </p:sp>
      <p:pic>
        <p:nvPicPr>
          <p:cNvPr id="2" name="Picture 1"/>
          <p:cNvPicPr>
            <a:picLocks noChangeAspect="1"/>
          </p:cNvPicPr>
          <p:nvPr/>
        </p:nvPicPr>
        <p:blipFill rotWithShape="1">
          <a:blip r:embed="rId2"/>
          <a:srcRect l="71429" t="13428" r="10476" b="62191"/>
          <a:stretch/>
        </p:blipFill>
        <p:spPr>
          <a:xfrm>
            <a:off x="4842005" y="2191816"/>
            <a:ext cx="3912319" cy="3294584"/>
          </a:xfrm>
          <a:prstGeom prst="rect">
            <a:avLst/>
          </a:prstGeom>
        </p:spPr>
      </p:pic>
    </p:spTree>
    <p:extLst>
      <p:ext uri="{BB962C8B-B14F-4D97-AF65-F5344CB8AC3E}">
        <p14:creationId xmlns:p14="http://schemas.microsoft.com/office/powerpoint/2010/main" val="3436621919"/>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486400" y="2205037"/>
            <a:ext cx="2935759" cy="4259729"/>
          </a:xfrm>
          <a:prstGeom prst="rect">
            <a:avLst/>
          </a:prstGeom>
        </p:spPr>
      </p:pic>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228600" y="2057400"/>
            <a:ext cx="4648200" cy="3731118"/>
          </a:xfrm>
        </p:spPr>
        <p:txBody>
          <a:bodyPr/>
          <a:lstStyle/>
          <a:p>
            <a:pPr marL="0" indent="0">
              <a:buNone/>
            </a:pPr>
            <a:r>
              <a:rPr lang="es-ES" sz="2800" dirty="0" smtClean="0"/>
              <a:t>“</a:t>
            </a:r>
            <a:r>
              <a:rPr lang="es-ES" sz="2800" dirty="0"/>
              <a:t>...</a:t>
            </a:r>
            <a:r>
              <a:rPr lang="es-ES" sz="2800" dirty="0" smtClean="0"/>
              <a:t>mediante </a:t>
            </a:r>
            <a:r>
              <a:rPr lang="es-ES" sz="2800" dirty="0"/>
              <a:t>la redención que es en Cristo Jesús</a:t>
            </a:r>
            <a:r>
              <a:rPr lang="es-ES" sz="2800" dirty="0" smtClean="0"/>
              <a:t>, a </a:t>
            </a:r>
            <a:r>
              <a:rPr lang="es-ES" sz="2800" dirty="0"/>
              <a:t>quien Dios puso como propiciación por medio de la fe en su sangre, para manifestar su justicia, a causa de haber pasado por alto, en su paciencia, los pecados pasados</a:t>
            </a:r>
            <a:r>
              <a:rPr lang="es-ES" sz="2800" dirty="0" smtClean="0"/>
              <a:t>, con </a:t>
            </a:r>
            <a:r>
              <a:rPr lang="es-ES" sz="2800" dirty="0"/>
              <a:t>la mira de manifestar en este tiempo su </a:t>
            </a:r>
            <a:r>
              <a:rPr lang="es-ES" sz="2800" dirty="0" smtClean="0"/>
              <a:t>justicia...”</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3:22-26</a:t>
            </a:r>
            <a:endParaRPr lang="es-ES" dirty="0"/>
          </a:p>
        </p:txBody>
      </p:sp>
    </p:spTree>
    <p:extLst>
      <p:ext uri="{BB962C8B-B14F-4D97-AF65-F5344CB8AC3E}">
        <p14:creationId xmlns:p14="http://schemas.microsoft.com/office/powerpoint/2010/main" val="482320707"/>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4759" y="2182485"/>
            <a:ext cx="4487124" cy="2989546"/>
          </a:xfrm>
          <a:prstGeom prst="rect">
            <a:avLst/>
          </a:prstGeom>
        </p:spPr>
      </p:pic>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228600" y="2057400"/>
            <a:ext cx="4648200" cy="3731118"/>
          </a:xfrm>
        </p:spPr>
        <p:txBody>
          <a:bodyPr/>
          <a:lstStyle/>
          <a:p>
            <a:pPr marL="0" indent="0">
              <a:buNone/>
            </a:pPr>
            <a:r>
              <a:rPr lang="es-ES" sz="2800" dirty="0" smtClean="0"/>
              <a:t>“...a </a:t>
            </a:r>
            <a:r>
              <a:rPr lang="es-ES" sz="2800" dirty="0"/>
              <a:t>fin de que él sea el justo, y el que justifica al que es de la fe de Jesús</a:t>
            </a:r>
            <a:r>
              <a:rPr lang="es-ES" sz="2800" dirty="0" smtClean="0"/>
              <a:t>.”</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3:22-26</a:t>
            </a:r>
            <a:endParaRPr lang="es-ES" dirty="0"/>
          </a:p>
        </p:txBody>
      </p:sp>
    </p:spTree>
    <p:extLst>
      <p:ext uri="{BB962C8B-B14F-4D97-AF65-F5344CB8AC3E}">
        <p14:creationId xmlns:p14="http://schemas.microsoft.com/office/powerpoint/2010/main" val="1447379202"/>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327682" name="Rectangle 2"/>
          <p:cNvSpPr>
            <a:spLocks noGrp="1" noChangeArrowheads="1"/>
          </p:cNvSpPr>
          <p:nvPr>
            <p:ph type="body" idx="1"/>
          </p:nvPr>
        </p:nvSpPr>
        <p:spPr>
          <a:xfrm>
            <a:off x="228599" y="2057400"/>
            <a:ext cx="8305801" cy="3731118"/>
          </a:xfrm>
        </p:spPr>
        <p:txBody>
          <a:bodyPr/>
          <a:lstStyle/>
          <a:p>
            <a:r>
              <a:rPr lang="es-ES" sz="2800" dirty="0"/>
              <a:t>Debido a que todos hemos pecado, nadie merece la salvación. Sin embargo, Dios la ofrece como un regalo a todos los que confíen en Jesucristo (</a:t>
            </a:r>
            <a:r>
              <a:rPr lang="es-ES" sz="2800" dirty="0">
                <a:solidFill>
                  <a:schemeClr val="tx2"/>
                </a:solidFill>
              </a:rPr>
              <a:t>3:22–24</a:t>
            </a:r>
            <a:r>
              <a:rPr lang="es-ES" sz="2800" dirty="0"/>
              <a:t>). </a:t>
            </a:r>
            <a:endParaRPr lang="es-ES" sz="2800" dirty="0" smtClean="0"/>
          </a:p>
          <a:p>
            <a:r>
              <a:rPr lang="es-ES" sz="2800" dirty="0" smtClean="0"/>
              <a:t>El </a:t>
            </a:r>
            <a:r>
              <a:rPr lang="es-ES" sz="2800" dirty="0"/>
              <a:t>precio ha sido totalmente pagado con la muerte de Cristo (</a:t>
            </a:r>
            <a:r>
              <a:rPr lang="es-ES" sz="2800" dirty="0">
                <a:solidFill>
                  <a:schemeClr val="tx2"/>
                </a:solidFill>
              </a:rPr>
              <a:t>3:24–25a</a:t>
            </a:r>
            <a:r>
              <a:rPr lang="es-ES" sz="2800" dirty="0"/>
              <a:t>). McGee ha dicho: “Un pecador salvado tiene tanto derecho de estar en el cielo como Cristo mismo, porque tiene todo el mérito y la justicia de Cristo</a:t>
            </a:r>
            <a:r>
              <a:rPr lang="es-ES" sz="2800" dirty="0" smtClean="0"/>
              <a:t>”. (</a:t>
            </a:r>
            <a:r>
              <a:rPr lang="es-ES" sz="2800" dirty="0" err="1" smtClean="0"/>
              <a:t>Porter</a:t>
            </a:r>
            <a:r>
              <a:rPr lang="es-ES" sz="2800" dirty="0" smtClean="0"/>
              <a:t>)</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3:22-26</a:t>
            </a:r>
            <a:endParaRPr lang="es-ES" dirty="0"/>
          </a:p>
        </p:txBody>
      </p:sp>
    </p:spTree>
    <p:extLst>
      <p:ext uri="{BB962C8B-B14F-4D97-AF65-F5344CB8AC3E}">
        <p14:creationId xmlns:p14="http://schemas.microsoft.com/office/powerpoint/2010/main" val="4113129830"/>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228599" y="2057400"/>
            <a:ext cx="8534401" cy="3731118"/>
          </a:xfrm>
        </p:spPr>
        <p:txBody>
          <a:bodyPr/>
          <a:lstStyle/>
          <a:p>
            <a:r>
              <a:rPr lang="es-ES" sz="2800" dirty="0" smtClean="0"/>
              <a:t>En </a:t>
            </a:r>
            <a:r>
              <a:rPr lang="es-ES" sz="2800" dirty="0"/>
              <a:t>el </a:t>
            </a:r>
            <a:r>
              <a:rPr lang="es-ES" sz="2800" i="1" dirty="0" smtClean="0"/>
              <a:t>AT</a:t>
            </a:r>
            <a:r>
              <a:rPr lang="es-ES" sz="2800" dirty="0" smtClean="0"/>
              <a:t>, </a:t>
            </a:r>
            <a:r>
              <a:rPr lang="es-ES" sz="2800" dirty="0"/>
              <a:t>Dios aceptó que se cubriera el pecado mediante la sangre de los animales que se ofrecían en sacrificio, aplicándolos al pago completo que Cristo haría más adelante en la cruz. </a:t>
            </a:r>
            <a:endParaRPr lang="es-ES" sz="2800" dirty="0" smtClean="0"/>
          </a:p>
          <a:p>
            <a:r>
              <a:rPr lang="es-ES" sz="2800" dirty="0" smtClean="0"/>
              <a:t>Así </a:t>
            </a:r>
            <a:r>
              <a:rPr lang="es-ES" sz="2800" dirty="0"/>
              <a:t>pudo seguir siendo justo y a la vez justificar a los pecadores (</a:t>
            </a:r>
            <a:r>
              <a:rPr lang="es-ES" sz="2800" dirty="0">
                <a:solidFill>
                  <a:schemeClr val="tx2"/>
                </a:solidFill>
              </a:rPr>
              <a:t>3:25b–26</a:t>
            </a:r>
            <a:r>
              <a:rPr lang="es-ES" sz="2800" dirty="0"/>
              <a:t>). </a:t>
            </a:r>
            <a:endParaRPr lang="es-ES" sz="2800" dirty="0" smtClean="0"/>
          </a:p>
          <a:p>
            <a:r>
              <a:rPr lang="es-ES" sz="2800" dirty="0" smtClean="0"/>
              <a:t>La </a:t>
            </a:r>
            <a:r>
              <a:rPr lang="es-ES" sz="2800" dirty="0"/>
              <a:t>palabra “propiciación” se utiliza para demostrar que Jesucristo es el sacrificio perfecto ofrecido para satisfacer las justas demandas que Dios exige por causa de nuestros </a:t>
            </a:r>
            <a:r>
              <a:rPr lang="es-ES" sz="2800" dirty="0" smtClean="0"/>
              <a:t>delitos. (</a:t>
            </a:r>
            <a:r>
              <a:rPr lang="es-ES" sz="2800" dirty="0" err="1" smtClean="0"/>
              <a:t>Porter</a:t>
            </a:r>
            <a:r>
              <a:rPr lang="es-ES" sz="2800" dirty="0" smtClean="0"/>
              <a:t>)</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3:22-26</a:t>
            </a:r>
            <a:endParaRPr lang="es-ES" dirty="0"/>
          </a:p>
        </p:txBody>
      </p:sp>
    </p:spTree>
    <p:extLst>
      <p:ext uri="{BB962C8B-B14F-4D97-AF65-F5344CB8AC3E}">
        <p14:creationId xmlns:p14="http://schemas.microsoft.com/office/powerpoint/2010/main" val="3600697911"/>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PR" sz="4800" dirty="0" smtClean="0">
                <a:latin typeface="David" panose="020E0502060401010101" pitchFamily="34" charset="-79"/>
                <a:cs typeface="David" panose="020E0502060401010101" pitchFamily="34" charset="-79"/>
              </a:rPr>
              <a:t>Romanos</a:t>
            </a:r>
            <a:r>
              <a:rPr lang="en-US" sz="4800" dirty="0" smtClean="0">
                <a:latin typeface="David" panose="020E0502060401010101" pitchFamily="34" charset="-79"/>
                <a:cs typeface="David" panose="020E0502060401010101" pitchFamily="34" charset="-79"/>
              </a:rPr>
              <a:t> 3:27-28</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extLst>
      <p:ext uri="{BB962C8B-B14F-4D97-AF65-F5344CB8AC3E}">
        <p14:creationId xmlns:p14="http://schemas.microsoft.com/office/powerpoint/2010/main" val="967218651"/>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
        <p:nvSpPr>
          <p:cNvPr id="327682" name="Rectangle 2"/>
          <p:cNvSpPr>
            <a:spLocks noGrp="1" noChangeArrowheads="1"/>
          </p:cNvSpPr>
          <p:nvPr>
            <p:ph type="body" idx="1"/>
          </p:nvPr>
        </p:nvSpPr>
        <p:spPr>
          <a:xfrm>
            <a:off x="228601" y="2057400"/>
            <a:ext cx="4495799" cy="3731118"/>
          </a:xfrm>
        </p:spPr>
        <p:txBody>
          <a:bodyPr/>
          <a:lstStyle/>
          <a:p>
            <a:pPr marL="0" indent="0">
              <a:buNone/>
            </a:pPr>
            <a:r>
              <a:rPr lang="es-ES" sz="2800" dirty="0"/>
              <a:t>“¿Dónde, pues, está la jactancia? Queda excluida. ¿Por cuál ley? ¿Por la de las obras? No, sino por la ley de la fe. Concluimos, pues, que el hombre es justificado por fe sin las obras de la ley</a:t>
            </a:r>
            <a:r>
              <a:rPr lang="es-ES" sz="2800" dirty="0" smtClean="0"/>
              <a:t>.”</a:t>
            </a:r>
            <a:endParaRPr lang="es-ES" sz="2800" dirty="0"/>
          </a:p>
        </p:txBody>
      </p:sp>
      <p:sp>
        <p:nvSpPr>
          <p:cNvPr id="7" name="Rectangle 3"/>
          <p:cNvSpPr>
            <a:spLocks noGrp="1" noChangeArrowheads="1"/>
          </p:cNvSpPr>
          <p:nvPr>
            <p:ph type="title"/>
          </p:nvPr>
        </p:nvSpPr>
        <p:spPr>
          <a:xfrm>
            <a:off x="1600200" y="671512"/>
            <a:ext cx="6934201" cy="1004888"/>
          </a:xfrm>
        </p:spPr>
        <p:txBody>
          <a:bodyPr/>
          <a:lstStyle/>
          <a:p>
            <a:r>
              <a:rPr lang="es-ES" dirty="0" smtClean="0"/>
              <a:t>Romanos 3:27-28</a:t>
            </a:r>
            <a:endParaRPr lang="es-E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399" y="2133600"/>
            <a:ext cx="3886201" cy="3257794"/>
          </a:xfrm>
          <a:prstGeom prst="rect">
            <a:avLst/>
          </a:prstGeom>
        </p:spPr>
      </p:pic>
    </p:spTree>
    <p:extLst>
      <p:ext uri="{BB962C8B-B14F-4D97-AF65-F5344CB8AC3E}">
        <p14:creationId xmlns:p14="http://schemas.microsoft.com/office/powerpoint/2010/main" val="2851713319"/>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l="20981" r="2972"/>
          <a:stretch/>
        </p:blipFill>
        <p:spPr>
          <a:xfrm>
            <a:off x="4648200" y="1198280"/>
            <a:ext cx="4495800" cy="5202520"/>
          </a:xfrm>
          <a:prstGeom prst="rect">
            <a:avLst/>
          </a:prstGeom>
        </p:spPr>
      </p:pic>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6666" b="45556"/>
          <a:stretch/>
        </p:blipFill>
        <p:spPr>
          <a:xfrm>
            <a:off x="0" y="0"/>
            <a:ext cx="4649513" cy="43434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t="93333" r="46992"/>
          <a:stretch/>
        </p:blipFill>
        <p:spPr>
          <a:xfrm>
            <a:off x="0" y="5715000"/>
            <a:ext cx="4648200" cy="1143000"/>
          </a:xfrm>
          <a:prstGeom prst="rect">
            <a:avLst/>
          </a:prstGeom>
        </p:spPr>
      </p:pic>
      <p:pic>
        <p:nvPicPr>
          <p:cNvPr id="12" name="Picture 11"/>
          <p:cNvPicPr>
            <a:picLocks noChangeAspect="1"/>
          </p:cNvPicPr>
          <p:nvPr/>
        </p:nvPicPr>
        <p:blipFill>
          <a:blip r:embed="rId5">
            <a:duotone>
              <a:schemeClr val="accent3">
                <a:shade val="45000"/>
                <a:satMod val="135000"/>
              </a:schemeClr>
              <a:prstClr val="white"/>
            </a:duotone>
          </a:blip>
          <a:stretch>
            <a:fillRect/>
          </a:stretch>
        </p:blipFill>
        <p:spPr>
          <a:xfrm>
            <a:off x="0" y="6400800"/>
            <a:ext cx="9163050" cy="458787"/>
          </a:xfrm>
          <a:prstGeom prst="rect">
            <a:avLst/>
          </a:prstGeom>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91244" t="93333" r="1804" b="3111"/>
          <a:stretch/>
        </p:blipFill>
        <p:spPr>
          <a:xfrm>
            <a:off x="3971925" y="5783393"/>
            <a:ext cx="609600" cy="609600"/>
          </a:xfrm>
          <a:prstGeom prst="rect">
            <a:avLst/>
          </a:prstGeom>
        </p:spPr>
      </p:pic>
      <p:pic>
        <p:nvPicPr>
          <p:cNvPr id="10" name="Picture 9"/>
          <p:cNvPicPr>
            <a:picLocks noChangeAspect="1"/>
          </p:cNvPicPr>
          <p:nvPr/>
        </p:nvPicPr>
        <p:blipFill rotWithShape="1">
          <a:blip r:embed="rId6"/>
          <a:srcRect l="28572" t="29429" r="14762" b="10380"/>
          <a:stretch/>
        </p:blipFill>
        <p:spPr>
          <a:xfrm>
            <a:off x="4648200" y="1198280"/>
            <a:ext cx="4478694" cy="2973251"/>
          </a:xfrm>
          <a:prstGeom prst="rect">
            <a:avLst/>
          </a:prstGeom>
        </p:spPr>
      </p:pic>
      <p:pic>
        <p:nvPicPr>
          <p:cNvPr id="11" name="Picture 10"/>
          <p:cNvPicPr>
            <a:picLocks noChangeAspect="1"/>
          </p:cNvPicPr>
          <p:nvPr/>
        </p:nvPicPr>
        <p:blipFill rotWithShape="1">
          <a:blip r:embed="rId7"/>
          <a:srcRect l="28521" t="33239" r="13808" b="23333"/>
          <a:stretch/>
        </p:blipFill>
        <p:spPr>
          <a:xfrm>
            <a:off x="4648200" y="4284784"/>
            <a:ext cx="4495800" cy="2116016"/>
          </a:xfrm>
          <a:prstGeom prst="rect">
            <a:avLst/>
          </a:prstGeom>
        </p:spPr>
      </p:pic>
    </p:spTree>
    <p:extLst>
      <p:ext uri="{BB962C8B-B14F-4D97-AF65-F5344CB8AC3E}">
        <p14:creationId xmlns:p14="http://schemas.microsoft.com/office/powerpoint/2010/main" val="3814318173"/>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dirty="0"/>
          </a:p>
        </p:txBody>
      </p:sp>
      <p:sp>
        <p:nvSpPr>
          <p:cNvPr id="327682" name="Rectangle 2"/>
          <p:cNvSpPr>
            <a:spLocks noGrp="1" noChangeArrowheads="1"/>
          </p:cNvSpPr>
          <p:nvPr>
            <p:ph type="body" idx="1"/>
          </p:nvPr>
        </p:nvSpPr>
        <p:spPr>
          <a:xfrm>
            <a:off x="228601" y="2057400"/>
            <a:ext cx="8305800" cy="3731118"/>
          </a:xfrm>
        </p:spPr>
        <p:txBody>
          <a:bodyPr/>
          <a:lstStyle/>
          <a:p>
            <a:r>
              <a:rPr lang="es-ES" sz="2800" dirty="0"/>
              <a:t>Puesto que nuestra salvación no es merecida, no tenemos razón para jactarnos en cuanto a ella (</a:t>
            </a:r>
            <a:r>
              <a:rPr lang="es-ES" sz="2800" dirty="0">
                <a:solidFill>
                  <a:schemeClr val="tx2"/>
                </a:solidFill>
              </a:rPr>
              <a:t>3:27–28</a:t>
            </a:r>
            <a:r>
              <a:rPr lang="es-ES" sz="2800" dirty="0"/>
              <a:t>). </a:t>
            </a:r>
            <a:endParaRPr lang="es-ES" sz="2800" dirty="0" smtClean="0"/>
          </a:p>
          <a:p>
            <a:r>
              <a:rPr lang="es-ES" sz="2800" dirty="0" smtClean="0"/>
              <a:t>Las </a:t>
            </a:r>
            <a:r>
              <a:rPr lang="es-ES" sz="2800" dirty="0"/>
              <a:t>obras basadas en el cumplimiento de las leyes ya no cuentan. El mismo Dios justifica tanto al circunciso como al incircunciso; a todos en base a la fe (</a:t>
            </a:r>
            <a:r>
              <a:rPr lang="es-ES" sz="2800" dirty="0">
                <a:solidFill>
                  <a:schemeClr val="tx2"/>
                </a:solidFill>
              </a:rPr>
              <a:t>3:29–30</a:t>
            </a:r>
            <a:r>
              <a:rPr lang="es-ES" sz="2800" dirty="0"/>
              <a:t>). </a:t>
            </a:r>
            <a:r>
              <a:rPr lang="es-ES" sz="2800" dirty="0" smtClean="0"/>
              <a:t>(</a:t>
            </a:r>
            <a:r>
              <a:rPr lang="es-ES" sz="2800" dirty="0" err="1" smtClean="0"/>
              <a:t>Porter</a:t>
            </a:r>
            <a:r>
              <a:rPr lang="es-ES" sz="2800" dirty="0" smtClean="0"/>
              <a:t>)</a:t>
            </a:r>
            <a:endParaRPr lang="es-ES" sz="2800" dirty="0"/>
          </a:p>
        </p:txBody>
      </p:sp>
      <p:sp>
        <p:nvSpPr>
          <p:cNvPr id="7" name="Rectangle 3"/>
          <p:cNvSpPr>
            <a:spLocks noGrp="1" noChangeArrowheads="1"/>
          </p:cNvSpPr>
          <p:nvPr>
            <p:ph type="title"/>
          </p:nvPr>
        </p:nvSpPr>
        <p:spPr>
          <a:xfrm>
            <a:off x="1600200" y="671512"/>
            <a:ext cx="6934201" cy="1004888"/>
          </a:xfrm>
        </p:spPr>
        <p:txBody>
          <a:bodyPr/>
          <a:lstStyle/>
          <a:p>
            <a:r>
              <a:rPr lang="es-ES" dirty="0" smtClean="0"/>
              <a:t>Romanos 3:27-28</a:t>
            </a:r>
            <a:endParaRPr lang="es-ES" dirty="0"/>
          </a:p>
        </p:txBody>
      </p:sp>
    </p:spTree>
    <p:extLst>
      <p:ext uri="{BB962C8B-B14F-4D97-AF65-F5344CB8AC3E}">
        <p14:creationId xmlns:p14="http://schemas.microsoft.com/office/powerpoint/2010/main" val="2661175452"/>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¿Por qué obrar, entonces?</a:t>
            </a:r>
            <a:endParaRPr lang="es-PR" dirty="0"/>
          </a:p>
        </p:txBody>
      </p:sp>
      <p:sp>
        <p:nvSpPr>
          <p:cNvPr id="3" name="Content Placeholder 2"/>
          <p:cNvSpPr>
            <a:spLocks noGrp="1"/>
          </p:cNvSpPr>
          <p:nvPr>
            <p:ph idx="1"/>
          </p:nvPr>
        </p:nvSpPr>
        <p:spPr>
          <a:xfrm>
            <a:off x="457200" y="2017713"/>
            <a:ext cx="8497888" cy="4114800"/>
          </a:xfrm>
        </p:spPr>
        <p:txBody>
          <a:bodyPr/>
          <a:lstStyle/>
          <a:p>
            <a:pPr>
              <a:spcAft>
                <a:spcPts val="1800"/>
              </a:spcAft>
            </a:pPr>
            <a:r>
              <a:rPr lang="es-ES" dirty="0"/>
              <a:t>“Porque somos hechura suya, creados en Cristo Jesús para buenas obras, las cuales Dios preparó de antemano para que anduviésemos en ellas.” (</a:t>
            </a:r>
            <a:r>
              <a:rPr lang="es-ES" dirty="0">
                <a:solidFill>
                  <a:schemeClr val="tx2"/>
                </a:solidFill>
              </a:rPr>
              <a:t>Efesios </a:t>
            </a:r>
            <a:r>
              <a:rPr lang="es-ES" dirty="0" smtClean="0">
                <a:solidFill>
                  <a:schemeClr val="tx2"/>
                </a:solidFill>
              </a:rPr>
              <a:t>2.10</a:t>
            </a:r>
            <a:r>
              <a:rPr lang="es-ES" dirty="0" smtClean="0"/>
              <a:t>)</a:t>
            </a:r>
          </a:p>
          <a:p>
            <a:r>
              <a:rPr lang="es-ES" dirty="0"/>
              <a:t>“Así alumbre vuestra luz delante de los hombres, para que vean vuestras buenas obras, y glorifiquen a vuestro Padre que está en los cielos.” (</a:t>
            </a:r>
            <a:r>
              <a:rPr lang="es-ES" dirty="0">
                <a:solidFill>
                  <a:schemeClr val="tx2"/>
                </a:solidFill>
              </a:rPr>
              <a:t>Mateo </a:t>
            </a:r>
            <a:r>
              <a:rPr lang="es-ES" dirty="0" smtClean="0">
                <a:solidFill>
                  <a:schemeClr val="tx2"/>
                </a:solidFill>
              </a:rPr>
              <a:t>5.16</a:t>
            </a:r>
            <a:r>
              <a:rPr lang="es-ES" dirty="0" smtClean="0"/>
              <a:t>)  </a:t>
            </a:r>
            <a:endParaRPr lang="es-ES" dirty="0"/>
          </a:p>
          <a:p>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21</a:t>
            </a:fld>
            <a:endParaRPr lang="en-US"/>
          </a:p>
        </p:txBody>
      </p:sp>
    </p:spTree>
    <p:extLst>
      <p:ext uri="{BB962C8B-B14F-4D97-AF65-F5344CB8AC3E}">
        <p14:creationId xmlns:p14="http://schemas.microsoft.com/office/powerpoint/2010/main" val="199104727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¿Por qué obrar, entonces?</a:t>
            </a:r>
            <a:endParaRPr lang="es-PR" dirty="0"/>
          </a:p>
        </p:txBody>
      </p:sp>
      <p:sp>
        <p:nvSpPr>
          <p:cNvPr id="3" name="Content Placeholder 2"/>
          <p:cNvSpPr>
            <a:spLocks noGrp="1"/>
          </p:cNvSpPr>
          <p:nvPr>
            <p:ph idx="1"/>
          </p:nvPr>
        </p:nvSpPr>
        <p:spPr>
          <a:xfrm>
            <a:off x="457200" y="2017713"/>
            <a:ext cx="8497888" cy="4114800"/>
          </a:xfrm>
        </p:spPr>
        <p:txBody>
          <a:bodyPr/>
          <a:lstStyle/>
          <a:p>
            <a:pPr>
              <a:spcAft>
                <a:spcPts val="1800"/>
              </a:spcAft>
            </a:pPr>
            <a:r>
              <a:rPr lang="es-ES" dirty="0"/>
              <a:t>“Sed, pues, imitadores de Dios como hijos amados.” (</a:t>
            </a:r>
            <a:r>
              <a:rPr lang="es-ES" dirty="0">
                <a:solidFill>
                  <a:schemeClr val="tx2"/>
                </a:solidFill>
              </a:rPr>
              <a:t>Efesios </a:t>
            </a:r>
            <a:r>
              <a:rPr lang="es-ES" dirty="0" smtClean="0">
                <a:solidFill>
                  <a:schemeClr val="tx2"/>
                </a:solidFill>
              </a:rPr>
              <a:t>5.1</a:t>
            </a:r>
            <a:r>
              <a:rPr lang="es-ES" dirty="0" smtClean="0"/>
              <a:t>) </a:t>
            </a:r>
            <a:endParaRPr lang="es-ES" dirty="0"/>
          </a:p>
          <a:p>
            <a:r>
              <a:rPr lang="es-ES" dirty="0"/>
              <a:t>“De modo que si alguno está en Cristo, nueva criatura es; las cosas viejas pasaron; he aquí todas son hechas nuevas.” (</a:t>
            </a:r>
            <a:r>
              <a:rPr lang="es-ES" dirty="0">
                <a:solidFill>
                  <a:schemeClr val="tx2"/>
                </a:solidFill>
              </a:rPr>
              <a:t>2 Corintios </a:t>
            </a:r>
            <a:r>
              <a:rPr lang="es-ES" dirty="0" smtClean="0">
                <a:solidFill>
                  <a:schemeClr val="tx2"/>
                </a:solidFill>
              </a:rPr>
              <a:t>5.17</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22</a:t>
            </a:fld>
            <a:endParaRPr lang="en-US"/>
          </a:p>
        </p:txBody>
      </p:sp>
    </p:spTree>
    <p:extLst>
      <p:ext uri="{BB962C8B-B14F-4D97-AF65-F5344CB8AC3E}">
        <p14:creationId xmlns:p14="http://schemas.microsoft.com/office/powerpoint/2010/main" val="18953915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¿Por qué obrar, entonces?</a:t>
            </a:r>
            <a:endParaRPr lang="es-PR" dirty="0"/>
          </a:p>
        </p:txBody>
      </p:sp>
      <p:sp>
        <p:nvSpPr>
          <p:cNvPr id="3" name="Content Placeholder 2"/>
          <p:cNvSpPr>
            <a:spLocks noGrp="1"/>
          </p:cNvSpPr>
          <p:nvPr>
            <p:ph idx="1"/>
          </p:nvPr>
        </p:nvSpPr>
        <p:spPr>
          <a:xfrm>
            <a:off x="457200" y="2017713"/>
            <a:ext cx="8497888" cy="4114800"/>
          </a:xfrm>
        </p:spPr>
        <p:txBody>
          <a:bodyPr/>
          <a:lstStyle/>
          <a:p>
            <a:pPr>
              <a:spcAft>
                <a:spcPts val="1800"/>
              </a:spcAft>
            </a:pPr>
            <a:r>
              <a:rPr lang="es-ES" dirty="0" smtClean="0"/>
              <a:t>“</a:t>
            </a:r>
            <a:r>
              <a:rPr lang="es-ES" dirty="0"/>
              <a:t>Sobrellevad los unos las cargas de los otros, y cumplid así la ley de Cristo.” (</a:t>
            </a:r>
            <a:r>
              <a:rPr lang="es-ES" dirty="0">
                <a:solidFill>
                  <a:schemeClr val="tx2"/>
                </a:solidFill>
              </a:rPr>
              <a:t>Gálatas </a:t>
            </a:r>
            <a:r>
              <a:rPr lang="es-ES" dirty="0" smtClean="0">
                <a:solidFill>
                  <a:schemeClr val="tx2"/>
                </a:solidFill>
              </a:rPr>
              <a:t>6.2</a:t>
            </a:r>
            <a:r>
              <a:rPr lang="es-ES" dirty="0" smtClean="0"/>
              <a:t>) </a:t>
            </a:r>
            <a:endParaRPr lang="es-ES" dirty="0"/>
          </a:p>
          <a:p>
            <a:r>
              <a:rPr lang="es-ES" dirty="0" smtClean="0"/>
              <a:t>“</a:t>
            </a:r>
            <a:r>
              <a:rPr lang="es-ES" dirty="0"/>
              <a:t>Mi Dios, pues, suplirá todo lo que os falta conforme a sus riquezas en gloria en Cristo Jesús.” (</a:t>
            </a:r>
            <a:r>
              <a:rPr lang="es-ES" dirty="0">
                <a:solidFill>
                  <a:schemeClr val="tx2"/>
                </a:solidFill>
              </a:rPr>
              <a:t>Filipenses </a:t>
            </a:r>
            <a:r>
              <a:rPr lang="es-ES" dirty="0" smtClean="0">
                <a:solidFill>
                  <a:schemeClr val="tx2"/>
                </a:solidFill>
              </a:rPr>
              <a:t>4.19</a:t>
            </a:r>
            <a:r>
              <a:rPr lang="es-ES" dirty="0" smtClean="0"/>
              <a:t>) </a:t>
            </a:r>
            <a:endParaRPr lang="es-ES" dirty="0"/>
          </a:p>
          <a:p>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23</a:t>
            </a:fld>
            <a:endParaRPr lang="en-US"/>
          </a:p>
        </p:txBody>
      </p:sp>
    </p:spTree>
    <p:extLst>
      <p:ext uri="{BB962C8B-B14F-4D97-AF65-F5344CB8AC3E}">
        <p14:creationId xmlns:p14="http://schemas.microsoft.com/office/powerpoint/2010/main" val="42556675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81000" y="2057400"/>
            <a:ext cx="8458200" cy="4114800"/>
          </a:xfrm>
        </p:spPr>
        <p:txBody>
          <a:bodyPr/>
          <a:lstStyle/>
          <a:p>
            <a:r>
              <a:rPr lang="es-ES" dirty="0" smtClean="0"/>
              <a:t>Todo cristiano debe vivir como quien sabe que Jesucristo es quien nos hace libres.</a:t>
            </a:r>
          </a:p>
          <a:p>
            <a:r>
              <a:rPr lang="es-PR" dirty="0" smtClean="0"/>
              <a:t>Sin Cristo estamos excluidos de la amistad con Dios</a:t>
            </a:r>
            <a:r>
              <a:rPr lang="es-ES" dirty="0" smtClean="0"/>
              <a:t>. No hay forma de resolver tal conflicto solos.</a:t>
            </a:r>
          </a:p>
          <a:p>
            <a:r>
              <a:rPr lang="es-ES" dirty="0" smtClean="0"/>
              <a:t>Dios ha dispuesto un plan perfecto mediante el cual toda persona puede ser salva – esto es sólo en Cristo Jesús.</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24</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25</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246313"/>
            <a:ext cx="8305800" cy="4230687"/>
          </a:xfrm>
        </p:spPr>
        <p:txBody>
          <a:bodyPr/>
          <a:lstStyle/>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et al. Eds. </a:t>
            </a:r>
            <a:r>
              <a:rPr lang="es-PR" sz="1600" i="1" dirty="0" smtClean="0"/>
              <a:t>Estudios Bíblicos para la Vida para Adultos, </a:t>
            </a:r>
            <a:r>
              <a:rPr lang="es-PR" sz="1600" dirty="0" smtClean="0"/>
              <a:t>Invierno 2014-15,</a:t>
            </a:r>
            <a:r>
              <a:rPr lang="es-PR" sz="1600" i="1" dirty="0" smtClean="0"/>
              <a:t>  </a:t>
            </a:r>
            <a:r>
              <a:rPr lang="es-PR" sz="1600" dirty="0" smtClean="0"/>
              <a:t>Vol. 1, Núm. 2.</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2014. 24-35.</a:t>
            </a:r>
          </a:p>
          <a:p>
            <a:pPr marL="342900" lvl="1" indent="-342900">
              <a:lnSpc>
                <a:spcPct val="90000"/>
              </a:lnSpc>
              <a:spcAft>
                <a:spcPts val="1200"/>
              </a:spcAft>
              <a:buClr>
                <a:schemeClr val="folHlink"/>
              </a:buClr>
              <a:buSzPct val="60000"/>
              <a:buNone/>
            </a:pPr>
            <a:r>
              <a:rPr lang="es-ES" sz="1600" dirty="0" err="1"/>
              <a:t>Porter</a:t>
            </a:r>
            <a:r>
              <a:rPr lang="es-ES" sz="1600" dirty="0"/>
              <a:t>, Rafael. Estudios </a:t>
            </a:r>
            <a:r>
              <a:rPr lang="es-ES" sz="1600" dirty="0" err="1"/>
              <a:t>Bı́blicos</a:t>
            </a:r>
            <a:r>
              <a:rPr lang="es-ES" sz="1600" dirty="0"/>
              <a:t> ELA: Salvos por la fe (Romanos parte I). Puebla, </a:t>
            </a:r>
            <a:r>
              <a:rPr lang="es-ES" sz="1600" dirty="0" err="1" smtClean="0"/>
              <a:t>México</a:t>
            </a:r>
            <a:r>
              <a:rPr lang="es-ES" sz="1600" dirty="0"/>
              <a:t>: Ediciones Las </a:t>
            </a:r>
            <a:r>
              <a:rPr lang="es-ES" sz="1600" dirty="0" err="1"/>
              <a:t>Américas</a:t>
            </a:r>
            <a:r>
              <a:rPr lang="es-ES" sz="1600" dirty="0"/>
              <a:t>, A. C., 1987</a:t>
            </a:r>
            <a:r>
              <a:rPr lang="es-ES" sz="1600" dirty="0" smtClean="0"/>
              <a:t>.</a:t>
            </a:r>
            <a:endParaRPr lang="es-PR" sz="1600" dirty="0" smtClean="0"/>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PR" sz="1600" dirty="0">
                <a:hlinkClick r:id="rId3"/>
              </a:rPr>
              <a:t>http://</a:t>
            </a:r>
            <a:r>
              <a:rPr lang="es-PR" sz="1600" dirty="0" smtClean="0">
                <a:hlinkClick r:id="rId3"/>
              </a:rPr>
              <a:t>distantshores.org/resources/illustrations/sweet-publishing</a:t>
            </a:r>
            <a:r>
              <a:rPr lang="es-PR" sz="1600" dirty="0"/>
              <a:t> </a:t>
            </a:r>
            <a:r>
              <a:rPr lang="es-ES" sz="1600" dirty="0" smtClean="0"/>
              <a:t>(imágenes bíblicas).</a:t>
            </a:r>
          </a:p>
          <a:p>
            <a:pPr>
              <a:lnSpc>
                <a:spcPct val="90000"/>
              </a:lnSpc>
              <a:spcAft>
                <a:spcPts val="600"/>
              </a:spcAft>
              <a:buNone/>
            </a:pPr>
            <a:r>
              <a:rPr lang="en-US" sz="1600" dirty="0">
                <a:hlinkClick r:id="rId4"/>
              </a:rPr>
              <a:t>http://</a:t>
            </a:r>
            <a:r>
              <a:rPr lang="en-US" sz="1600" dirty="0" smtClean="0">
                <a:hlinkClick r:id="rId4"/>
              </a:rPr>
              <a:t>st-takla.org/Gallery/Bible/Illustrations.html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7882" t="1236" r="5340" b="2328"/>
          <a:stretch/>
        </p:blipFill>
        <p:spPr>
          <a:xfrm>
            <a:off x="0" y="10716"/>
            <a:ext cx="9144000" cy="6847284"/>
          </a:xfrm>
          <a:prstGeom prst="rect">
            <a:avLst/>
          </a:prstGeom>
        </p:spPr>
      </p:pic>
      <p:sp>
        <p:nvSpPr>
          <p:cNvPr id="16386" name="Rectangle 2"/>
          <p:cNvSpPr>
            <a:spLocks noGrp="1" noChangeArrowheads="1"/>
          </p:cNvSpPr>
          <p:nvPr>
            <p:ph type="title"/>
          </p:nvPr>
        </p:nvSpPr>
        <p:spPr>
          <a:xfrm>
            <a:off x="742808" y="3810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952500"/>
            <a:ext cx="7705531" cy="54864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solidFill>
                  <a:schemeClr val="bg1"/>
                </a:solidFill>
              </a:rPr>
              <a:t>Invierno</a:t>
            </a:r>
            <a:r>
              <a:rPr lang="es-PR" sz="4400" kern="1200" dirty="0" smtClean="0">
                <a:solidFill>
                  <a:schemeClr val="bg1"/>
                </a:solidFill>
              </a:rPr>
              <a:t> 2014-15/Tema</a:t>
            </a:r>
            <a:r>
              <a:rPr lang="es-PR" sz="4400" dirty="0" smtClean="0">
                <a:solidFill>
                  <a:schemeClr val="bg1"/>
                </a:solidFill>
              </a:rPr>
              <a:t>: </a:t>
            </a:r>
            <a:r>
              <a:rPr lang="es-PR" sz="4400" cap="small" dirty="0">
                <a:solidFill>
                  <a:schemeClr val="bg1"/>
                </a:solidFill>
              </a:rPr>
              <a:t>Experimente la nueva vida en Cristo</a:t>
            </a:r>
            <a:endParaRPr lang="es-PR" sz="4400" kern="1200" cap="small" dirty="0">
              <a:solidFill>
                <a:schemeClr val="bg1"/>
              </a:solidFill>
            </a:endParaRPr>
          </a:p>
          <a:p>
            <a:pPr marL="401638" indent="-234950" algn="ctr">
              <a:spcAft>
                <a:spcPts val="600"/>
              </a:spcAft>
              <a:buNone/>
            </a:pPr>
            <a:r>
              <a:rPr lang="es-PR" sz="4000" cap="small" dirty="0" smtClean="0">
                <a:solidFill>
                  <a:schemeClr val="bg1"/>
                </a:solidFill>
              </a:rPr>
              <a:t>Sesión</a:t>
            </a:r>
            <a:r>
              <a:rPr lang="en-US" sz="4000" cap="small" dirty="0" smtClean="0">
                <a:solidFill>
                  <a:schemeClr val="bg1"/>
                </a:solidFill>
              </a:rPr>
              <a:t> 3: </a:t>
            </a:r>
            <a:r>
              <a:rPr lang="es-PR" sz="4000" cap="small" dirty="0" smtClean="0">
                <a:solidFill>
                  <a:schemeClr val="bg1"/>
                </a:solidFill>
              </a:rPr>
              <a:t>Valor</a:t>
            </a:r>
          </a:p>
          <a:p>
            <a:pPr marL="401638" indent="-234950" algn="ctr">
              <a:spcAft>
                <a:spcPts val="600"/>
              </a:spcAft>
              <a:buNone/>
            </a:pPr>
            <a:r>
              <a:rPr lang="es-PR" sz="4000" kern="1200" dirty="0" smtClean="0">
                <a:solidFill>
                  <a:schemeClr val="bg1"/>
                </a:solidFill>
              </a:rPr>
              <a:t>21 </a:t>
            </a:r>
            <a:r>
              <a:rPr lang="es-PR" sz="4000" kern="1200" dirty="0">
                <a:solidFill>
                  <a:schemeClr val="bg1"/>
                </a:solidFill>
              </a:rPr>
              <a:t>de </a:t>
            </a:r>
            <a:r>
              <a:rPr lang="es-PR" sz="4000" dirty="0" smtClean="0">
                <a:solidFill>
                  <a:schemeClr val="bg1"/>
                </a:solidFill>
              </a:rPr>
              <a:t>diciembre </a:t>
            </a:r>
            <a:r>
              <a:rPr lang="es-PR" sz="4000" kern="1200" dirty="0">
                <a:solidFill>
                  <a:schemeClr val="bg1"/>
                </a:solidFill>
              </a:rPr>
              <a:t>de 2014</a:t>
            </a:r>
            <a:endParaRPr lang="es-PR" sz="2800" kern="1200" dirty="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a:t>
            </a:r>
            <a:r>
              <a:rPr lang="en-US" dirty="0" smtClean="0">
                <a:solidFill>
                  <a:schemeClr val="bg1"/>
                </a:solidFill>
              </a:rPr>
              <a:t>Mateo 1:18-25; 2:19-23</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27</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a:t>Jesús nos ofrece el regalo de una relación correcta con Dios.</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txBox="1">
            <a:spLocks noChangeArrowheads="1"/>
          </p:cNvSpPr>
          <p:nvPr/>
        </p:nvSpPr>
        <p:spPr bwMode="auto">
          <a:xfrm>
            <a:off x="228600" y="5410200"/>
            <a:ext cx="8715376" cy="12192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endParaRPr lang="es-ES" sz="2800" kern="0" dirty="0" smtClean="0"/>
          </a:p>
          <a:p>
            <a:r>
              <a:rPr lang="es-ES" sz="2800" dirty="0" smtClean="0"/>
              <a:t>Gracias </a:t>
            </a:r>
            <a:r>
              <a:rPr lang="es-ES" sz="2800" dirty="0"/>
              <a:t>al Señor que Cristo la cumplió por nosotros.</a:t>
            </a:r>
          </a:p>
        </p:txBody>
      </p:sp>
      <p:sp>
        <p:nvSpPr>
          <p:cNvPr id="315395" name="Rectangle 3"/>
          <p:cNvSpPr>
            <a:spLocks noGrp="1" noChangeArrowheads="1"/>
          </p:cNvSpPr>
          <p:nvPr>
            <p:ph type="body" sz="half" idx="1"/>
          </p:nvPr>
        </p:nvSpPr>
        <p:spPr>
          <a:xfrm>
            <a:off x="228600" y="1985962"/>
            <a:ext cx="5029200" cy="3957638"/>
          </a:xfrm>
          <a:solidFill>
            <a:schemeClr val="bg1">
              <a:alpha val="45000"/>
            </a:schemeClr>
          </a:solidFill>
        </p:spPr>
        <p:txBody>
          <a:bodyPr>
            <a:noAutofit/>
          </a:bodyPr>
          <a:lstStyle/>
          <a:p>
            <a:r>
              <a:rPr lang="es-ES" sz="2800" dirty="0" smtClean="0"/>
              <a:t>Muchas </a:t>
            </a:r>
            <a:r>
              <a:rPr lang="es-ES" sz="2800" dirty="0"/>
              <a:t>religiones promueven </a:t>
            </a:r>
            <a:r>
              <a:rPr lang="es-ES" sz="2800" dirty="0" smtClean="0"/>
              <a:t>[ser bueno] como </a:t>
            </a:r>
            <a:r>
              <a:rPr lang="es-ES" sz="2800" dirty="0"/>
              <a:t>el camino hacia la salvación. </a:t>
            </a:r>
            <a:endParaRPr lang="es-ES" sz="2800" dirty="0" smtClean="0"/>
          </a:p>
          <a:p>
            <a:r>
              <a:rPr lang="es-ES" sz="2800" dirty="0" smtClean="0"/>
              <a:t>Sin </a:t>
            </a:r>
            <a:r>
              <a:rPr lang="es-ES" sz="2800" dirty="0"/>
              <a:t>embargo, ninguno de nosotros puede cumplir perfectamente ningún conjunto de reglas, ¡mucho menos la ley </a:t>
            </a:r>
            <a:r>
              <a:rPr lang="es-ES" sz="2800" dirty="0" smtClean="0"/>
              <a:t>de </a:t>
            </a:r>
            <a:r>
              <a:rPr lang="es-ES" sz="2800" dirty="0"/>
              <a:t>Dios</a:t>
            </a:r>
            <a:r>
              <a:rPr lang="es-ES" sz="2800" dirty="0" smtClean="0"/>
              <a:t>!</a:t>
            </a:r>
          </a:p>
        </p:txBody>
      </p:sp>
    </p:spTree>
    <p:extLst>
      <p:ext uri="{BB962C8B-B14F-4D97-AF65-F5344CB8AC3E}">
        <p14:creationId xmlns:p14="http://schemas.microsoft.com/office/powerpoint/2010/main" val="36417456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PR" sz="4800" dirty="0" smtClean="0">
                <a:latin typeface="David" panose="020E0502060401010101" pitchFamily="34" charset="-79"/>
                <a:cs typeface="David" panose="020E0502060401010101" pitchFamily="34" charset="-79"/>
              </a:rPr>
              <a:t>Romanos</a:t>
            </a:r>
            <a:r>
              <a:rPr lang="en-US" sz="4800" dirty="0" smtClean="0">
                <a:latin typeface="David" panose="020E0502060401010101" pitchFamily="34" charset="-79"/>
                <a:cs typeface="David" panose="020E0502060401010101" pitchFamily="34" charset="-79"/>
              </a:rPr>
              <a:t> 3:21-28</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Entorno</a:t>
            </a:r>
            <a:endParaRPr lang="es-PR" dirty="0"/>
          </a:p>
        </p:txBody>
      </p:sp>
      <p:sp>
        <p:nvSpPr>
          <p:cNvPr id="3" name="Content Placeholder 2"/>
          <p:cNvSpPr>
            <a:spLocks noGrp="1"/>
          </p:cNvSpPr>
          <p:nvPr>
            <p:ph idx="1"/>
          </p:nvPr>
        </p:nvSpPr>
        <p:spPr>
          <a:xfrm>
            <a:off x="152399" y="2057400"/>
            <a:ext cx="4495801" cy="4114800"/>
          </a:xfrm>
        </p:spPr>
        <p:txBody>
          <a:bodyPr/>
          <a:lstStyle/>
          <a:p>
            <a:r>
              <a:rPr lang="es-ES" dirty="0"/>
              <a:t>Pablo </a:t>
            </a:r>
            <a:r>
              <a:rPr lang="es-ES" dirty="0" smtClean="0"/>
              <a:t>habla sobre la </a:t>
            </a:r>
            <a:r>
              <a:rPr lang="es-ES" dirty="0"/>
              <a:t>doctrina de la salvación mostrando que </a:t>
            </a:r>
            <a:r>
              <a:rPr lang="es-ES" dirty="0" smtClean="0"/>
              <a:t>todos necesitamos </a:t>
            </a:r>
            <a:r>
              <a:rPr lang="es-ES" dirty="0"/>
              <a:t>la salvación, tanto los gentiles como los judíos, “buenos” como “malos</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6</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0" y="2209800"/>
            <a:ext cx="3848100" cy="3298371"/>
          </a:xfrm>
          <a:prstGeom prst="rect">
            <a:avLst/>
          </a:prstGeom>
        </p:spPr>
      </p:pic>
    </p:spTree>
    <p:extLst>
      <p:ext uri="{BB962C8B-B14F-4D97-AF65-F5344CB8AC3E}">
        <p14:creationId xmlns:p14="http://schemas.microsoft.com/office/powerpoint/2010/main" val="334096815"/>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457200" y="5562600"/>
            <a:ext cx="8410576" cy="12192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buNone/>
            </a:pPr>
            <a:r>
              <a:rPr lang="es-ES" dirty="0" smtClean="0"/>
              <a:t>que </a:t>
            </a:r>
            <a:r>
              <a:rPr lang="es-ES" dirty="0"/>
              <a:t>Dios fijó y si ponemos nuestra fe en Él, Su justicia se nos acredita a nosotros.</a:t>
            </a:r>
          </a:p>
        </p:txBody>
      </p:sp>
      <p:sp>
        <p:nvSpPr>
          <p:cNvPr id="2" name="Title 1"/>
          <p:cNvSpPr>
            <a:spLocks noGrp="1"/>
          </p:cNvSpPr>
          <p:nvPr>
            <p:ph type="title"/>
          </p:nvPr>
        </p:nvSpPr>
        <p:spPr/>
        <p:txBody>
          <a:bodyPr/>
          <a:lstStyle/>
          <a:p>
            <a:r>
              <a:rPr lang="es-PR" dirty="0" smtClean="0"/>
              <a:t>Entorno</a:t>
            </a:r>
            <a:endParaRPr lang="es-PR" dirty="0"/>
          </a:p>
        </p:txBody>
      </p:sp>
      <p:sp>
        <p:nvSpPr>
          <p:cNvPr id="3" name="Content Placeholder 2"/>
          <p:cNvSpPr>
            <a:spLocks noGrp="1"/>
          </p:cNvSpPr>
          <p:nvPr>
            <p:ph idx="1"/>
          </p:nvPr>
        </p:nvSpPr>
        <p:spPr>
          <a:xfrm>
            <a:off x="152399" y="2057400"/>
            <a:ext cx="4572001" cy="4114800"/>
          </a:xfrm>
        </p:spPr>
        <p:txBody>
          <a:bodyPr/>
          <a:lstStyle/>
          <a:p>
            <a:r>
              <a:rPr lang="es-ES" dirty="0" smtClean="0"/>
              <a:t>Nadie </a:t>
            </a:r>
            <a:r>
              <a:rPr lang="es-ES" dirty="0"/>
              <a:t>llega a la medida de la justicia que Dios ha fijado. </a:t>
            </a:r>
            <a:endParaRPr lang="es-ES" dirty="0" smtClean="0"/>
          </a:p>
          <a:p>
            <a:r>
              <a:rPr lang="es-ES" dirty="0" smtClean="0"/>
              <a:t>A </a:t>
            </a:r>
            <a:r>
              <a:rPr lang="es-ES" dirty="0"/>
              <a:t>partir de </a:t>
            </a:r>
            <a:r>
              <a:rPr lang="es-ES" i="1" dirty="0">
                <a:solidFill>
                  <a:schemeClr val="tx2"/>
                </a:solidFill>
              </a:rPr>
              <a:t>Romanos </a:t>
            </a:r>
            <a:r>
              <a:rPr lang="es-ES" dirty="0">
                <a:solidFill>
                  <a:schemeClr val="tx2"/>
                </a:solidFill>
              </a:rPr>
              <a:t>3:21</a:t>
            </a:r>
            <a:r>
              <a:rPr lang="es-ES" dirty="0"/>
              <a:t>, nos señala que Jesucristo satisfizo la medida de la </a:t>
            </a:r>
            <a:r>
              <a:rPr lang="es-ES" dirty="0" smtClean="0"/>
              <a:t>justicia</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7</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0" y="2209800"/>
            <a:ext cx="3848100" cy="3298371"/>
          </a:xfrm>
          <a:prstGeom prst="rect">
            <a:avLst/>
          </a:prstGeom>
        </p:spPr>
      </p:pic>
    </p:spTree>
    <p:extLst>
      <p:ext uri="{BB962C8B-B14F-4D97-AF65-F5344CB8AC3E}">
        <p14:creationId xmlns:p14="http://schemas.microsoft.com/office/powerpoint/2010/main" val="4129416430"/>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PR" sz="4800" dirty="0" smtClean="0">
                <a:latin typeface="David" panose="020E0502060401010101" pitchFamily="34" charset="-79"/>
                <a:cs typeface="David" panose="020E0502060401010101" pitchFamily="34" charset="-79"/>
              </a:rPr>
              <a:t>Romanos</a:t>
            </a:r>
            <a:r>
              <a:rPr lang="en-US" sz="4800" dirty="0" smtClean="0">
                <a:latin typeface="David" panose="020E0502060401010101" pitchFamily="34" charset="-79"/>
                <a:cs typeface="David" panose="020E0502060401010101" pitchFamily="34" charset="-79"/>
              </a:rPr>
              <a:t> 3:21</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extLst>
      <p:ext uri="{BB962C8B-B14F-4D97-AF65-F5344CB8AC3E}">
        <p14:creationId xmlns:p14="http://schemas.microsoft.com/office/powerpoint/2010/main" val="871468298"/>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76799" y="2211354"/>
            <a:ext cx="3728271" cy="4227545"/>
          </a:xfrm>
          <a:prstGeom prst="rect">
            <a:avLst/>
          </a:prstGeom>
        </p:spPr>
      </p:pic>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304800" y="2057400"/>
            <a:ext cx="4343400" cy="3731118"/>
          </a:xfrm>
        </p:spPr>
        <p:txBody>
          <a:bodyPr/>
          <a:lstStyle/>
          <a:p>
            <a:pPr marL="0" indent="0">
              <a:buNone/>
            </a:pPr>
            <a:r>
              <a:rPr lang="es-ES" baseline="30000" dirty="0" smtClean="0"/>
              <a:t>“</a:t>
            </a:r>
            <a:r>
              <a:rPr lang="es-ES" dirty="0" smtClean="0"/>
              <a:t>Pero </a:t>
            </a:r>
            <a:r>
              <a:rPr lang="es-ES" dirty="0"/>
              <a:t>ahora, aparte de la ley, se ha manifestado la justicia de Dios, testificada por la ley y por los </a:t>
            </a:r>
            <a:r>
              <a:rPr lang="es-ES" dirty="0" smtClean="0"/>
              <a:t>profetas;”</a:t>
            </a:r>
            <a:endParaRPr lang="es-ES" b="1"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3:21</a:t>
            </a:r>
            <a:endParaRPr lang="es-ES" dirty="0"/>
          </a:p>
        </p:txBody>
      </p:sp>
    </p:spTree>
    <p:extLst>
      <p:ext uri="{BB962C8B-B14F-4D97-AF65-F5344CB8AC3E}">
        <p14:creationId xmlns:p14="http://schemas.microsoft.com/office/powerpoint/2010/main" val="1282723673"/>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92694</TotalTime>
  <Words>1122</Words>
  <Application>Microsoft Office PowerPoint</Application>
  <PresentationFormat>On-screen Show (4:3)</PresentationFormat>
  <Paragraphs>106</Paragraphs>
  <Slides>27</Slides>
  <Notes>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27</vt:i4>
      </vt:variant>
    </vt:vector>
  </HeadingPairs>
  <TitlesOfParts>
    <vt:vector size="36" baseType="lpstr">
      <vt:lpstr>Arial</vt:lpstr>
      <vt:lpstr>Calibri</vt:lpstr>
      <vt:lpstr>Calibri Light</vt:lpstr>
      <vt:lpstr>David</vt:lpstr>
      <vt:lpstr>Tahoma</vt:lpstr>
      <vt:lpstr>Wingdings</vt:lpstr>
      <vt:lpstr>Blends</vt:lpstr>
      <vt:lpstr>1_Office Theme</vt:lpstr>
      <vt:lpstr>Office Theme</vt:lpstr>
      <vt:lpstr>PowerPoint Presentation</vt:lpstr>
      <vt:lpstr>PowerPoint Presentation</vt:lpstr>
      <vt:lpstr>El asunto</vt:lpstr>
      <vt:lpstr>Aplicación para mi vida</vt:lpstr>
      <vt:lpstr>Pasaje bíblico</vt:lpstr>
      <vt:lpstr>Entorno</vt:lpstr>
      <vt:lpstr>Entorno</vt:lpstr>
      <vt:lpstr>Pasaje bíblico</vt:lpstr>
      <vt:lpstr>Romanos 3:21</vt:lpstr>
      <vt:lpstr>PowerPoint Presentation</vt:lpstr>
      <vt:lpstr>Romanos 3:21</vt:lpstr>
      <vt:lpstr>Pasaje bíblico</vt:lpstr>
      <vt:lpstr>Romanos 3:22-26</vt:lpstr>
      <vt:lpstr>Romanos 3:22-26</vt:lpstr>
      <vt:lpstr>Romanos 3:22-26</vt:lpstr>
      <vt:lpstr>Romanos 3:22-26</vt:lpstr>
      <vt:lpstr>Romanos 3:22-26</vt:lpstr>
      <vt:lpstr>Pasaje bíblico</vt:lpstr>
      <vt:lpstr>Romanos 3:27-28</vt:lpstr>
      <vt:lpstr>Romanos 3:27-28</vt:lpstr>
      <vt:lpstr>¿Por qué obrar, entonces?</vt:lpstr>
      <vt:lpstr>¿Por qué obrar, entonces?</vt:lpstr>
      <vt:lpstr>¿Por qué obrar, entonces?</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un_regalo_que_no_me_puedo_hacer_121414.pptx</dc:title>
  <dc:creator>JRIVERA</dc:creator>
  <cp:lastModifiedBy>Tito Ortega</cp:lastModifiedBy>
  <cp:revision>4355</cp:revision>
  <dcterms:created xsi:type="dcterms:W3CDTF">2007-01-24T21:53:34Z</dcterms:created>
  <dcterms:modified xsi:type="dcterms:W3CDTF">2014-12-19T02:30:24Z</dcterms:modified>
</cp:coreProperties>
</file>