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2"/>
  </p:notesMasterIdLst>
  <p:handoutMasterIdLst>
    <p:handoutMasterId r:id="rId23"/>
  </p:handoutMasterIdLst>
  <p:sldIdLst>
    <p:sldId id="794" r:id="rId3"/>
    <p:sldId id="1618" r:id="rId4"/>
    <p:sldId id="804" r:id="rId5"/>
    <p:sldId id="1659" r:id="rId6"/>
    <p:sldId id="1715" r:id="rId7"/>
    <p:sldId id="1360" r:id="rId8"/>
    <p:sldId id="1687" r:id="rId9"/>
    <p:sldId id="1708" r:id="rId10"/>
    <p:sldId id="1716" r:id="rId11"/>
    <p:sldId id="1712" r:id="rId12"/>
    <p:sldId id="1706" r:id="rId13"/>
    <p:sldId id="1711" r:id="rId14"/>
    <p:sldId id="1713" r:id="rId15"/>
    <p:sldId id="1707" r:id="rId16"/>
    <p:sldId id="1714" r:id="rId17"/>
    <p:sldId id="1633" r:id="rId18"/>
    <p:sldId id="1704" r:id="rId19"/>
    <p:sldId id="1663" r:id="rId20"/>
    <p:sldId id="908" r:id="rId2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7" d="100"/>
          <a:sy n="107" d="100"/>
        </p:scale>
        <p:origin x="157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2/5/2016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6739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1591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286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2930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547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7288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16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3571409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19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4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8252983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80184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14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0375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78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landscapelook.com/wp-content/uploads/2015/10/beautiful_mountain_landscape_photos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7106"/>
            <a:ext cx="9144000" cy="687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rgbClr val="17375E">
              <a:alpha val="6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14400"/>
            <a:ext cx="7937951" cy="2057400"/>
          </a:xfrm>
          <a:prstGeom prst="rect">
            <a:avLst/>
          </a:prstGeom>
          <a:solidFill>
            <a:srgbClr val="17375E">
              <a:alpha val="60000"/>
            </a:srgb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Invierno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2015-2016/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 smtClean="0">
                <a:latin typeface="+mj-lt"/>
              </a:rPr>
              <a:t>Listos para ministrar vidas que están en crisis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rgbClr val="17375E">
              <a:alpha val="60000"/>
            </a:srgb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1: Listos cuando prevalece la injusticia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j-lt"/>
                <a:cs typeface="+mn-cs"/>
              </a:rPr>
              <a:t>24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enero</a:t>
            </a:r>
            <a:r>
              <a:rPr lang="es-PR" sz="3600" dirty="0" smtClean="0">
                <a:latin typeface="+mj-lt"/>
                <a:cs typeface="+mn-cs"/>
              </a:rPr>
              <a:t>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>
                <a:latin typeface="+mj-lt"/>
              </a:rPr>
              <a:t>Éxodo</a:t>
            </a:r>
            <a:r>
              <a:rPr lang="en-US" sz="2800" dirty="0" smtClean="0">
                <a:latin typeface="+mj-lt"/>
              </a:rPr>
              <a:t> 23</a:t>
            </a:r>
            <a:r>
              <a:rPr lang="fr-FR" sz="2800" dirty="0" smtClean="0">
                <a:latin typeface="+mj-lt"/>
              </a:rPr>
              <a:t>:1-</a:t>
            </a:r>
            <a:r>
              <a:rPr lang="en-US" sz="2800" dirty="0" smtClean="0">
                <a:latin typeface="+mj-lt"/>
              </a:rPr>
              <a:t>3, 6-9)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rgbClr val="17375E">
              <a:alpha val="6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Éxodo 23:6-7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202598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62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“No pervertirás el derecho de tu mendigo en su pleito. De palabra de mentira te alejarás, y no matarás al inocente y justo; porque yo no justificaré al impío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Éxodo 23:6-7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6238806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6282"/>
            <a:ext cx="8382000" cy="3731118"/>
          </a:xfrm>
        </p:spPr>
        <p:txBody>
          <a:bodyPr/>
          <a:lstStyle/>
          <a:p>
            <a:r>
              <a:rPr lang="es-ES" dirty="0" smtClean="0"/>
              <a:t>La </a:t>
            </a:r>
            <a:r>
              <a:rPr lang="es-ES" dirty="0"/>
              <a:t>justicia para los </a:t>
            </a:r>
            <a:r>
              <a:rPr lang="es-ES" dirty="0" smtClean="0"/>
              <a:t>pobres. </a:t>
            </a:r>
          </a:p>
          <a:p>
            <a:r>
              <a:rPr lang="es-ES" dirty="0" smtClean="0"/>
              <a:t>Se </a:t>
            </a:r>
            <a:r>
              <a:rPr lang="es-ES" dirty="0"/>
              <a:t>ofrece protección al necesitado, al inocente y al justo. </a:t>
            </a:r>
            <a:endParaRPr lang="es-ES" dirty="0" smtClean="0"/>
          </a:p>
          <a:p>
            <a:r>
              <a:rPr lang="es-ES" dirty="0" smtClean="0"/>
              <a:t>Se amonesta al </a:t>
            </a:r>
            <a:r>
              <a:rPr lang="es-ES" dirty="0"/>
              <a:t>pueblo de </a:t>
            </a:r>
            <a:r>
              <a:rPr lang="es-ES" dirty="0" smtClean="0"/>
              <a:t>Dios contra el acusar </a:t>
            </a:r>
            <a:r>
              <a:rPr lang="es-ES" dirty="0"/>
              <a:t>falsamente a </a:t>
            </a:r>
            <a:r>
              <a:rPr lang="es-ES" dirty="0" smtClean="0"/>
              <a:t>nadie. </a:t>
            </a:r>
            <a:r>
              <a:rPr lang="en-US" dirty="0" smtClean="0"/>
              <a:t>(</a:t>
            </a:r>
            <a:r>
              <a:rPr lang="es-ES" dirty="0" smtClean="0"/>
              <a:t>Carro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Éxodo 23:6-7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3663609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Éxodo 23:8-9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5825890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0772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“No recibirás presente; porque el presente ciega a los que ven, y pervierte las palabras de los justos. Y no angustiarás al extranjero; porque vosotros sabéis cómo es el alma del extranjero, ya que extranjeros fuisteis en la tierra de Egipto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Éxodo 23:8-9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518995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077200" cy="3731118"/>
          </a:xfrm>
        </p:spPr>
        <p:txBody>
          <a:bodyPr/>
          <a:lstStyle/>
          <a:p>
            <a:r>
              <a:rPr lang="es-ES" dirty="0" smtClean="0"/>
              <a:t>No </a:t>
            </a:r>
            <a:r>
              <a:rPr lang="es-ES" dirty="0"/>
              <a:t>recibir soborno, lo cual </a:t>
            </a:r>
            <a:r>
              <a:rPr lang="es-ES" i="1" dirty="0"/>
              <a:t>ciega a los que ven con claridad y pervierte las palabras de los justos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 8</a:t>
            </a:r>
            <a:r>
              <a:rPr lang="es-ES" dirty="0" smtClean="0"/>
              <a:t>).</a:t>
            </a:r>
          </a:p>
          <a:p>
            <a:r>
              <a:rPr lang="es-ES" dirty="0" smtClean="0"/>
              <a:t>Dar </a:t>
            </a:r>
            <a:r>
              <a:rPr lang="es-ES" dirty="0"/>
              <a:t>el mismo trato en un pleito </a:t>
            </a:r>
            <a:r>
              <a:rPr lang="es-ES" dirty="0" smtClean="0"/>
              <a:t>[al extranjero] que </a:t>
            </a:r>
            <a:r>
              <a:rPr lang="es-ES" dirty="0"/>
              <a:t>el que recibiera un hebreo. </a:t>
            </a:r>
            <a:endParaRPr lang="es-ES" dirty="0" smtClean="0"/>
          </a:p>
          <a:p>
            <a:r>
              <a:rPr lang="es-ES" dirty="0" smtClean="0"/>
              <a:t>La </a:t>
            </a:r>
            <a:r>
              <a:rPr lang="es-ES" dirty="0"/>
              <a:t>justicia debía ser igual para todos. </a:t>
            </a:r>
            <a:r>
              <a:rPr lang="es-ES" dirty="0" smtClean="0"/>
              <a:t>Debía recordar </a:t>
            </a:r>
            <a:r>
              <a:rPr lang="es-ES" dirty="0"/>
              <a:t>su </a:t>
            </a:r>
            <a:r>
              <a:rPr lang="es-ES" dirty="0" smtClean="0"/>
              <a:t>historia. </a:t>
            </a:r>
            <a:r>
              <a:rPr lang="en-US" dirty="0" smtClean="0"/>
              <a:t>(</a:t>
            </a:r>
            <a:r>
              <a:rPr lang="en-US" dirty="0" err="1" smtClean="0"/>
              <a:t>Carro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Éxodo 23:8-9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804838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9530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La justicia </a:t>
            </a:r>
            <a:r>
              <a:rPr lang="en-US" sz="2800" dirty="0" smtClean="0"/>
              <a:t>y </a:t>
            </a:r>
            <a:r>
              <a:rPr lang="es-PR" sz="2800" dirty="0" smtClean="0"/>
              <a:t>la injusticia son igualmente universal.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PR" sz="2800" dirty="0" smtClean="0"/>
              <a:t>No podemos pasar por alto las injusticias, porque nuestra apatía e inacción es otra forma de injusticia.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PR" sz="2800" dirty="0" smtClean="0"/>
              <a:t>No podemos arreglar todos los males, pero Dios nos llama a ser Sus defensores de la justicia.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725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93913"/>
            <a:ext cx="8305800" cy="4230687"/>
          </a:xfrm>
        </p:spPr>
        <p:txBody>
          <a:bodyPr/>
          <a:lstStyle/>
          <a:p>
            <a:pPr marL="288925" lvl="1" indent="-288925">
              <a:buNone/>
            </a:pPr>
            <a:r>
              <a:rPr lang="es-ES" sz="1600" dirty="0" smtClean="0"/>
              <a:t>Carro</a:t>
            </a:r>
            <a:r>
              <a:rPr lang="es-ES" sz="1600" dirty="0"/>
              <a:t>, Daniel et al. Comentario </a:t>
            </a:r>
            <a:r>
              <a:rPr lang="es-ES" sz="1600" dirty="0" err="1"/>
              <a:t>Bı́blico</a:t>
            </a:r>
            <a:r>
              <a:rPr lang="es-ES" sz="1600" dirty="0"/>
              <a:t> Mundo Hispano </a:t>
            </a:r>
            <a:r>
              <a:rPr lang="es-ES" sz="1600" dirty="0" err="1"/>
              <a:t>Exodo</a:t>
            </a:r>
            <a:r>
              <a:rPr lang="es-ES" sz="1600" dirty="0"/>
              <a:t>. 1. ed. El Paso, TX: Editorial Mundo Hispano, 1993. </a:t>
            </a:r>
            <a:r>
              <a:rPr lang="es-ES" sz="1600" dirty="0" err="1"/>
              <a:t>Print</a:t>
            </a:r>
            <a:r>
              <a:rPr lang="es-ES" sz="1600" dirty="0"/>
              <a:t>. </a:t>
            </a:r>
            <a:endParaRPr lang="es-ES" sz="1600" dirty="0" smtClean="0"/>
          </a:p>
          <a:p>
            <a:pPr marL="288925" lvl="1" indent="-288925"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Invierno 2015-16,</a:t>
            </a:r>
            <a:r>
              <a:rPr lang="es-PR" sz="1600" i="1" dirty="0" smtClean="0"/>
              <a:t>  </a:t>
            </a:r>
            <a:r>
              <a:rPr lang="es-PR" sz="1600" dirty="0" smtClean="0"/>
              <a:t>Vol. 2, Núm. 2.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98-110.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 smtClean="0"/>
              <a:t>Jamieson</a:t>
            </a:r>
            <a:r>
              <a:rPr lang="es-ES" sz="1600" dirty="0"/>
              <a:t>, Roberto, A. R. </a:t>
            </a:r>
            <a:r>
              <a:rPr lang="es-ES" sz="1600" dirty="0" err="1"/>
              <a:t>Fausset</a:t>
            </a:r>
            <a:r>
              <a:rPr lang="es-ES" sz="1600" dirty="0"/>
              <a:t>, and David Brown. Comentario </a:t>
            </a:r>
            <a:r>
              <a:rPr lang="es-ES" sz="1600" dirty="0" err="1"/>
              <a:t>Exegético</a:t>
            </a:r>
            <a:r>
              <a:rPr lang="es-ES" sz="1600" dirty="0"/>
              <a:t> Y Explicativo de La Biblia - Tomo 1: El Antiguo Testamento. El Paso, TX: Casa Bautista de Publicaciones, 2003. </a:t>
            </a:r>
            <a:r>
              <a:rPr lang="es-ES" sz="1600" dirty="0" err="1"/>
              <a:t>Print</a:t>
            </a:r>
            <a:r>
              <a:rPr lang="es-ES" sz="1600" dirty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 smtClean="0"/>
              <a:t>MacDonald</a:t>
            </a:r>
            <a:r>
              <a:rPr lang="en-US" sz="1600" dirty="0"/>
              <a:t>, William. </a:t>
            </a:r>
            <a:r>
              <a:rPr lang="en-US" sz="1600" dirty="0" err="1"/>
              <a:t>Comentario</a:t>
            </a:r>
            <a:r>
              <a:rPr lang="en-US" sz="1600" dirty="0"/>
              <a:t> </a:t>
            </a:r>
            <a:r>
              <a:rPr lang="en-US" sz="1600" dirty="0" err="1" smtClean="0"/>
              <a:t>Bíblico</a:t>
            </a:r>
            <a:r>
              <a:rPr lang="en-US" sz="1600" dirty="0" smtClean="0"/>
              <a:t> </a:t>
            </a:r>
            <a:r>
              <a:rPr lang="en-US" sz="1600" dirty="0"/>
              <a:t>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 smtClean="0"/>
              <a:t>España</a:t>
            </a:r>
            <a:r>
              <a:rPr lang="en-US" sz="1600" dirty="0"/>
              <a:t>: Editorial CLIE, 2004. Print</a:t>
            </a:r>
            <a:r>
              <a:rPr lang="en-US" sz="1600" dirty="0" smtClean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>
                <a:hlinkClick r:id="rId3"/>
              </a:rPr>
              <a:t>http://blog.lifeway.com/eblifewayadultos/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>
                <a:hlinkClick r:id="rId4"/>
              </a:rPr>
              <a:t>http</a:t>
            </a:r>
            <a:r>
              <a:rPr lang="es-PR" sz="1600" dirty="0">
                <a:hlinkClick r:id="rId4"/>
              </a:rPr>
              <a:t>://</a:t>
            </a:r>
            <a:r>
              <a:rPr lang="es-PR" sz="1600" dirty="0" smtClean="0">
                <a:hlinkClick r:id="rId4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5"/>
              </a:rPr>
              <a:t>http://</a:t>
            </a:r>
            <a:r>
              <a:rPr lang="en-US" sz="1600" dirty="0" smtClean="0">
                <a:hlinkClick r:id="rId5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8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i.ytimg.com/vi/4aLTXELK0Js/maxres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0" r="9566"/>
          <a:stretch/>
        </p:blipFill>
        <p:spPr bwMode="auto">
          <a:xfrm>
            <a:off x="0" y="0"/>
            <a:ext cx="9144000" cy="687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306388"/>
            <a:ext cx="8153399" cy="5715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95300" y="1219200"/>
            <a:ext cx="8153399" cy="5212935"/>
          </a:xfrm>
          <a:solidFill>
            <a:srgbClr val="000000">
              <a:alpha val="50196"/>
            </a:srgb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Invierno </a:t>
            </a:r>
            <a:r>
              <a:rPr lang="es-PR" sz="4400" kern="1200" dirty="0" smtClean="0"/>
              <a:t>2015-16/Tema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Listos para ministrar vidas que están en crisis</a:t>
            </a:r>
            <a:endParaRPr lang="es-PR" sz="4400" kern="12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2: Listos para ayudar a los pobres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31 </a:t>
            </a:r>
            <a:r>
              <a:rPr lang="es-PR" sz="4000" kern="1200" dirty="0"/>
              <a:t>de </a:t>
            </a:r>
            <a:r>
              <a:rPr lang="es-PR" sz="4000" dirty="0" smtClean="0"/>
              <a:t>enero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(Deuteronomio</a:t>
            </a:r>
            <a:r>
              <a:rPr lang="en-US" dirty="0" smtClean="0"/>
              <a:t> 15:7-11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19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726174" y="4444851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0" y="3810000"/>
            <a:ext cx="9144001" cy="27289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49" t="90000" b="3438"/>
          <a:stretch/>
        </p:blipFill>
        <p:spPr>
          <a:xfrm>
            <a:off x="3962400" y="5715001"/>
            <a:ext cx="5209567" cy="762000"/>
          </a:xfrm>
          <a:prstGeom prst="rect">
            <a:avLst/>
          </a:prstGeom>
        </p:spPr>
      </p:pic>
      <p:pic>
        <p:nvPicPr>
          <p:cNvPr id="16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9" t="56668" r="27367" b="24147"/>
          <a:stretch/>
        </p:blipFill>
        <p:spPr bwMode="auto">
          <a:xfrm>
            <a:off x="0" y="3810000"/>
            <a:ext cx="4811486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8" t="75047" r="28226" b="7175"/>
          <a:stretch/>
        </p:blipFill>
        <p:spPr bwMode="auto">
          <a:xfrm>
            <a:off x="4648199" y="3950669"/>
            <a:ext cx="4523767" cy="182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97" t="95104" r="10547" b="2674"/>
          <a:stretch/>
        </p:blipFill>
        <p:spPr bwMode="auto">
          <a:xfrm>
            <a:off x="5562600" y="6324600"/>
            <a:ext cx="2765842" cy="27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32"/>
          <a:stretch/>
        </p:blipFill>
        <p:spPr bwMode="auto">
          <a:xfrm>
            <a:off x="0" y="6538912"/>
            <a:ext cx="9171966" cy="34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148"/>
          <a:stretch/>
        </p:blipFill>
        <p:spPr bwMode="auto">
          <a:xfrm>
            <a:off x="4318" y="0"/>
            <a:ext cx="5253482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3" t="56789" r="24349" b="24574"/>
          <a:stretch/>
        </p:blipFill>
        <p:spPr bwMode="auto">
          <a:xfrm>
            <a:off x="1" y="3872271"/>
            <a:ext cx="4800600" cy="184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4" r="86358" b="58521"/>
          <a:stretch/>
        </p:blipFill>
        <p:spPr bwMode="auto">
          <a:xfrm>
            <a:off x="5257800" y="12306"/>
            <a:ext cx="3886200" cy="376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5" t="81242" r="29539" b="15699"/>
          <a:stretch/>
        </p:blipFill>
        <p:spPr bwMode="auto">
          <a:xfrm>
            <a:off x="4763817" y="4040371"/>
            <a:ext cx="4380184" cy="303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5" t="84230" r="56503" b="14037"/>
          <a:stretch/>
        </p:blipFill>
        <p:spPr bwMode="auto">
          <a:xfrm>
            <a:off x="4763817" y="4628911"/>
            <a:ext cx="2322783" cy="17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79" t="81242" r="10071" b="15325"/>
          <a:stretch/>
        </p:blipFill>
        <p:spPr bwMode="auto">
          <a:xfrm>
            <a:off x="5107173" y="4308137"/>
            <a:ext cx="1522227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573774" y="4292451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6979956" y="4628911"/>
            <a:ext cx="1348486" cy="384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776526" y="4800600"/>
            <a:ext cx="2538673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5" t="86921" r="36036" b="10210"/>
          <a:stretch/>
        </p:blipFill>
        <p:spPr bwMode="auto">
          <a:xfrm>
            <a:off x="4802373" y="4973574"/>
            <a:ext cx="3884427" cy="28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6" t="86921" r="10071" b="7818"/>
          <a:stretch/>
        </p:blipFill>
        <p:spPr bwMode="auto">
          <a:xfrm>
            <a:off x="5121933" y="5216627"/>
            <a:ext cx="1980313" cy="52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6302257" y="5296375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588532" y="5235299"/>
            <a:ext cx="533400" cy="47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6330167" y="5257800"/>
            <a:ext cx="2813833" cy="47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8686800" y="5183282"/>
            <a:ext cx="457199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89998" r="65985" b="7818"/>
          <a:stretch/>
        </p:blipFill>
        <p:spPr bwMode="auto">
          <a:xfrm>
            <a:off x="5105399" y="5498564"/>
            <a:ext cx="1295401" cy="21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6" t="90650" b="-1"/>
          <a:stretch/>
        </p:blipFill>
        <p:spPr bwMode="auto">
          <a:xfrm>
            <a:off x="3429000" y="5800950"/>
            <a:ext cx="5742966" cy="107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26" t="96703" r="37831" b="1546"/>
          <a:stretch/>
        </p:blipFill>
        <p:spPr bwMode="auto">
          <a:xfrm>
            <a:off x="0" y="6477000"/>
            <a:ext cx="3581400" cy="412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4" t="75427" r="32018" b="19463"/>
          <a:stretch/>
        </p:blipFill>
        <p:spPr bwMode="auto">
          <a:xfrm>
            <a:off x="0" y="5742103"/>
            <a:ext cx="4191000" cy="50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 smtClean="0"/>
              <a:t>Dios nos manda a defender a quienes no pueden defenderse por sí mismos.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laymansbible.files.wordpress.com/2014/04/permablessed-israelite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697"/>
          <a:stretch/>
        </p:blipFill>
        <p:spPr bwMode="auto">
          <a:xfrm>
            <a:off x="5000769" y="2209800"/>
            <a:ext cx="3762231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4196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Después de libertar a los hijos de Israel de la esclavitud en Egipto y guiarlos a salvo por el cruce del Mar Rojo, Dios estableció un pacto con ellos para que fueran Su especial posesión (Éxodo 19) y les dio los </a:t>
            </a:r>
            <a:r>
              <a:rPr lang="es-ES" sz="2800" dirty="0"/>
              <a:t>Diez Mandamientos (Éxodo </a:t>
            </a:r>
            <a:r>
              <a:rPr lang="es-ES" sz="2800" dirty="0" smtClean="0"/>
              <a:t>20). </a:t>
            </a:r>
          </a:p>
        </p:txBody>
      </p:sp>
    </p:spTree>
    <p:extLst>
      <p:ext uri="{BB962C8B-B14F-4D97-AF65-F5344CB8AC3E}">
        <p14:creationId xmlns:p14="http://schemas.microsoft.com/office/powerpoint/2010/main" val="9041623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aymansbible.files.wordpress.com/2014/04/permablessed-israelite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697"/>
          <a:stretch/>
        </p:blipFill>
        <p:spPr bwMode="auto">
          <a:xfrm>
            <a:off x="5000769" y="2209800"/>
            <a:ext cx="3762231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4196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Durante los siguientes capítulos, incluyendo estos versículos de Éxodo 23, Dios continúa detallando las expectativas y las pautas que tiene para Su pueblo. </a:t>
            </a:r>
          </a:p>
        </p:txBody>
      </p:sp>
    </p:spTree>
    <p:extLst>
      <p:ext uri="{BB962C8B-B14F-4D97-AF65-F5344CB8AC3E}">
        <p14:creationId xmlns:p14="http://schemas.microsoft.com/office/powerpoint/2010/main" val="4029280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Éxodo 23:1-3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62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“No admitirás falso rumor. No te concertarás con el impío para ser testigo falso</a:t>
            </a:r>
            <a:r>
              <a:rPr lang="es-ES" dirty="0" smtClean="0"/>
              <a:t>. No </a:t>
            </a:r>
            <a:r>
              <a:rPr lang="es-ES" dirty="0"/>
              <a:t>seguirás a los muchos para hacer mal, ni responderás en litigio inclinándote a los más para hacer agravios</a:t>
            </a:r>
            <a:r>
              <a:rPr lang="es-ES" dirty="0" smtClean="0"/>
              <a:t>; ni </a:t>
            </a:r>
            <a:r>
              <a:rPr lang="es-ES" dirty="0"/>
              <a:t>al pobre distinguirás en su causa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Éxodo 23:1-3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474477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6282"/>
            <a:ext cx="8382000" cy="3731118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23:1-9</a:t>
            </a:r>
            <a:r>
              <a:rPr lang="es-ES" dirty="0" smtClean="0"/>
              <a:t>) Esta </a:t>
            </a:r>
            <a:r>
              <a:rPr lang="es-ES" dirty="0"/>
              <a:t>sección de admoniciones trata de la rectitud en la administración de justicia y del comportamiento para con los enemigos. </a:t>
            </a:r>
            <a:endParaRPr lang="es-ES" dirty="0" smtClean="0"/>
          </a:p>
          <a:p>
            <a:r>
              <a:rPr lang="es-ES" dirty="0" smtClean="0"/>
              <a:t>Están </a:t>
            </a:r>
            <a:r>
              <a:rPr lang="es-ES" dirty="0"/>
              <a:t>dirigidas a todos los llamados a testificar en un pleito: la justicia tiene que ser imparcial</a:t>
            </a:r>
            <a:r>
              <a:rPr lang="es-ES" dirty="0" smtClean="0"/>
              <a:t>. </a:t>
            </a:r>
            <a:r>
              <a:rPr lang="en-US" dirty="0" smtClean="0"/>
              <a:t>(</a:t>
            </a:r>
            <a:r>
              <a:rPr lang="es-ES" dirty="0" smtClean="0"/>
              <a:t>Carro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Éxodo 23:1-3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991781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6282"/>
            <a:ext cx="8382000" cy="3731118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23:1-3</a:t>
            </a:r>
            <a:r>
              <a:rPr lang="es-ES" dirty="0" smtClean="0"/>
              <a:t>) </a:t>
            </a:r>
            <a:r>
              <a:rPr lang="es-ES" dirty="0"/>
              <a:t>Los </a:t>
            </a:r>
            <a:r>
              <a:rPr lang="es-ES" dirty="0" smtClean="0"/>
              <a:t>pleitos.  </a:t>
            </a:r>
            <a:r>
              <a:rPr lang="es-ES" dirty="0"/>
              <a:t>En cuanto a los pleitos, la evidencia tiene que ser </a:t>
            </a:r>
            <a:r>
              <a:rPr lang="es-ES" dirty="0" smtClean="0"/>
              <a:t>verídica.</a:t>
            </a:r>
          </a:p>
          <a:p>
            <a:r>
              <a:rPr lang="es-ES" dirty="0" smtClean="0"/>
              <a:t>La </a:t>
            </a:r>
            <a:r>
              <a:rPr lang="es-ES" dirty="0"/>
              <a:t>justicia no debe tener escalas que favorecen a un nivel social sobre otro; la justicia debe ser imparcial para </a:t>
            </a:r>
            <a:r>
              <a:rPr lang="es-ES" dirty="0" smtClean="0"/>
              <a:t>todos. </a:t>
            </a:r>
          </a:p>
          <a:p>
            <a:r>
              <a:rPr lang="es-ES" dirty="0" smtClean="0"/>
              <a:t>Se </a:t>
            </a:r>
            <a:r>
              <a:rPr lang="es-ES" dirty="0"/>
              <a:t>condenan rumores falsos (</a:t>
            </a:r>
            <a:r>
              <a:rPr lang="es-ES" dirty="0">
                <a:solidFill>
                  <a:schemeClr val="tx2"/>
                </a:solidFill>
              </a:rPr>
              <a:t>v. 1</a:t>
            </a:r>
            <a:r>
              <a:rPr lang="es-ES" dirty="0"/>
              <a:t>), acuerdos perversos y el seguir a la mayoría para hacer el mal (</a:t>
            </a:r>
            <a:r>
              <a:rPr lang="es-ES" dirty="0">
                <a:solidFill>
                  <a:schemeClr val="tx2"/>
                </a:solidFill>
              </a:rPr>
              <a:t>v. 2</a:t>
            </a:r>
            <a:r>
              <a:rPr lang="es-ES" dirty="0" smtClean="0"/>
              <a:t>). </a:t>
            </a:r>
            <a:r>
              <a:rPr lang="en-US" dirty="0" smtClean="0"/>
              <a:t>(</a:t>
            </a:r>
            <a:r>
              <a:rPr lang="es-ES" dirty="0" smtClean="0"/>
              <a:t>Carro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Éxodo 23:1-3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858886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104435</TotalTime>
  <Words>781</Words>
  <Application>Microsoft Office PowerPoint</Application>
  <PresentationFormat>On-screen Show (4:3)</PresentationFormat>
  <Paragraphs>89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Contexto</vt:lpstr>
      <vt:lpstr>Pasaje bíblico</vt:lpstr>
      <vt:lpstr>Éxodo 23:1-3</vt:lpstr>
      <vt:lpstr>Éxodo 23:1-3</vt:lpstr>
      <vt:lpstr>Éxodo 23:1-3</vt:lpstr>
      <vt:lpstr>Pasaje bíblico</vt:lpstr>
      <vt:lpstr>Éxodo 23:6-7</vt:lpstr>
      <vt:lpstr>Éxodo 23:6-7</vt:lpstr>
      <vt:lpstr>Pasaje bíblico</vt:lpstr>
      <vt:lpstr>Éxodo 23:8-9</vt:lpstr>
      <vt:lpstr>Éxodo 23:8-9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cuando_prevalece_la_injusticia_012416</dc:title>
  <dc:creator>JRIVERA</dc:creator>
  <cp:lastModifiedBy>Ortega, Tito (GSO Inks/Supplies SM)</cp:lastModifiedBy>
  <cp:revision>4961</cp:revision>
  <cp:lastPrinted>2015-10-04T11:14:08Z</cp:lastPrinted>
  <dcterms:created xsi:type="dcterms:W3CDTF">2007-01-24T21:53:34Z</dcterms:created>
  <dcterms:modified xsi:type="dcterms:W3CDTF">2016-02-05T13:15:00Z</dcterms:modified>
</cp:coreProperties>
</file>