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3"/>
  </p:notesMasterIdLst>
  <p:handoutMasterIdLst>
    <p:handoutMasterId r:id="rId34"/>
  </p:handoutMasterIdLst>
  <p:sldIdLst>
    <p:sldId id="794" r:id="rId3"/>
    <p:sldId id="1846" r:id="rId4"/>
    <p:sldId id="804" r:id="rId5"/>
    <p:sldId id="1813" r:id="rId6"/>
    <p:sldId id="1897" r:id="rId7"/>
    <p:sldId id="1778" r:id="rId8"/>
    <p:sldId id="1814" r:id="rId9"/>
    <p:sldId id="1898" r:id="rId10"/>
    <p:sldId id="1895" r:id="rId11"/>
    <p:sldId id="1899" r:id="rId12"/>
    <p:sldId id="1900" r:id="rId13"/>
    <p:sldId id="1901" r:id="rId14"/>
    <p:sldId id="1902" r:id="rId15"/>
    <p:sldId id="1854" r:id="rId16"/>
    <p:sldId id="1855" r:id="rId17"/>
    <p:sldId id="1906" r:id="rId18"/>
    <p:sldId id="1896" r:id="rId19"/>
    <p:sldId id="1907" r:id="rId20"/>
    <p:sldId id="1908" r:id="rId21"/>
    <p:sldId id="1903" r:id="rId22"/>
    <p:sldId id="1904" r:id="rId23"/>
    <p:sldId id="1909" r:id="rId24"/>
    <p:sldId id="1905" r:id="rId25"/>
    <p:sldId id="1910" r:id="rId26"/>
    <p:sldId id="1911" r:id="rId27"/>
    <p:sldId id="1912" r:id="rId28"/>
    <p:sldId id="1790" r:id="rId29"/>
    <p:sldId id="1704" r:id="rId30"/>
    <p:sldId id="1663" r:id="rId31"/>
    <p:sldId id="908" r:id="rId3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72" d="100"/>
          <a:sy n="72" d="100"/>
        </p:scale>
        <p:origin x="972" y="54"/>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10/4/2016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3940358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1155315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411359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699066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4221363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2118348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4176714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2977081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232107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319199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759451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433451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4129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10689042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4010581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4126461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25</a:t>
            </a:fld>
            <a:endParaRPr lang="en-US"/>
          </a:p>
        </p:txBody>
      </p:sp>
    </p:spTree>
    <p:extLst>
      <p:ext uri="{BB962C8B-B14F-4D97-AF65-F5344CB8AC3E}">
        <p14:creationId xmlns:p14="http://schemas.microsoft.com/office/powerpoint/2010/main" val="974734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3892077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28</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29</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30</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66297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166640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2088117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674781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4158100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2" descr="http://www.magic4walls.com/wp-content/uploads/2013/12/Art-sea-storm-ship-boat-light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 y="863584"/>
            <a:ext cx="9144000" cy="4896143"/>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52500"/>
            <a:ext cx="7937951" cy="2019299"/>
          </a:xfrm>
          <a:prstGeom prst="rect">
            <a:avLst/>
          </a:prstGeom>
          <a:solidFill>
            <a:schemeClr val="tx2">
              <a:lumMod val="10000"/>
              <a:alpha val="73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smtClean="0">
                <a:ln>
                  <a:noFill/>
                </a:ln>
                <a:effectLst/>
                <a:uLnTx/>
                <a:uFillTx/>
                <a:latin typeface="+mj-lt"/>
                <a:ea typeface="+mj-ea"/>
                <a:cs typeface="+mj-cs"/>
              </a:rPr>
              <a:t>Otoño 2016/</a:t>
            </a:r>
            <a:r>
              <a:rPr lang="es-PR" sz="4400" dirty="0" smtClean="0">
                <a:latin typeface="+mj-lt"/>
              </a:rPr>
              <a:t>Tema</a:t>
            </a:r>
            <a:r>
              <a:rPr lang="es-PR" sz="4400" dirty="0">
                <a:latin typeface="+mj-lt"/>
              </a:rPr>
              <a:t>: </a:t>
            </a:r>
            <a:r>
              <a:rPr lang="es-PR" sz="4400" cap="small" dirty="0" smtClean="0">
                <a:latin typeface="+mj-lt"/>
                <a:cs typeface="Serto Jerusalem" panose="00000400000000000000" pitchFamily="2" charset="-78"/>
              </a:rPr>
              <a:t>Edifiquemos nuestras vidas sobre las promesas de Dios</a:t>
            </a:r>
            <a:endParaRPr lang="es-PR" sz="4400" cap="small" dirty="0">
              <a:latin typeface="+mj-lt"/>
              <a:cs typeface="Serto Jerusalem" panose="00000400000000000000" pitchFamily="2" charset="-78"/>
            </a:endParaRPr>
          </a:p>
        </p:txBody>
      </p:sp>
      <p:sp>
        <p:nvSpPr>
          <p:cNvPr id="8" name="Rectangle 3"/>
          <p:cNvSpPr txBox="1">
            <a:spLocks noChangeArrowheads="1"/>
          </p:cNvSpPr>
          <p:nvPr/>
        </p:nvSpPr>
        <p:spPr>
          <a:xfrm>
            <a:off x="609600" y="3124200"/>
            <a:ext cx="7937951" cy="2971800"/>
          </a:xfrm>
          <a:prstGeom prst="rect">
            <a:avLst/>
          </a:prstGeom>
          <a:solidFill>
            <a:schemeClr val="tx2">
              <a:lumMod val="10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5: Dios promete la victoria</a:t>
            </a:r>
          </a:p>
          <a:p>
            <a:pPr marL="401638" indent="-234950" algn="ctr">
              <a:spcAft>
                <a:spcPts val="600"/>
              </a:spcAft>
              <a:buNone/>
            </a:pPr>
            <a:r>
              <a:rPr lang="es-PR" sz="3600" dirty="0" smtClean="0">
                <a:latin typeface="+mj-lt"/>
                <a:cs typeface="+mn-cs"/>
              </a:rPr>
              <a:t>2</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octubre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t>Romanos </a:t>
            </a:r>
            <a:r>
              <a:rPr lang="pt-BR" sz="2800" dirty="0" smtClean="0"/>
              <a:t>8:28-39</a:t>
            </a:r>
            <a:r>
              <a:rPr lang="en-US"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1" y="1981200"/>
            <a:ext cx="8381999" cy="3731118"/>
          </a:xfrm>
        </p:spPr>
        <p:txBody>
          <a:bodyPr/>
          <a:lstStyle/>
          <a:p>
            <a:r>
              <a:rPr lang="es-ES" dirty="0"/>
              <a:t>Al reconocer que cada aspecto de nuestra vida, aun los momentos más difíciles, forman parte de Su plan, podemos alabarle por lo que hace</a:t>
            </a:r>
            <a:r>
              <a:rPr lang="es-ES" dirty="0" smtClean="0"/>
              <a:t>.</a:t>
            </a:r>
          </a:p>
          <a:p>
            <a:r>
              <a:rPr lang="es-ES" dirty="0" smtClean="0"/>
              <a:t>La </a:t>
            </a:r>
            <a:r>
              <a:rPr lang="es-ES" dirty="0"/>
              <a:t>condición para aceptar esto es saber que hemos sido llamados conforme a Su propósito. Tenemos que ser Sus hijos por medio de la fe en Cristo para que El lleve a cabo Su plan en nosotros</a:t>
            </a:r>
            <a:r>
              <a:rPr lang="es-ES" dirty="0" smtClean="0"/>
              <a:t>. (</a:t>
            </a:r>
            <a:r>
              <a:rPr lang="es-ES" dirty="0" err="1" smtClean="0"/>
              <a:t>Porter</a:t>
            </a:r>
            <a:r>
              <a:rPr lang="es-ES" dirty="0"/>
              <a:t>)</a:t>
            </a:r>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72796299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81001" y="1981200"/>
            <a:ext cx="8381999" cy="3731118"/>
          </a:xfrm>
        </p:spPr>
        <p:txBody>
          <a:bodyPr/>
          <a:lstStyle/>
          <a:p>
            <a:r>
              <a:rPr lang="es-ES" dirty="0" smtClean="0"/>
              <a:t>5 pasos del proceso de perfeccionamiento:</a:t>
            </a:r>
          </a:p>
          <a:p>
            <a:pPr marL="514350" indent="-514350">
              <a:buFont typeface="+mj-lt"/>
              <a:buAutoNum type="arabicPeriod"/>
            </a:pPr>
            <a:r>
              <a:rPr lang="es-ES" dirty="0"/>
              <a:t>Dios </a:t>
            </a:r>
            <a:r>
              <a:rPr lang="es-ES" i="1" dirty="0"/>
              <a:t>nos ha conocido </a:t>
            </a:r>
            <a:r>
              <a:rPr lang="es-ES" dirty="0"/>
              <a:t>desde antes de la fundación del </a:t>
            </a:r>
            <a:r>
              <a:rPr lang="es-ES" dirty="0" smtClean="0"/>
              <a:t>mundo.</a:t>
            </a:r>
          </a:p>
          <a:p>
            <a:pPr marL="514350" indent="-514350">
              <a:buFont typeface="+mj-lt"/>
              <a:buAutoNum type="arabicPeriod"/>
            </a:pPr>
            <a:r>
              <a:rPr lang="es-ES" dirty="0" smtClean="0"/>
              <a:t>Dios </a:t>
            </a:r>
            <a:r>
              <a:rPr lang="es-ES" i="1" dirty="0"/>
              <a:t>nos ha predestinado </a:t>
            </a:r>
            <a:r>
              <a:rPr lang="es-ES" dirty="0"/>
              <a:t>para ser hechos conforme a la imagen de Su Hijo</a:t>
            </a:r>
            <a:r>
              <a:rPr lang="es-ES" dirty="0" smtClean="0"/>
              <a:t>.</a:t>
            </a:r>
          </a:p>
          <a:p>
            <a:pPr lvl="1"/>
            <a:r>
              <a:rPr lang="es-ES" dirty="0"/>
              <a:t>La predestinación por parte de Dios como la describe Pablo, va más allá de la salvación. </a:t>
            </a:r>
            <a:endParaRPr lang="es-ES" dirty="0" smtClean="0"/>
          </a:p>
          <a:p>
            <a:pPr lvl="1"/>
            <a:r>
              <a:rPr lang="es-ES" dirty="0" smtClean="0"/>
              <a:t>Dios </a:t>
            </a:r>
            <a:r>
              <a:rPr lang="es-ES" dirty="0"/>
              <a:t>nos ha predestinado a ser como Su </a:t>
            </a:r>
            <a:r>
              <a:rPr lang="es-ES" dirty="0" smtClean="0"/>
              <a:t>Hijo. (</a:t>
            </a:r>
            <a:r>
              <a:rPr lang="es-ES" dirty="0" err="1" smtClean="0"/>
              <a:t>Porter</a:t>
            </a:r>
            <a:r>
              <a:rPr lang="es-ES" dirty="0"/>
              <a:t>)</a:t>
            </a:r>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174843603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81001" y="1981200"/>
            <a:ext cx="8381999" cy="3731118"/>
          </a:xfrm>
        </p:spPr>
        <p:txBody>
          <a:bodyPr/>
          <a:lstStyle/>
          <a:p>
            <a:pPr marL="514350" indent="-514350">
              <a:buFont typeface="+mj-lt"/>
              <a:buAutoNum type="arabicPeriod" startAt="3"/>
            </a:pPr>
            <a:r>
              <a:rPr lang="es-ES" dirty="0" smtClean="0"/>
              <a:t>Dios </a:t>
            </a:r>
            <a:r>
              <a:rPr lang="es-ES" i="1" dirty="0"/>
              <a:t>nos ha llamado</a:t>
            </a:r>
            <a:r>
              <a:rPr lang="es-ES" i="1" dirty="0" smtClean="0"/>
              <a:t>.</a:t>
            </a:r>
          </a:p>
          <a:p>
            <a:pPr lvl="1"/>
            <a:r>
              <a:rPr lang="es-ES" dirty="0"/>
              <a:t>Los que son llamados conforme al plan de Dios, reconocen Su voz y responden a Su llamamiento</a:t>
            </a:r>
            <a:r>
              <a:rPr lang="es-ES" dirty="0" smtClean="0"/>
              <a:t>.</a:t>
            </a:r>
            <a:endParaRPr lang="es-ES" i="1" dirty="0" smtClean="0"/>
          </a:p>
          <a:p>
            <a:pPr marL="514350" indent="-514350">
              <a:buFont typeface="+mj-lt"/>
              <a:buAutoNum type="arabicPeriod" startAt="3"/>
            </a:pPr>
            <a:r>
              <a:rPr lang="es-ES" dirty="0"/>
              <a:t>Dios </a:t>
            </a:r>
            <a:r>
              <a:rPr lang="es-ES" i="1" dirty="0" smtClean="0"/>
              <a:t>nos </a:t>
            </a:r>
            <a:r>
              <a:rPr lang="es-ES" i="1" dirty="0"/>
              <a:t>ha justificado</a:t>
            </a:r>
            <a:r>
              <a:rPr lang="es-ES" i="1" dirty="0" smtClean="0"/>
              <a:t>.</a:t>
            </a:r>
          </a:p>
          <a:p>
            <a:pPr lvl="1"/>
            <a:r>
              <a:rPr lang="es-ES" dirty="0"/>
              <a:t>Se refiere a la obra de Dios por medio de la cual nos declara justos, como si nunca hubiéramos pecado, porque nos acredita la justicia de Jesucristo por medio nuestra fe en </a:t>
            </a:r>
            <a:r>
              <a:rPr lang="es-ES" dirty="0" smtClean="0"/>
              <a:t>Él. (</a:t>
            </a:r>
            <a:r>
              <a:rPr lang="es-ES" dirty="0" err="1" smtClean="0"/>
              <a:t>Porter</a:t>
            </a:r>
            <a:r>
              <a:rPr lang="es-ES" dirty="0"/>
              <a:t>)</a:t>
            </a:r>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863842505"/>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81001" y="1905000"/>
            <a:ext cx="8381999" cy="3731118"/>
          </a:xfrm>
        </p:spPr>
        <p:txBody>
          <a:bodyPr/>
          <a:lstStyle/>
          <a:p>
            <a:pPr marL="514350" indent="-514350">
              <a:buFont typeface="+mj-lt"/>
              <a:buAutoNum type="arabicPeriod" startAt="5"/>
            </a:pPr>
            <a:r>
              <a:rPr lang="es-ES" dirty="0" smtClean="0"/>
              <a:t>Dios </a:t>
            </a:r>
            <a:r>
              <a:rPr lang="es-ES" i="1" dirty="0"/>
              <a:t>nos ha </a:t>
            </a:r>
            <a:r>
              <a:rPr lang="es-ES" i="1" dirty="0" smtClean="0"/>
              <a:t>glorificado.</a:t>
            </a:r>
          </a:p>
          <a:p>
            <a:pPr lvl="1"/>
            <a:r>
              <a:rPr lang="es-ES" dirty="0" smtClean="0"/>
              <a:t>Dios </a:t>
            </a:r>
            <a:r>
              <a:rPr lang="es-ES" dirty="0"/>
              <a:t>lo considera un hecho ya consumado. ¿Por qué? Porque Dios nos ve en la persona de Cristo. Así que, cuando Cristo fue glorificado, fuimos glorificados juntamente con </a:t>
            </a:r>
            <a:r>
              <a:rPr lang="es-ES" dirty="0" smtClean="0"/>
              <a:t>Él.</a:t>
            </a:r>
            <a:endParaRPr lang="es-ES" i="1" dirty="0" smtClean="0"/>
          </a:p>
          <a:p>
            <a:r>
              <a:rPr lang="es-ES" dirty="0" smtClean="0"/>
              <a:t>[…] Debemos </a:t>
            </a:r>
            <a:r>
              <a:rPr lang="es-ES" dirty="0"/>
              <a:t>tener paciencia en medio del sufrimiento. </a:t>
            </a:r>
            <a:r>
              <a:rPr lang="es-ES" dirty="0" smtClean="0"/>
              <a:t>Sabemos que el </a:t>
            </a:r>
            <a:r>
              <a:rPr lang="es-ES" dirty="0" err="1" smtClean="0"/>
              <a:t>prop</a:t>
            </a:r>
            <a:r>
              <a:rPr lang="en-US" dirty="0" err="1" smtClean="0"/>
              <a:t>ósito</a:t>
            </a:r>
            <a:r>
              <a:rPr lang="en-US" dirty="0" smtClean="0"/>
              <a:t> de</a:t>
            </a:r>
            <a:r>
              <a:rPr lang="es-ES" dirty="0" smtClean="0"/>
              <a:t> Dios es lograr nuestro bien. </a:t>
            </a:r>
          </a:p>
          <a:p>
            <a:r>
              <a:rPr lang="es-ES" dirty="0" smtClean="0"/>
              <a:t>Dios será glorificado […], y a la vez, seremos glorificados con </a:t>
            </a:r>
            <a:r>
              <a:rPr lang="en-US" dirty="0" smtClean="0"/>
              <a:t>É</a:t>
            </a:r>
            <a:r>
              <a:rPr lang="es-ES" dirty="0" smtClean="0"/>
              <a:t>l.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105335350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Romanos 8:31-34</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0669129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81001" y="2212482"/>
            <a:ext cx="8381999" cy="3731118"/>
          </a:xfrm>
        </p:spPr>
        <p:txBody>
          <a:bodyPr/>
          <a:lstStyle/>
          <a:p>
            <a:pPr marL="0" indent="0">
              <a:buNone/>
            </a:pPr>
            <a:r>
              <a:rPr lang="es-ES" dirty="0"/>
              <a:t>“¿Qué, pues, diremos a esto? Si Dios es por nosotros, ¿quién contra nosotros? El que no escatimó ni a su propio Hijo, sino que lo entregó por todos nosotros, ¿cómo no nos dará también con él todas las cosas? ¿Quién acusará a los escogidos de Dios? </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8:31-34</a:t>
            </a:r>
            <a:endParaRPr lang="en-US" i="1" dirty="0"/>
          </a:p>
        </p:txBody>
      </p:sp>
    </p:spTree>
    <p:extLst>
      <p:ext uri="{BB962C8B-B14F-4D97-AF65-F5344CB8AC3E}">
        <p14:creationId xmlns:p14="http://schemas.microsoft.com/office/powerpoint/2010/main" val="3235794717"/>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381001" y="2212482"/>
            <a:ext cx="8381999" cy="3731118"/>
          </a:xfrm>
        </p:spPr>
        <p:txBody>
          <a:bodyPr/>
          <a:lstStyle/>
          <a:p>
            <a:pPr marL="0" indent="0">
              <a:buNone/>
            </a:pPr>
            <a:r>
              <a:rPr lang="es-ES" dirty="0" smtClean="0"/>
              <a:t>“</a:t>
            </a:r>
            <a:r>
              <a:rPr lang="es-ES" dirty="0"/>
              <a:t>...</a:t>
            </a:r>
            <a:r>
              <a:rPr lang="es-ES" dirty="0" smtClean="0"/>
              <a:t>Dios </a:t>
            </a:r>
            <a:r>
              <a:rPr lang="es-ES" dirty="0"/>
              <a:t>es el que justifica. ¿Quién es el que condenará? Cristo es el que murió; más aun, el que también resucitó, el que además está a la diestra de Dios, el que también intercede por nosotros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8:31-34</a:t>
            </a:r>
            <a:endParaRPr lang="en-US" i="1" dirty="0"/>
          </a:p>
        </p:txBody>
      </p:sp>
    </p:spTree>
    <p:extLst>
      <p:ext uri="{BB962C8B-B14F-4D97-AF65-F5344CB8AC3E}">
        <p14:creationId xmlns:p14="http://schemas.microsoft.com/office/powerpoint/2010/main" val="804394851"/>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a:t>Al estar en Cristo por medio de la justificación por fe, no tenemos por qué preocuparnos si nos falta algo que necesitamos (</a:t>
            </a:r>
            <a:r>
              <a:rPr lang="es-ES" dirty="0">
                <a:solidFill>
                  <a:schemeClr val="tx2"/>
                </a:solidFill>
              </a:rPr>
              <a:t>8:31–32</a:t>
            </a:r>
            <a:r>
              <a:rPr lang="es-ES" dirty="0" smtClean="0"/>
              <a:t>). </a:t>
            </a:r>
          </a:p>
          <a:p>
            <a:r>
              <a:rPr lang="es-ES" dirty="0"/>
              <a:t>Tampoco debe preocuparnos la condenación (</a:t>
            </a:r>
            <a:r>
              <a:rPr lang="es-ES" dirty="0">
                <a:solidFill>
                  <a:schemeClr val="tx2"/>
                </a:solidFill>
              </a:rPr>
              <a:t>8:33–34</a:t>
            </a:r>
            <a:r>
              <a:rPr lang="es-ES" dirty="0" smtClean="0"/>
              <a:t>). </a:t>
            </a:r>
          </a:p>
          <a:p>
            <a:r>
              <a:rPr lang="es-ES" dirty="0"/>
              <a:t>[…] El evangelio nos da una seguridad absoluta de que somos hijos de Dios</a:t>
            </a:r>
            <a:r>
              <a:rPr lang="es-ES" dirty="0" smtClean="0"/>
              <a:t>.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8:31-34</a:t>
            </a:r>
            <a:endParaRPr lang="en-US" i="1" dirty="0"/>
          </a:p>
        </p:txBody>
      </p:sp>
    </p:spTree>
    <p:extLst>
      <p:ext uri="{BB962C8B-B14F-4D97-AF65-F5344CB8AC3E}">
        <p14:creationId xmlns:p14="http://schemas.microsoft.com/office/powerpoint/2010/main" val="1589424957"/>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smtClean="0"/>
              <a:t>No falta nada (</a:t>
            </a:r>
            <a:r>
              <a:rPr lang="es-ES" dirty="0" smtClean="0">
                <a:solidFill>
                  <a:schemeClr val="tx2"/>
                </a:solidFill>
              </a:rPr>
              <a:t>8:31-32</a:t>
            </a:r>
            <a:r>
              <a:rPr lang="es-ES" dirty="0" smtClean="0"/>
              <a:t>)</a:t>
            </a:r>
          </a:p>
          <a:p>
            <a:r>
              <a:rPr lang="es-ES" dirty="0"/>
              <a:t>Pablo asegura que ahora Dios está a favor nuestro y que busca lo mejor para nosotros en todo momento</a:t>
            </a:r>
            <a:r>
              <a:rPr lang="es-ES" dirty="0" smtClean="0"/>
              <a:t>.</a:t>
            </a:r>
          </a:p>
          <a:p>
            <a:r>
              <a:rPr lang="es-ES" dirty="0" smtClean="0"/>
              <a:t>[Dios] estuvo </a:t>
            </a:r>
            <a:r>
              <a:rPr lang="es-ES" dirty="0"/>
              <a:t>dispuesto a pagar un precio </a:t>
            </a:r>
            <a:r>
              <a:rPr lang="es-ES" dirty="0" smtClean="0"/>
              <a:t>muy </a:t>
            </a:r>
            <a:r>
              <a:rPr lang="es-ES" dirty="0"/>
              <a:t>elevado por nosotros cuando éramos </a:t>
            </a:r>
            <a:r>
              <a:rPr lang="es-ES" dirty="0" smtClean="0"/>
              <a:t>enemigos, </a:t>
            </a:r>
            <a:r>
              <a:rPr lang="es-ES" dirty="0"/>
              <a:t>¿cuánto más dará ahora que </a:t>
            </a:r>
            <a:r>
              <a:rPr lang="es-ES" dirty="0" smtClean="0"/>
              <a:t>somos Sus </a:t>
            </a:r>
            <a:r>
              <a:rPr lang="es-ES" dirty="0"/>
              <a:t>hijos? </a:t>
            </a:r>
            <a:r>
              <a:rPr lang="es-ES" dirty="0" smtClean="0"/>
              <a:t>(</a:t>
            </a:r>
            <a:r>
              <a:rPr lang="es-ES" dirty="0">
                <a:solidFill>
                  <a:schemeClr val="tx2"/>
                </a:solidFill>
              </a:rPr>
              <a:t>8:32</a:t>
            </a:r>
            <a:r>
              <a:rPr lang="es-ES" dirty="0" smtClean="0"/>
              <a:t>).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8:31-34</a:t>
            </a:r>
            <a:endParaRPr lang="en-US" i="1" dirty="0"/>
          </a:p>
        </p:txBody>
      </p:sp>
    </p:spTree>
    <p:extLst>
      <p:ext uri="{BB962C8B-B14F-4D97-AF65-F5344CB8AC3E}">
        <p14:creationId xmlns:p14="http://schemas.microsoft.com/office/powerpoint/2010/main" val="1518718"/>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smtClean="0"/>
              <a:t>No hay </a:t>
            </a:r>
            <a:r>
              <a:rPr lang="en-US" dirty="0" err="1" smtClean="0"/>
              <a:t>condenación</a:t>
            </a:r>
            <a:r>
              <a:rPr lang="en-US" dirty="0" smtClean="0"/>
              <a:t> </a:t>
            </a:r>
            <a:r>
              <a:rPr lang="es-ES" dirty="0" smtClean="0"/>
              <a:t>(</a:t>
            </a:r>
            <a:r>
              <a:rPr lang="es-ES" dirty="0" smtClean="0">
                <a:solidFill>
                  <a:schemeClr val="tx2"/>
                </a:solidFill>
              </a:rPr>
              <a:t>8:33-34</a:t>
            </a:r>
            <a:r>
              <a:rPr lang="es-ES" dirty="0" smtClean="0"/>
              <a:t>)</a:t>
            </a:r>
          </a:p>
          <a:p>
            <a:r>
              <a:rPr lang="es-ES" dirty="0"/>
              <a:t>Dios nos ha declarado justos porque en base a nuestra fe nos ve en la persona de Cristo. </a:t>
            </a:r>
            <a:endParaRPr lang="es-ES" dirty="0" smtClean="0"/>
          </a:p>
          <a:p>
            <a:r>
              <a:rPr lang="es-ES" dirty="0" smtClean="0"/>
              <a:t>Si </a:t>
            </a:r>
            <a:r>
              <a:rPr lang="es-ES" dirty="0"/>
              <a:t>Dios quien es el Juez, nos ha declarado justos, ¿quién tiene derecho a acusarnos (</a:t>
            </a:r>
            <a:r>
              <a:rPr lang="es-ES" dirty="0">
                <a:solidFill>
                  <a:schemeClr val="tx2"/>
                </a:solidFill>
              </a:rPr>
              <a:t>8:33</a:t>
            </a:r>
            <a:r>
              <a:rPr lang="es-ES" dirty="0" smtClean="0"/>
              <a:t>)?</a:t>
            </a:r>
          </a:p>
          <a:p>
            <a:r>
              <a:rPr lang="es-ES" dirty="0"/>
              <a:t>Además, </a:t>
            </a:r>
            <a:r>
              <a:rPr lang="es-ES" dirty="0" smtClean="0"/>
              <a:t>Cristo intercede </a:t>
            </a:r>
            <a:r>
              <a:rPr lang="es-ES" dirty="0"/>
              <a:t>a nuestro </a:t>
            </a:r>
            <a:r>
              <a:rPr lang="es-ES" dirty="0" smtClean="0"/>
              <a:t>favor, contra las acusaciones de Satanás.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8:31-34</a:t>
            </a:r>
            <a:endParaRPr lang="en-US" i="1" dirty="0"/>
          </a:p>
        </p:txBody>
      </p:sp>
    </p:spTree>
    <p:extLst>
      <p:ext uri="{BB962C8B-B14F-4D97-AF65-F5344CB8AC3E}">
        <p14:creationId xmlns:p14="http://schemas.microsoft.com/office/powerpoint/2010/main" val="427150205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91111" r="32458" b="3334"/>
          <a:stretch/>
        </p:blipFill>
        <p:spPr bwMode="auto">
          <a:xfrm>
            <a:off x="-6915" y="6096000"/>
            <a:ext cx="7101291" cy="457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lifewayblog.wpengine.netdna-cdn.com/eblifewayadultos/files/2012/05/005075090_2016-SPR_06.jpg"/>
          <p:cNvPicPr>
            <a:picLocks noChangeAspect="1" noChangeArrowheads="1"/>
          </p:cNvPicPr>
          <p:nvPr/>
        </p:nvPicPr>
        <p:blipFill rotWithShape="1">
          <a:blip r:embed="rId4">
            <a:extLst>
              <a:ext uri="{28A0092B-C50C-407E-A947-70E740481C1C}">
                <a14:useLocalDpi xmlns:a14="http://schemas.microsoft.com/office/drawing/2010/main" val="0"/>
              </a:ext>
            </a:extLst>
          </a:blip>
          <a:srcRect b="44045"/>
          <a:stretch/>
        </p:blipFill>
        <p:spPr bwMode="auto">
          <a:xfrm>
            <a:off x="-6915" y="-1"/>
            <a:ext cx="5243776" cy="38100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2222" b="38888"/>
          <a:stretch/>
        </p:blipFill>
        <p:spPr bwMode="auto">
          <a:xfrm>
            <a:off x="0" y="0"/>
            <a:ext cx="5281448" cy="40386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95862" t="64624" b="12778"/>
          <a:stretch/>
        </p:blipFill>
        <p:spPr bwMode="auto">
          <a:xfrm>
            <a:off x="4419600" y="4038600"/>
            <a:ext cx="354563"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ttp://blog.lifeway.com/eblifewayadultos/files/2012/05/Unit2.jpg"/>
          <p:cNvPicPr>
            <a:picLocks noChangeAspect="1" noChangeArrowheads="1"/>
          </p:cNvPicPr>
          <p:nvPr/>
        </p:nvPicPr>
        <p:blipFill rotWithShape="1">
          <a:blip r:embed="rId5">
            <a:extLst>
              <a:ext uri="{28A0092B-C50C-407E-A947-70E740481C1C}">
                <a14:useLocalDpi xmlns:a14="http://schemas.microsoft.com/office/drawing/2010/main" val="0"/>
              </a:ext>
            </a:extLst>
          </a:blip>
          <a:srcRect l="14267" t="74726" r="41154" b="7292"/>
          <a:stretch/>
        </p:blipFill>
        <p:spPr bwMode="auto">
          <a:xfrm>
            <a:off x="4343400" y="4038601"/>
            <a:ext cx="48006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http://blog.lifeway.com/eblifewayadultos/files/2012/05/Unit2.jpg"/>
          <p:cNvPicPr>
            <a:picLocks noChangeAspect="1" noChangeArrowheads="1"/>
          </p:cNvPicPr>
          <p:nvPr/>
        </p:nvPicPr>
        <p:blipFill rotWithShape="1">
          <a:blip r:embed="rId5">
            <a:extLst>
              <a:ext uri="{28A0092B-C50C-407E-A947-70E740481C1C}">
                <a14:useLocalDpi xmlns:a14="http://schemas.microsoft.com/office/drawing/2010/main" val="0"/>
              </a:ext>
            </a:extLst>
          </a:blip>
          <a:srcRect l="70840" t="90720" b="3512"/>
          <a:stretch/>
        </p:blipFill>
        <p:spPr bwMode="auto">
          <a:xfrm>
            <a:off x="7512443" y="6134106"/>
            <a:ext cx="1631557" cy="4190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2799" t="58132" r="25714" b="23716"/>
          <a:stretch/>
        </p:blipFill>
        <p:spPr bwMode="auto">
          <a:xfrm>
            <a:off x="-32627" y="4038600"/>
            <a:ext cx="5976228" cy="229088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5067" t="74729" r="37815" b="6600"/>
          <a:stretch/>
        </p:blipFill>
        <p:spPr bwMode="auto">
          <a:xfrm>
            <a:off x="4396220" y="3962400"/>
            <a:ext cx="4747780" cy="244282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57765" t="75927" r="25715" b="21743"/>
          <a:stretch/>
        </p:blipFill>
        <p:spPr bwMode="auto">
          <a:xfrm>
            <a:off x="4606884" y="4419600"/>
            <a:ext cx="1664549" cy="3048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7">
            <a:extLst>
              <a:ext uri="{28A0092B-C50C-407E-A947-70E740481C1C}">
                <a14:useLocalDpi xmlns:a14="http://schemas.microsoft.com/office/drawing/2010/main" val="0"/>
              </a:ext>
            </a:extLst>
          </a:blip>
          <a:srcRect t="24664" r="86358" b="58521"/>
          <a:stretch/>
        </p:blipFill>
        <p:spPr bwMode="auto">
          <a:xfrm>
            <a:off x="5255682" y="1"/>
            <a:ext cx="3888318" cy="40385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b="42905"/>
          <a:stretch/>
        </p:blipFill>
        <p:spPr bwMode="auto">
          <a:xfrm>
            <a:off x="-26766" y="7715"/>
            <a:ext cx="5436966" cy="403088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70271" t="88466" r="25192" b="6600"/>
          <a:stretch/>
        </p:blipFill>
        <p:spPr bwMode="auto">
          <a:xfrm>
            <a:off x="8712218" y="4038600"/>
            <a:ext cx="431782" cy="6096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5066" t="77982" r="69809" b="19105"/>
          <a:stretch/>
        </p:blipFill>
        <p:spPr bwMode="auto">
          <a:xfrm>
            <a:off x="6172200" y="4419600"/>
            <a:ext cx="1524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t="97214"/>
          <a:stretch/>
        </p:blipFill>
        <p:spPr bwMode="auto">
          <a:xfrm>
            <a:off x="-32627" y="6553199"/>
            <a:ext cx="9176627" cy="3048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blog.lifeway.com/eblifewayadultos/files/2012/05/005075090_2016-FAL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59525" t="91224" b="3204"/>
          <a:stretch/>
        </p:blipFill>
        <p:spPr bwMode="auto">
          <a:xfrm>
            <a:off x="6553200" y="6096001"/>
            <a:ext cx="25908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403815"/>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Romanos 8:35-39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561799237"/>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381001" y="2212482"/>
            <a:ext cx="8381999" cy="3731118"/>
          </a:xfrm>
        </p:spPr>
        <p:txBody>
          <a:bodyPr/>
          <a:lstStyle/>
          <a:p>
            <a:pPr marL="0" indent="0">
              <a:buNone/>
            </a:pPr>
            <a:r>
              <a:rPr lang="es-ES" dirty="0"/>
              <a:t>“¿Quién nos separará del amor de Cristo? ¿Tribulación, o angustia, o persecución, o hambre, o desnudez, o peligro, o espada? Como está escrito: Por causa de ti somos muertos todo el tiempo; Somos contados como ovejas de matadero. Antes, en todas estas cosas somos más que vencedores por medio de aquel que nos amó</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1787484660"/>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381001" y="2212482"/>
            <a:ext cx="8381999" cy="3731118"/>
          </a:xfrm>
        </p:spPr>
        <p:txBody>
          <a:bodyPr/>
          <a:lstStyle/>
          <a:p>
            <a:pPr marL="0" indent="0">
              <a:buNone/>
            </a:pPr>
            <a:r>
              <a:rPr lang="es-ES" dirty="0" smtClean="0"/>
              <a:t>“</a:t>
            </a:r>
            <a:r>
              <a:rPr lang="es-ES" dirty="0"/>
              <a:t>...</a:t>
            </a:r>
            <a:r>
              <a:rPr lang="es-ES" dirty="0" smtClean="0"/>
              <a:t>Por </a:t>
            </a:r>
            <a:r>
              <a:rPr lang="es-ES" dirty="0"/>
              <a:t>lo cual estoy seguro de que ni la muerte, ni la vida, ni ángeles, ni principados, ni potestades, ni lo presente, ni lo por venir, ni lo alto, ni lo profundo, ni ninguna otra cosa creada nos podrá separar del amor de Dios, que es en Cristo Jesús Señor nuestro</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2852070916"/>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smtClean="0"/>
              <a:t>No hay separación (</a:t>
            </a:r>
            <a:r>
              <a:rPr lang="es-ES" dirty="0" smtClean="0">
                <a:solidFill>
                  <a:schemeClr val="tx2"/>
                </a:solidFill>
              </a:rPr>
              <a:t>8:35-39</a:t>
            </a:r>
            <a:r>
              <a:rPr lang="es-ES" dirty="0" smtClean="0"/>
              <a:t>)</a:t>
            </a:r>
          </a:p>
          <a:p>
            <a:r>
              <a:rPr lang="es-ES" dirty="0" smtClean="0"/>
              <a:t>Las </a:t>
            </a:r>
            <a:r>
              <a:rPr lang="es-ES" dirty="0"/>
              <a:t>tragedias naturales nos pueden quitar la vida y apartarnos de los seres queridos. </a:t>
            </a:r>
            <a:endParaRPr lang="es-ES" dirty="0" smtClean="0"/>
          </a:p>
          <a:p>
            <a:r>
              <a:rPr lang="es-ES" dirty="0" smtClean="0"/>
              <a:t>Sin </a:t>
            </a:r>
            <a:r>
              <a:rPr lang="es-ES" dirty="0"/>
              <a:t>embargo, la muerte no nos puede separar de Dios. </a:t>
            </a:r>
            <a:endParaRPr lang="es-ES" dirty="0" smtClean="0"/>
          </a:p>
          <a:p>
            <a:r>
              <a:rPr lang="es-ES" dirty="0" smtClean="0"/>
              <a:t>Más </a:t>
            </a:r>
            <a:r>
              <a:rPr lang="es-ES" dirty="0" err="1"/>
              <a:t>bién</a:t>
            </a:r>
            <a:r>
              <a:rPr lang="es-ES" dirty="0"/>
              <a:t>, es a través de estas tragedias que podemos acercarnos a </a:t>
            </a:r>
            <a:r>
              <a:rPr lang="es-ES" dirty="0" smtClean="0"/>
              <a:t>Él </a:t>
            </a:r>
            <a:r>
              <a:rPr lang="es-ES" dirty="0"/>
              <a:t>(</a:t>
            </a:r>
            <a:r>
              <a:rPr lang="es-ES" dirty="0">
                <a:solidFill>
                  <a:schemeClr val="tx2"/>
                </a:solidFill>
              </a:rPr>
              <a:t>8:35–36</a:t>
            </a:r>
            <a:r>
              <a:rPr lang="es-ES" dirty="0" smtClean="0"/>
              <a:t>). (</a:t>
            </a:r>
            <a:r>
              <a:rPr lang="es-ES" dirty="0" err="1" smtClean="0"/>
              <a:t>Porter</a:t>
            </a:r>
            <a:r>
              <a:rPr lang="es-ES" dirty="0" smtClean="0"/>
              <a:t>)</a:t>
            </a:r>
            <a:endParaRPr lang="es-ES" dirty="0"/>
          </a:p>
          <a:p>
            <a:endParaRPr lang="es-ES" dirty="0" smtClean="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1971938797"/>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smtClean="0"/>
              <a:t>No hay separación (</a:t>
            </a:r>
            <a:r>
              <a:rPr lang="es-ES" dirty="0" smtClean="0">
                <a:solidFill>
                  <a:schemeClr val="tx2"/>
                </a:solidFill>
              </a:rPr>
              <a:t>8:35-39</a:t>
            </a:r>
            <a:r>
              <a:rPr lang="es-ES" dirty="0" smtClean="0"/>
              <a:t>)</a:t>
            </a:r>
          </a:p>
          <a:p>
            <a:r>
              <a:rPr lang="es-ES" dirty="0"/>
              <a:t>La muerte no nos puede separar del amor de Dios. </a:t>
            </a:r>
            <a:endParaRPr lang="es-ES" dirty="0" smtClean="0"/>
          </a:p>
          <a:p>
            <a:r>
              <a:rPr lang="es-ES" dirty="0" smtClean="0"/>
              <a:t>Y </a:t>
            </a:r>
            <a:r>
              <a:rPr lang="es-ES" dirty="0"/>
              <a:t>si Dios es </a:t>
            </a:r>
            <a:r>
              <a:rPr lang="es-ES" dirty="0" smtClean="0"/>
              <a:t>glorificado </a:t>
            </a:r>
            <a:r>
              <a:rPr lang="es-ES" dirty="0"/>
              <a:t>a través de la muerte de alguno de Sus hijos, no tenemos por qué temerle ni tratar de escaparnos de ella. </a:t>
            </a:r>
            <a:endParaRPr lang="es-ES" dirty="0" smtClean="0"/>
          </a:p>
          <a:p>
            <a:r>
              <a:rPr lang="es-ES" dirty="0" smtClean="0"/>
              <a:t>Dios </a:t>
            </a:r>
            <a:r>
              <a:rPr lang="es-ES" dirty="0"/>
              <a:t>hace todo para nuestro bien, aun en la hora de angustia y muerte</a:t>
            </a:r>
            <a:r>
              <a:rPr lang="es-ES" dirty="0" smtClean="0"/>
              <a:t>. (</a:t>
            </a:r>
            <a:r>
              <a:rPr lang="es-ES" dirty="0" err="1" smtClean="0"/>
              <a:t>Porter</a:t>
            </a:r>
            <a:r>
              <a:rPr lang="es-ES" dirty="0" smtClean="0"/>
              <a:t>)</a:t>
            </a:r>
            <a:endParaRPr lang="es-ES" dirty="0"/>
          </a:p>
          <a:p>
            <a:endParaRPr lang="es-ES" dirty="0" smtClean="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2287483496"/>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a:t>Los ángeles, los principados y potestades son reales y muchas veces se oponen al plan de Dios (</a:t>
            </a:r>
            <a:r>
              <a:rPr lang="es-ES" dirty="0">
                <a:solidFill>
                  <a:schemeClr val="tx2"/>
                </a:solidFill>
              </a:rPr>
              <a:t>Ef. 6:10–13</a:t>
            </a:r>
            <a:r>
              <a:rPr lang="es-ES" dirty="0"/>
              <a:t>). </a:t>
            </a:r>
            <a:endParaRPr lang="es-ES" dirty="0" smtClean="0"/>
          </a:p>
          <a:p>
            <a:r>
              <a:rPr lang="es-ES" dirty="0" smtClean="0"/>
              <a:t>Sin </a:t>
            </a:r>
            <a:r>
              <a:rPr lang="es-ES" dirty="0"/>
              <a:t>embargo, no pueden quitar la soberanía de Dios en la historia</a:t>
            </a:r>
            <a:r>
              <a:rPr lang="es-ES" dirty="0" smtClean="0"/>
              <a:t>. </a:t>
            </a:r>
          </a:p>
          <a:p>
            <a:r>
              <a:rPr lang="es-ES" dirty="0"/>
              <a:t>Cuando estamos en Cristo, podemos estar seguros de que nada ni nadie, ni nuestras propias obras, nos pueden separar del amor de Dios. </a:t>
            </a:r>
            <a:r>
              <a:rPr lang="es-ES" dirty="0" smtClean="0"/>
              <a:t>(</a:t>
            </a:r>
            <a:r>
              <a:rPr lang="es-ES" dirty="0" err="1" smtClean="0"/>
              <a:t>Porter</a:t>
            </a:r>
            <a:r>
              <a:rPr lang="es-ES" dirty="0" smtClean="0"/>
              <a:t>)</a:t>
            </a:r>
            <a:endParaRPr lang="es-ES" dirty="0"/>
          </a:p>
          <a:p>
            <a:endParaRPr lang="es-ES" dirty="0" smtClean="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145466990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228600" y="2060082"/>
            <a:ext cx="8381999" cy="3731118"/>
          </a:xfrm>
        </p:spPr>
        <p:txBody>
          <a:bodyPr/>
          <a:lstStyle/>
          <a:p>
            <a:r>
              <a:rPr lang="es-ES" dirty="0" smtClean="0"/>
              <a:t>No </a:t>
            </a:r>
            <a:r>
              <a:rPr lang="es-ES" dirty="0"/>
              <a:t>hemos ganado nuestra posición en Cristo por nuestras obras; la justificación por fe depende exclusivamente de la obra de redención consumada por Cristo en la cruz y de sus garantías</a:t>
            </a:r>
            <a:r>
              <a:rPr lang="es-ES" dirty="0" smtClean="0"/>
              <a:t>. </a:t>
            </a:r>
          </a:p>
          <a:p>
            <a:r>
              <a:rPr lang="es-ES" dirty="0"/>
              <a:t>En ningún momento, ni pasado ni futuro, depende de nuestras obras. </a:t>
            </a:r>
            <a:endParaRPr lang="es-ES" dirty="0" smtClean="0"/>
          </a:p>
          <a:p>
            <a:r>
              <a:rPr lang="es-ES" dirty="0" smtClean="0"/>
              <a:t>Así </a:t>
            </a:r>
            <a:r>
              <a:rPr lang="es-ES" dirty="0"/>
              <a:t>que al estar en Cristo, podemos vivir confiadamente</a:t>
            </a:r>
            <a:r>
              <a:rPr lang="es-ES" dirty="0" smtClean="0"/>
              <a:t>. (</a:t>
            </a:r>
            <a:r>
              <a:rPr lang="es-ES" dirty="0" err="1" smtClean="0"/>
              <a:t>Porter</a:t>
            </a:r>
            <a:r>
              <a:rPr lang="es-ES" dirty="0" smtClean="0"/>
              <a:t>)</a:t>
            </a:r>
            <a:endParaRPr lang="es-ES" dirty="0"/>
          </a:p>
          <a:p>
            <a:endParaRPr lang="es-ES" dirty="0" smtClean="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8:35-39</a:t>
            </a:r>
            <a:endParaRPr lang="en-US" i="1" dirty="0"/>
          </a:p>
        </p:txBody>
      </p:sp>
    </p:spTree>
    <p:extLst>
      <p:ext uri="{BB962C8B-B14F-4D97-AF65-F5344CB8AC3E}">
        <p14:creationId xmlns:p14="http://schemas.microsoft.com/office/powerpoint/2010/main" val="749989686"/>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19812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Tal </a:t>
            </a:r>
            <a:r>
              <a:rPr lang="es-ES" sz="2800" dirty="0"/>
              <a:t>vez deseemos que la vida sea como un folleto a colores o un anuncio de Internet. </a:t>
            </a:r>
            <a:endParaRPr lang="es-ES" sz="2800" dirty="0" smtClean="0"/>
          </a:p>
          <a:p>
            <a:r>
              <a:rPr lang="es-ES" sz="2800" dirty="0" smtClean="0"/>
              <a:t>Pero </a:t>
            </a:r>
            <a:r>
              <a:rPr lang="es-ES" sz="2800" dirty="0"/>
              <a:t>cuando vemos la realidad, nuestras elevadas expectativas de grandeza, </a:t>
            </a:r>
            <a:endParaRPr lang="es-PR" sz="2800" dirty="0"/>
          </a:p>
        </p:txBody>
      </p:sp>
      <p:sp>
        <p:nvSpPr>
          <p:cNvPr id="6" name="Rectangle 3"/>
          <p:cNvSpPr txBox="1">
            <a:spLocks noChangeArrowheads="1"/>
          </p:cNvSpPr>
          <p:nvPr/>
        </p:nvSpPr>
        <p:spPr bwMode="auto">
          <a:xfrm>
            <a:off x="152400" y="5110162"/>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buNone/>
            </a:pPr>
            <a:r>
              <a:rPr lang="es-ES" sz="2800" dirty="0"/>
              <a:t>muchas veces acaban con una gran decepción. </a:t>
            </a:r>
            <a:endParaRPr lang="es-ES" sz="2800" dirty="0" smtClean="0"/>
          </a:p>
          <a:p>
            <a:pPr marL="344488" indent="-344488"/>
            <a:r>
              <a:rPr lang="es-ES" sz="2800" dirty="0" smtClean="0"/>
              <a:t>Pablo </a:t>
            </a:r>
            <a:r>
              <a:rPr lang="es-ES" sz="2800" dirty="0"/>
              <a:t>nos </a:t>
            </a:r>
            <a:r>
              <a:rPr lang="es-ES" sz="2800" dirty="0" smtClean="0"/>
              <a:t>muestra algo </a:t>
            </a:r>
            <a:r>
              <a:rPr lang="es-ES" sz="2800" dirty="0"/>
              <a:t>que jamás nos decepciona ni nos falla: el amor y la bondad de Dios.</a:t>
            </a:r>
            <a:endParaRPr lang="es-PR" sz="2800" dirty="0"/>
          </a:p>
        </p:txBody>
      </p:sp>
    </p:spTree>
    <p:extLst>
      <p:ext uri="{BB962C8B-B14F-4D97-AF65-F5344CB8AC3E}">
        <p14:creationId xmlns:p14="http://schemas.microsoft.com/office/powerpoint/2010/main" val="202696363"/>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57400"/>
            <a:ext cx="8610600" cy="4230687"/>
          </a:xfrm>
        </p:spPr>
        <p:txBody>
          <a:bodyPr/>
          <a:lstStyle/>
          <a:p>
            <a:pPr marL="288925" indent="-288925">
              <a:lnSpc>
                <a:spcPct val="150000"/>
              </a:lnSpc>
              <a:buNone/>
            </a:pPr>
            <a:r>
              <a:rPr lang="es-PR" sz="1400" dirty="0" smtClean="0"/>
              <a:t>Floyd, </a:t>
            </a:r>
            <a:r>
              <a:rPr lang="es-PR" sz="1400" dirty="0" err="1" smtClean="0"/>
              <a:t>Ronie</a:t>
            </a:r>
            <a:r>
              <a:rPr lang="es-PR" sz="1400" dirty="0" smtClean="0"/>
              <a:t>. </a:t>
            </a:r>
            <a:r>
              <a:rPr lang="es-PR" sz="1400" dirty="0"/>
              <a:t>y</a:t>
            </a:r>
            <a:r>
              <a:rPr lang="es-PR" sz="1400" dirty="0" smtClean="0"/>
              <a:t> David Francis, </a:t>
            </a:r>
            <a:r>
              <a:rPr lang="es-PR" sz="1400" dirty="0"/>
              <a:t>e</a:t>
            </a:r>
            <a:r>
              <a:rPr lang="es-PR" sz="1400" dirty="0" smtClean="0"/>
              <a:t>ds. </a:t>
            </a:r>
            <a:r>
              <a:rPr lang="es-PR" sz="1400" i="1" dirty="0" smtClean="0"/>
              <a:t>Estudios Bíblicos para la Vida para Adultos, </a:t>
            </a:r>
            <a:r>
              <a:rPr lang="es-PR" sz="1400" dirty="0" smtClean="0"/>
              <a:t>Primavera 2016,</a:t>
            </a:r>
            <a:r>
              <a:rPr lang="es-PR" sz="1400" i="1" dirty="0" smtClean="0"/>
              <a:t>  </a:t>
            </a:r>
            <a:r>
              <a:rPr lang="es-PR" sz="1400" dirty="0" smtClean="0"/>
              <a:t>Vol. 3, Núm. 1, Otoño.</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2016. 57-66.</a:t>
            </a:r>
          </a:p>
          <a:p>
            <a:pPr marL="288925" lvl="1" indent="-288925">
              <a:lnSpc>
                <a:spcPct val="150000"/>
              </a:lnSpc>
              <a:spcBef>
                <a:spcPts val="0"/>
              </a:spcBef>
              <a:spcAft>
                <a:spcPts val="1200"/>
              </a:spcAft>
              <a:buClr>
                <a:schemeClr val="folHlink"/>
              </a:buClr>
              <a:buSzPct val="60000"/>
              <a:buNone/>
            </a:pPr>
            <a:r>
              <a:rPr lang="en-US" sz="1400" dirty="0" smtClean="0"/>
              <a:t>MacDonald</a:t>
            </a:r>
            <a:r>
              <a:rPr lang="en-US" sz="1400" dirty="0"/>
              <a:t>, William. </a:t>
            </a:r>
            <a:r>
              <a:rPr lang="en-US" sz="1400" dirty="0" err="1"/>
              <a:t>Comentario</a:t>
            </a:r>
            <a:r>
              <a:rPr lang="en-US" sz="1400" dirty="0"/>
              <a:t> </a:t>
            </a:r>
            <a:r>
              <a:rPr lang="en-US" sz="1400" dirty="0" err="1" smtClean="0"/>
              <a:t>Bíblico</a:t>
            </a:r>
            <a:r>
              <a:rPr lang="en-US" sz="1400" dirty="0" smtClean="0"/>
              <a:t> </a:t>
            </a:r>
            <a:r>
              <a:rPr lang="en-US" sz="1400" dirty="0"/>
              <a:t>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smtClean="0"/>
              <a:t>España</a:t>
            </a:r>
            <a:r>
              <a:rPr lang="en-US" sz="1400" dirty="0"/>
              <a:t>: Editorial CLIE, 2004. </a:t>
            </a:r>
            <a:r>
              <a:rPr lang="en-US" sz="1400" dirty="0" smtClean="0"/>
              <a:t>Print.</a:t>
            </a:r>
          </a:p>
          <a:p>
            <a:pPr marL="288925" lvl="1" indent="-288925">
              <a:spcBef>
                <a:spcPts val="0"/>
              </a:spcBef>
              <a:spcAft>
                <a:spcPts val="1200"/>
              </a:spcAft>
              <a:buClr>
                <a:schemeClr val="folHlink"/>
              </a:buClr>
              <a:buSzPct val="60000"/>
              <a:buNone/>
            </a:pPr>
            <a:r>
              <a:rPr lang="es-ES" sz="1400" dirty="0" err="1" smtClean="0"/>
              <a:t>Porter</a:t>
            </a:r>
            <a:r>
              <a:rPr lang="es-ES" sz="1400" dirty="0"/>
              <a:t>, Rafael. </a:t>
            </a:r>
            <a:r>
              <a:rPr lang="es-ES" sz="1400" i="1" dirty="0"/>
              <a:t>Estudios </a:t>
            </a:r>
            <a:r>
              <a:rPr lang="es-ES" sz="1400" i="1" dirty="0" err="1"/>
              <a:t>Bı́blicos</a:t>
            </a:r>
            <a:r>
              <a:rPr lang="es-ES" sz="1400" i="1" dirty="0"/>
              <a:t> ELA: Salvos por la fe (Romanos parte I)</a:t>
            </a:r>
            <a:r>
              <a:rPr lang="es-ES" sz="1400" dirty="0"/>
              <a:t>. Puebla, Pue., México: Ediciones Las Américas, A. C., 1987. </a:t>
            </a:r>
            <a:r>
              <a:rPr lang="es-ES" sz="1400" dirty="0" err="1"/>
              <a:t>Print</a:t>
            </a:r>
            <a:r>
              <a:rPr lang="es-ES" sz="1400" dirty="0"/>
              <a:t>.</a:t>
            </a:r>
          </a:p>
          <a:p>
            <a:pPr marL="288925" lvl="1" indent="-288925">
              <a:spcBef>
                <a:spcPts val="0"/>
              </a:spcBef>
              <a:spcAft>
                <a:spcPts val="1200"/>
              </a:spcAft>
              <a:buClr>
                <a:schemeClr val="folHlink"/>
              </a:buClr>
              <a:buSzPct val="60000"/>
              <a:buNone/>
            </a:pPr>
            <a:r>
              <a:rPr lang="en-US" sz="1400" dirty="0" smtClean="0"/>
              <a:t>Ventura</a:t>
            </a:r>
            <a:r>
              <a:rPr lang="en-US" sz="1400" dirty="0"/>
              <a:t>, Samuel Vila. </a:t>
            </a:r>
            <a:r>
              <a:rPr lang="en-US" sz="1400" i="1" dirty="0"/>
              <a:t>Nuevo </a:t>
            </a:r>
            <a:r>
              <a:rPr lang="en-US" sz="1400" i="1" dirty="0" err="1"/>
              <a:t>diccionario</a:t>
            </a:r>
            <a:r>
              <a:rPr lang="en-US" sz="1400" i="1" dirty="0"/>
              <a:t> </a:t>
            </a:r>
            <a:r>
              <a:rPr lang="en-US" sz="1400" i="1" dirty="0" err="1"/>
              <a:t>biblico</a:t>
            </a:r>
            <a:r>
              <a:rPr lang="en-US" sz="1400" i="1" dirty="0"/>
              <a:t> </a:t>
            </a:r>
            <a:r>
              <a:rPr lang="en-US" sz="1400" i="1" dirty="0" err="1"/>
              <a:t>ilustrado</a:t>
            </a:r>
            <a:r>
              <a:rPr lang="en-US" sz="1400" dirty="0"/>
              <a:t> </a:t>
            </a:r>
            <a:r>
              <a:rPr lang="en-US" sz="1400" dirty="0" smtClean="0"/>
              <a:t>1985. </a:t>
            </a:r>
            <a:r>
              <a:rPr lang="en-US" sz="1400" dirty="0"/>
              <a:t>Print</a:t>
            </a:r>
            <a:r>
              <a:rPr lang="en-US" sz="1400" dirty="0" smtClean="0"/>
              <a:t>.</a:t>
            </a:r>
          </a:p>
          <a:p>
            <a:pPr marL="288925" lvl="1" indent="-288925">
              <a:spcBef>
                <a:spcPts val="0"/>
              </a:spcBef>
              <a:spcAft>
                <a:spcPts val="1200"/>
              </a:spcAft>
              <a:buClr>
                <a:schemeClr val="folHlink"/>
              </a:buClr>
              <a:buSzPct val="60000"/>
              <a:buNone/>
            </a:pPr>
            <a:r>
              <a:rPr lang="es-ES" sz="1400" dirty="0"/>
              <a:t>Vine, W.E. </a:t>
            </a:r>
            <a:r>
              <a:rPr lang="es-ES" sz="1400" i="1" dirty="0"/>
              <a:t>Vine diccionario expositivo de palabras del Antiguo y del Nuevo Testamento exhaustivo</a:t>
            </a:r>
            <a:r>
              <a:rPr lang="es-ES" sz="1400" dirty="0"/>
              <a:t> </a:t>
            </a:r>
            <a:r>
              <a:rPr lang="es-ES" sz="1400" dirty="0" smtClean="0"/>
              <a:t>1999. </a:t>
            </a:r>
            <a:r>
              <a:rPr lang="es-ES" sz="1400" dirty="0" err="1"/>
              <a:t>Print</a:t>
            </a:r>
            <a:r>
              <a:rPr lang="es-ES" sz="1400" dirty="0" smtClean="0"/>
              <a:t>.</a:t>
            </a:r>
          </a:p>
          <a:p>
            <a:pPr marL="288925" lvl="1" indent="-288925">
              <a:spcBef>
                <a:spcPts val="0"/>
              </a:spcBef>
              <a:spcAft>
                <a:spcPts val="1200"/>
              </a:spcAft>
              <a:buClr>
                <a:schemeClr val="folHlink"/>
              </a:buClr>
              <a:buSzPct val="60000"/>
              <a:buNone/>
            </a:pPr>
            <a:r>
              <a:rPr lang="es-ES" sz="1400" dirty="0" err="1"/>
              <a:t>Wiersbe</a:t>
            </a:r>
            <a:r>
              <a:rPr lang="es-ES" sz="1400" dirty="0"/>
              <a:t>, Warren W. Bosquejos Expositivos de La Biblia: Antiguo Y Nuevo Testamento. </a:t>
            </a:r>
            <a:r>
              <a:rPr lang="es-ES" sz="1400" dirty="0" err="1"/>
              <a:t>electronic</a:t>
            </a:r>
            <a:r>
              <a:rPr lang="es-ES" sz="1400" dirty="0"/>
              <a:t> ed. Nashville: Editorial Caribe, 1995. </a:t>
            </a:r>
            <a:r>
              <a:rPr lang="es-ES" sz="1400" dirty="0" err="1"/>
              <a:t>Print</a:t>
            </a:r>
            <a:r>
              <a:rPr lang="es-ES" sz="1400" dirty="0"/>
              <a:t>.</a:t>
            </a:r>
          </a:p>
          <a:p>
            <a:pPr marL="342900" lvl="1" indent="-342900">
              <a:spcBef>
                <a:spcPts val="0"/>
              </a:spcBef>
              <a:spcAft>
                <a:spcPts val="1200"/>
              </a:spcAft>
              <a:buClr>
                <a:schemeClr val="folHlink"/>
              </a:buClr>
              <a:buSzPct val="60000"/>
              <a:buNone/>
            </a:pPr>
            <a:r>
              <a:rPr lang="es-PR" sz="1400" dirty="0" smtClean="0">
                <a:hlinkClick r:id="rId3"/>
              </a:rPr>
              <a:t>http://blog.lifeway.com/eblifewayadultos/</a:t>
            </a:r>
            <a:endParaRPr lang="es-PR" sz="1400" dirty="0" smtClean="0"/>
          </a:p>
          <a:p>
            <a:pPr>
              <a:spcBef>
                <a:spcPts val="0"/>
              </a:spcBef>
              <a:spcAft>
                <a:spcPts val="600"/>
              </a:spcAft>
              <a:buNone/>
            </a:pPr>
            <a:r>
              <a:rPr lang="es-PR" sz="1400" dirty="0" smtClean="0">
                <a:hlinkClick r:id="rId4"/>
              </a:rPr>
              <a:t>http</a:t>
            </a:r>
            <a:r>
              <a:rPr lang="es-PR" sz="1400" dirty="0">
                <a:hlinkClick r:id="rId4"/>
              </a:rPr>
              <a:t>://</a:t>
            </a:r>
            <a:r>
              <a:rPr lang="es-PR" sz="1400" dirty="0" smtClean="0">
                <a:hlinkClick r:id="rId4"/>
              </a:rPr>
              <a:t>distantshores.org/resources/illustrations/sweet-publishing</a:t>
            </a:r>
            <a:r>
              <a:rPr lang="es-PR" sz="1400" dirty="0"/>
              <a:t> </a:t>
            </a:r>
            <a:r>
              <a:rPr lang="es-ES" sz="1400" dirty="0" smtClean="0"/>
              <a:t>(imágenes bíblicas).</a:t>
            </a:r>
          </a:p>
          <a:p>
            <a:pPr>
              <a:spcBef>
                <a:spcPts val="0"/>
              </a:spcBef>
              <a:spcAft>
                <a:spcPts val="600"/>
              </a:spcAft>
              <a:buNone/>
            </a:pPr>
            <a:r>
              <a:rPr lang="en-US" sz="1400" dirty="0">
                <a:hlinkClick r:id="rId5"/>
              </a:rPr>
              <a:t>http://</a:t>
            </a:r>
            <a:r>
              <a:rPr lang="en-US" sz="1400" dirty="0" smtClean="0">
                <a:hlinkClick r:id="rId5"/>
              </a:rPr>
              <a:t>st-takla.org/Gallery/Bible/Illustrations.html</a:t>
            </a:r>
            <a:r>
              <a:rPr lang="en-US" sz="1400" dirty="0" smtClean="0"/>
              <a:t> </a:t>
            </a:r>
            <a:r>
              <a:rPr lang="es-ES" sz="1400" dirty="0" smtClean="0">
                <a:latin typeface="+mj-lt"/>
              </a:rPr>
              <a:t>(imágenes bíblicas).</a:t>
            </a:r>
            <a:endParaRPr lang="en-US" sz="1400" dirty="0">
              <a:latin typeface="+mj-lt"/>
            </a:endParaRPr>
          </a:p>
          <a:p>
            <a:pPr>
              <a:spcBef>
                <a:spcPts val="0"/>
              </a:spcBef>
              <a:spcAft>
                <a:spcPts val="600"/>
              </a:spcAft>
              <a:buNone/>
            </a:pPr>
            <a:endParaRPr lang="es-PR" sz="16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hisheavenlyarmies.com/wp-content/uploads/2014/12/000000000000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alpha val="60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57200" y="990600"/>
            <a:ext cx="8229600" cy="5181600"/>
          </a:xfrm>
          <a:solidFill>
            <a:schemeClr val="bg1">
              <a:alpha val="60000"/>
            </a:schemeClr>
          </a:solidFill>
          <a:ln/>
        </p:spPr>
        <p:txBody>
          <a:bodyPr anchor="ctr">
            <a:noAutofit/>
          </a:bodyPr>
          <a:lstStyle/>
          <a:p>
            <a:pPr marL="0" lvl="0" indent="0" algn="ctr" fontAlgn="auto">
              <a:spcBef>
                <a:spcPts val="0"/>
              </a:spcBef>
              <a:buNone/>
              <a:defRPr/>
            </a:pPr>
            <a:r>
              <a:rPr lang="es-PR" sz="4400" dirty="0" smtClean="0"/>
              <a:t>Otoño </a:t>
            </a:r>
            <a:r>
              <a:rPr lang="es-PR" sz="4400" kern="1200" dirty="0" smtClean="0"/>
              <a:t>2016/Tema</a:t>
            </a:r>
            <a:r>
              <a:rPr lang="es-PR" sz="4400" dirty="0" smtClean="0"/>
              <a:t>:  </a:t>
            </a:r>
            <a:r>
              <a:rPr lang="es-PR" sz="4400" cap="small" dirty="0" smtClean="0"/>
              <a:t>Edifiquemos nuestras vidas sobre las promesas de Dios</a:t>
            </a:r>
            <a:endParaRPr lang="es-PR" sz="4400" kern="1200" cap="small" dirty="0"/>
          </a:p>
          <a:p>
            <a:pPr marL="0" indent="-234950" algn="ctr">
              <a:spcBef>
                <a:spcPts val="0"/>
              </a:spcBef>
              <a:buNone/>
            </a:pPr>
            <a:r>
              <a:rPr lang="es-PR" sz="4000" cap="small" dirty="0" smtClean="0"/>
              <a:t>Sesión 6: Dios promete un nuevo hogar</a:t>
            </a:r>
          </a:p>
          <a:p>
            <a:pPr marL="0" indent="-234950" algn="ctr">
              <a:spcBef>
                <a:spcPts val="0"/>
              </a:spcBef>
              <a:buNone/>
            </a:pPr>
            <a:r>
              <a:rPr lang="es-PR" sz="4000" dirty="0" smtClean="0"/>
              <a:t>9</a:t>
            </a:r>
            <a:r>
              <a:rPr lang="es-PR" sz="4000" kern="1200" dirty="0" smtClean="0"/>
              <a:t> </a:t>
            </a:r>
            <a:r>
              <a:rPr lang="es-PR" sz="4000" kern="1200" dirty="0"/>
              <a:t>de </a:t>
            </a:r>
            <a:r>
              <a:rPr lang="es-PR" sz="4000" dirty="0" smtClean="0"/>
              <a:t>octubre </a:t>
            </a:r>
            <a:r>
              <a:rPr lang="es-PR" sz="4000" kern="1200" dirty="0" smtClean="0"/>
              <a:t>de 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(Apocalipsis 21</a:t>
            </a:r>
            <a:r>
              <a:rPr lang="en-US" dirty="0" smtClean="0"/>
              <a:t>:1-8</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a:t>La bondad y el amor de Dios vencen las dificultades de la vida.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19812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En </a:t>
            </a:r>
            <a:r>
              <a:rPr lang="es-ES" sz="2800" dirty="0">
                <a:solidFill>
                  <a:schemeClr val="tx2"/>
                </a:solidFill>
              </a:rPr>
              <a:t>Romanos 1 – 8</a:t>
            </a:r>
            <a:r>
              <a:rPr lang="es-ES" sz="2800" dirty="0"/>
              <a:t>, Pablo explica que la humanidad es culpable de pecados delante de Dios y que la salvación solo es posible por medio de la fe en Jesucristo, sin las obras de la ley. </a:t>
            </a:r>
            <a:endParaRPr lang="es-ES" sz="2800" dirty="0" smtClean="0"/>
          </a:p>
          <a:p>
            <a:r>
              <a:rPr lang="es-ES" sz="2800" dirty="0" smtClean="0"/>
              <a:t>Entonces</a:t>
            </a:r>
            <a:r>
              <a:rPr lang="es-ES" sz="2800" dirty="0"/>
              <a:t>, Pablo detalla cómo el Espíritu Santo ayuda a los creyentes. </a:t>
            </a:r>
            <a:endParaRPr lang="es-ES" sz="2800" dirty="0" smtClean="0"/>
          </a:p>
        </p:txBody>
      </p:sp>
      <p:pic>
        <p:nvPicPr>
          <p:cNvPr id="1026" name="Picture 2" descr="http://netage.org/wp-content/uploads/2015/10/Apostle-Pau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133600"/>
            <a:ext cx="2924273" cy="4386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29338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19812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Y </a:t>
            </a:r>
            <a:r>
              <a:rPr lang="es-ES" sz="2800" dirty="0"/>
              <a:t>termina el </a:t>
            </a:r>
            <a:r>
              <a:rPr lang="es-ES" sz="2800" dirty="0">
                <a:solidFill>
                  <a:schemeClr val="tx2"/>
                </a:solidFill>
              </a:rPr>
              <a:t>capítulo 8 </a:t>
            </a:r>
            <a:r>
              <a:rPr lang="es-ES" sz="2800" dirty="0"/>
              <a:t>proclamando la seguridad plena que los creyentes tienen en que Dios completará la obra de la salvación en ellos, así como la incomparable naturaleza del amor de Dios por quienes creen en Jesucristo (vea los </a:t>
            </a:r>
            <a:r>
              <a:rPr lang="es-ES" sz="2800" dirty="0">
                <a:solidFill>
                  <a:schemeClr val="tx2"/>
                </a:solidFill>
              </a:rPr>
              <a:t>vv. 28-39</a:t>
            </a:r>
            <a:r>
              <a:rPr lang="es-ES" sz="2800" dirty="0"/>
              <a:t>).</a:t>
            </a:r>
            <a:endParaRPr lang="es-ES" sz="2800" dirty="0" smtClean="0"/>
          </a:p>
        </p:txBody>
      </p:sp>
      <p:pic>
        <p:nvPicPr>
          <p:cNvPr id="1026" name="Picture 2" descr="http://netage.org/wp-content/uploads/2015/10/Apostle-Pau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133600"/>
            <a:ext cx="2924273" cy="4386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328044"/>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Romanos 8:28-30</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81001" y="2133600"/>
            <a:ext cx="8381999" cy="3731118"/>
          </a:xfrm>
        </p:spPr>
        <p:txBody>
          <a:bodyPr/>
          <a:lstStyle/>
          <a:p>
            <a:pPr marL="0" indent="0">
              <a:buNone/>
            </a:pPr>
            <a:r>
              <a:rPr lang="es-ES" dirty="0"/>
              <a:t>“Y sabemos que a los que aman a Dios, todas las cosas les ayudan a bien, esto es, a los que conforme a su propósito son llamados</a:t>
            </a:r>
            <a:r>
              <a:rPr lang="es-ES" dirty="0" smtClean="0"/>
              <a:t>. Porque </a:t>
            </a:r>
            <a:r>
              <a:rPr lang="es-ES" dirty="0"/>
              <a:t>a los que antes conoció, también los predestinó para que fuesen hechos conformes a la imagen de su Hijo, para que él sea el primogénito entre muchos hermanos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404986859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81001" y="2133600"/>
            <a:ext cx="8381999" cy="3731118"/>
          </a:xfrm>
        </p:spPr>
        <p:txBody>
          <a:bodyPr/>
          <a:lstStyle/>
          <a:p>
            <a:pPr marL="0" indent="0">
              <a:buNone/>
            </a:pPr>
            <a:r>
              <a:rPr lang="es-ES" dirty="0" smtClean="0"/>
              <a:t>“</a:t>
            </a:r>
            <a:r>
              <a:rPr lang="es-ES" dirty="0"/>
              <a:t>...</a:t>
            </a:r>
            <a:r>
              <a:rPr lang="es-ES" dirty="0" smtClean="0"/>
              <a:t>Y </a:t>
            </a:r>
            <a:r>
              <a:rPr lang="es-ES" dirty="0"/>
              <a:t>a los que predestinó, a éstos también llamó; y a los que llamó, a éstos también justificó; y a los que justificó, a éstos también glorificó</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963772357"/>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1" y="1981200"/>
            <a:ext cx="8381999" cy="3731118"/>
          </a:xfrm>
        </p:spPr>
        <p:txBody>
          <a:bodyPr/>
          <a:lstStyle/>
          <a:p>
            <a:r>
              <a:rPr lang="es-ES" dirty="0"/>
              <a:t>Una de las verdades más difíciles de aceptar en la vida cristiana es que todo lo que nos ocurre está bajo el control de Dios y por lo tanto, contribuye a nuestro crecimiento y edificación espiritual</a:t>
            </a:r>
            <a:r>
              <a:rPr lang="es-ES" dirty="0" smtClean="0"/>
              <a:t>. </a:t>
            </a:r>
          </a:p>
          <a:p>
            <a:r>
              <a:rPr lang="es-ES" dirty="0"/>
              <a:t>[…] Todo este proceso se ha diseñado para que lleguemos a </a:t>
            </a:r>
            <a:r>
              <a:rPr lang="es-ES" dirty="0" smtClean="0"/>
              <a:t>la </a:t>
            </a:r>
            <a:r>
              <a:rPr lang="es-ES" dirty="0"/>
              <a:t>gloria que hará insignificante la aflicción actual (</a:t>
            </a:r>
            <a:r>
              <a:rPr lang="es-ES" dirty="0">
                <a:solidFill>
                  <a:schemeClr val="tx2"/>
                </a:solidFill>
              </a:rPr>
              <a:t>8:18</a:t>
            </a:r>
            <a:r>
              <a:rPr lang="es-ES" dirty="0" smtClean="0"/>
              <a:t>). (</a:t>
            </a:r>
            <a:r>
              <a:rPr lang="es-ES" dirty="0" err="1" smtClean="0"/>
              <a:t>Porter</a:t>
            </a:r>
            <a:r>
              <a:rPr lang="es-ES" dirty="0"/>
              <a:t>)</a:t>
            </a:r>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8:28-30</a:t>
            </a:r>
            <a:endParaRPr lang="en-US" i="1" dirty="0"/>
          </a:p>
        </p:txBody>
      </p:sp>
    </p:spTree>
    <p:extLst>
      <p:ext uri="{BB962C8B-B14F-4D97-AF65-F5344CB8AC3E}">
        <p14:creationId xmlns:p14="http://schemas.microsoft.com/office/powerpoint/2010/main" val="2579606076"/>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112652</TotalTime>
  <Words>1641</Words>
  <Application>Microsoft Office PowerPoint</Application>
  <PresentationFormat>On-screen Show (4:3)</PresentationFormat>
  <Paragraphs>159</Paragraphs>
  <Slides>30</Slides>
  <Notes>30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David</vt:lpstr>
      <vt:lpstr>Serto Jerusalem</vt:lpstr>
      <vt:lpstr>Tahoma</vt:lpstr>
      <vt:lpstr>Wingdings</vt:lpstr>
      <vt:lpstr>Blends</vt:lpstr>
      <vt:lpstr>1_Office Theme</vt:lpstr>
      <vt:lpstr>PowerPoint Presentation</vt:lpstr>
      <vt:lpstr>PowerPoint Presentation</vt:lpstr>
      <vt:lpstr>El asunto</vt:lpstr>
      <vt:lpstr>Contexto</vt:lpstr>
      <vt:lpstr>Contexto</vt:lpstr>
      <vt:lpstr>Pasaje bíblico</vt:lpstr>
      <vt:lpstr>Romanos 8:28-30</vt:lpstr>
      <vt:lpstr>Romanos 8:28-30</vt:lpstr>
      <vt:lpstr>Romanos 8:28-30</vt:lpstr>
      <vt:lpstr>Romanos 8:28-30</vt:lpstr>
      <vt:lpstr>Romanos 8:28-30</vt:lpstr>
      <vt:lpstr>Romanos 8:28-30</vt:lpstr>
      <vt:lpstr>Romanos 8:28-30</vt:lpstr>
      <vt:lpstr>Pasaje bíblico</vt:lpstr>
      <vt:lpstr>Romanos 8:31-34</vt:lpstr>
      <vt:lpstr>Romanos 8:31-34</vt:lpstr>
      <vt:lpstr>Romanos 8:31-34</vt:lpstr>
      <vt:lpstr>Romanos 8:31-34</vt:lpstr>
      <vt:lpstr>Romanos 8:31-34</vt:lpstr>
      <vt:lpstr>Pasaje bíblico</vt:lpstr>
      <vt:lpstr>Romanos 8:35-39</vt:lpstr>
      <vt:lpstr>Romanos 8:35-39</vt:lpstr>
      <vt:lpstr>Romanos 8:35-39</vt:lpstr>
      <vt:lpstr>Romanos 8:35-39</vt:lpstr>
      <vt:lpstr>Romanos 8:35-39</vt:lpstr>
      <vt:lpstr>Romanos 8:35-39</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dios_promete_la_victoria_100216</dc:title>
  <dc:creator>JRIVERA</dc:creator>
  <cp:lastModifiedBy>Ortega, Tito (GSO Inks/Supplies SM)</cp:lastModifiedBy>
  <cp:revision>5397</cp:revision>
  <cp:lastPrinted>2016-04-09T19:10:40Z</cp:lastPrinted>
  <dcterms:created xsi:type="dcterms:W3CDTF">2007-01-24T21:53:34Z</dcterms:created>
  <dcterms:modified xsi:type="dcterms:W3CDTF">2016-10-05T02:33:14Z</dcterms:modified>
</cp:coreProperties>
</file>