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6"/>
  </p:notesMasterIdLst>
  <p:handoutMasterIdLst>
    <p:handoutMasterId r:id="rId27"/>
  </p:handoutMasterIdLst>
  <p:sldIdLst>
    <p:sldId id="794" r:id="rId3"/>
    <p:sldId id="1846" r:id="rId4"/>
    <p:sldId id="804" r:id="rId5"/>
    <p:sldId id="1919" r:id="rId6"/>
    <p:sldId id="1928" r:id="rId7"/>
    <p:sldId id="1778" r:id="rId8"/>
    <p:sldId id="1814" r:id="rId9"/>
    <p:sldId id="1929" r:id="rId10"/>
    <p:sldId id="1932" r:id="rId11"/>
    <p:sldId id="1933" r:id="rId12"/>
    <p:sldId id="1934" r:id="rId13"/>
    <p:sldId id="1935" r:id="rId14"/>
    <p:sldId id="1936" r:id="rId15"/>
    <p:sldId id="1931" r:id="rId16"/>
    <p:sldId id="1921" r:id="rId17"/>
    <p:sldId id="1922" r:id="rId18"/>
    <p:sldId id="1924" r:id="rId19"/>
    <p:sldId id="1925" r:id="rId20"/>
    <p:sldId id="1790" r:id="rId21"/>
    <p:sldId id="1930" r:id="rId22"/>
    <p:sldId id="1704" r:id="rId23"/>
    <p:sldId id="1663" r:id="rId24"/>
    <p:sldId id="908" r:id="rId25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5405" autoAdjust="0"/>
  </p:normalViewPr>
  <p:slideViewPr>
    <p:cSldViewPr>
      <p:cViewPr varScale="1">
        <p:scale>
          <a:sx n="113" d="100"/>
          <a:sy n="113" d="100"/>
        </p:scale>
        <p:origin x="13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11/27/2016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973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1294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28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8922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308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3265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1308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8847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30783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19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4518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9467947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23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644027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742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55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9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0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44" t="2703" r="1795" b="4055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bg1">
              <a:lumMod val="95000"/>
              <a:lumOff val="5000"/>
              <a:alpha val="53000"/>
            </a:schemeClr>
          </a:solidFill>
          <a:ln/>
          <a:effectLst>
            <a:softEdge rad="63500"/>
          </a:effectLst>
        </p:spPr>
        <p:txBody>
          <a:bodyPr vert="horz" lIns="91440" tIns="45720" rIns="91440" bIns="45720" rtlCol="0" anchor="ctr">
            <a:noAutofit/>
          </a:bodyPr>
          <a:lstStyle>
            <a:lvl1pPr marL="0" lvl="0" indent="0" algn="ctr" defTabSz="914400" eaLnBrk="1" fontAlgn="auto" latinLnBrk="0" hangingPunct="1">
              <a:spcBef>
                <a:spcPts val="0"/>
              </a:spcBef>
              <a:buFont typeface="Arial" pitchFamily="34" charset="0"/>
              <a:buNone/>
              <a:defRPr sz="4400">
                <a:latin typeface="+mn-lt"/>
                <a:cs typeface="+mn-cs"/>
              </a:defRPr>
            </a:lvl1pPr>
            <a:lvl2pPr marL="742950" indent="-285750" defTabSz="91440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>
                <a:latin typeface="+mn-lt"/>
                <a:cs typeface="+mn-cs"/>
              </a:defRPr>
            </a:lvl2pPr>
            <a:lvl3pPr marL="1143000" indent="-228600" defTabSz="91440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>
                <a:latin typeface="+mn-lt"/>
                <a:cs typeface="+mn-cs"/>
              </a:defRPr>
            </a:lvl3pPr>
            <a:lvl4pPr marL="1600200" indent="-228600" defTabSz="91440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>
                <a:latin typeface="+mn-lt"/>
                <a:cs typeface="+mn-cs"/>
              </a:defRPr>
            </a:lvl4pPr>
            <a:lvl5pPr marL="2057400" indent="-228600" defTabSz="91440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9pPr>
          </a:lstStyle>
          <a:p>
            <a:r>
              <a:rPr lang="es-PR" dirty="0"/>
              <a:t>Otoño 2016/Tema: Cambiando las cosas: Cómo puede influir en su mundo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53000"/>
            </a:schemeClr>
          </a:solidFill>
          <a:ln/>
          <a:effectLst>
            <a:softEdge rad="63500"/>
          </a:effectLst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lvl="0" indent="0" algn="ctr" defTabSz="914400" eaLnBrk="1" fontAlgn="auto" latinLnBrk="0" hangingPunct="1">
              <a:spcBef>
                <a:spcPts val="0"/>
              </a:spcBef>
              <a:buFont typeface="Arial" pitchFamily="34" charset="0"/>
              <a:buNone/>
              <a:defRPr sz="4400">
                <a:latin typeface="+mn-lt"/>
                <a:cs typeface="+mn-cs"/>
              </a:defRPr>
            </a:lvl1pPr>
            <a:lvl2pPr marL="742950" indent="-285750" defTabSz="91440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>
                <a:latin typeface="+mn-lt"/>
                <a:cs typeface="+mn-cs"/>
              </a:defRPr>
            </a:lvl2pPr>
            <a:lvl3pPr marL="1143000" indent="-228600" defTabSz="91440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>
                <a:latin typeface="+mn-lt"/>
                <a:cs typeface="+mn-cs"/>
              </a:defRPr>
            </a:lvl3pPr>
            <a:lvl4pPr marL="1600200" indent="-228600" defTabSz="91440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>
                <a:latin typeface="+mn-lt"/>
                <a:cs typeface="+mn-cs"/>
              </a:defRPr>
            </a:lvl4pPr>
            <a:lvl5pPr marL="2057400" indent="-228600" defTabSz="91440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9pPr>
          </a:lstStyle>
          <a:p>
            <a:r>
              <a:rPr lang="es-PR" dirty="0"/>
              <a:t>Sesión 5: Haga Frente al Pecado</a:t>
            </a:r>
          </a:p>
          <a:p>
            <a:r>
              <a:rPr lang="es-PR" dirty="0"/>
              <a:t>13 de noviembre de 2016</a:t>
            </a:r>
          </a:p>
          <a:p>
            <a:r>
              <a:rPr lang="fr-FR" dirty="0"/>
              <a:t>(</a:t>
            </a:r>
            <a:r>
              <a:rPr lang="es-PR" dirty="0"/>
              <a:t>Daniel </a:t>
            </a:r>
            <a:r>
              <a:rPr lang="pt-BR" dirty="0"/>
              <a:t>5:17-28</a:t>
            </a:r>
            <a:r>
              <a:rPr lang="en-US" dirty="0"/>
              <a:t>)</a:t>
            </a:r>
            <a:endParaRPr lang="es-PR" dirty="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1" t="3062" r="2247" b="4181"/>
          <a:stretch/>
        </p:blipFill>
        <p:spPr>
          <a:xfrm>
            <a:off x="0" y="16933"/>
            <a:ext cx="9144000" cy="68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714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8" t="2778" r="5156" b="4167"/>
          <a:stretch/>
        </p:blipFill>
        <p:spPr>
          <a:xfrm>
            <a:off x="16933" y="0"/>
            <a:ext cx="9127068" cy="686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81225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990" t="3174" r="2126" b="3967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1379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9" t="2941" r="5610" b="2941"/>
          <a:stretch/>
        </p:blipFill>
        <p:spPr>
          <a:xfrm>
            <a:off x="0" y="0"/>
            <a:ext cx="9144000" cy="68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788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01604"/>
            <a:ext cx="8381999" cy="4527796"/>
          </a:xfrm>
        </p:spPr>
        <p:txBody>
          <a:bodyPr>
            <a:normAutofit fontScale="92500" lnSpcReduction="20000"/>
          </a:bodyPr>
          <a:lstStyle/>
          <a:p>
            <a:r>
              <a:rPr lang="es-ES" dirty="0" smtClean="0"/>
              <a:t>“…</a:t>
            </a:r>
            <a:r>
              <a:rPr lang="es-ES" i="1" dirty="0" smtClean="0"/>
              <a:t>Mas </a:t>
            </a:r>
            <a:r>
              <a:rPr lang="es-ES" i="1" dirty="0"/>
              <a:t>cuando su corazón se ensoberbeció, y su espíritu se endureció en su orgullo, fue depuesto del trono de su reino, y despojado de su gloria. Y fue echado de entre los hijos de los hombres, y su mente se hizo semejante a la de las bestias, y con los asnos monteses fue su morada. Hierba le hicieron comer como a buey, y su cuerpo fue mojado con el rocío del cielo, hasta que reconoció que el Altísimo Dios tiene dominio sobre el reino de los hombres, y que pone sobre él al que le place</a:t>
            </a:r>
            <a:r>
              <a:rPr lang="es-ES" i="1" dirty="0" smtClean="0"/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Daniel 5:17-21</a:t>
            </a:r>
          </a:p>
        </p:txBody>
      </p:sp>
    </p:spTree>
    <p:extLst>
      <p:ext uri="{BB962C8B-B14F-4D97-AF65-F5344CB8AC3E}">
        <p14:creationId xmlns:p14="http://schemas.microsoft.com/office/powerpoint/2010/main" val="1322287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 sz="4800">
                <a:latin typeface="Impact" panose="020B0806030902050204" pitchFamily="34" charset="0"/>
                <a:cs typeface="David" panose="020E0502060401010101" pitchFamily="34" charset="-79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s-PR" dirty="0"/>
              <a:t>Daniel </a:t>
            </a:r>
            <a:r>
              <a:rPr lang="es-PR" dirty="0" smtClean="0"/>
              <a:t>5:22-23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37898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83882"/>
            <a:ext cx="8381999" cy="3731118"/>
          </a:xfrm>
        </p:spPr>
        <p:txBody>
          <a:bodyPr/>
          <a:lstStyle/>
          <a:p>
            <a:r>
              <a:rPr lang="es-ES" sz="2800" dirty="0"/>
              <a:t>“</a:t>
            </a:r>
            <a:r>
              <a:rPr lang="es-ES" sz="2800" i="1" dirty="0"/>
              <a:t>Y tú, su hijo </a:t>
            </a:r>
            <a:r>
              <a:rPr lang="es-ES" sz="2800" i="1" dirty="0" err="1"/>
              <a:t>Belsasar</a:t>
            </a:r>
            <a:r>
              <a:rPr lang="es-ES" sz="2800" i="1" dirty="0"/>
              <a:t>, no has humillado tu corazón, sabiendo todo esto; sino que contra el Señor del cielo te has ensoberbecido, e hiciste traer delante de ti los vasos de su casa, y tú y tus grandes, tus mujeres y tus concubinas, bebisteis vino en ellos; además de esto, diste alabanza a dioses de plata y oro, de bronce, de hierro, de madera y de piedra, que ni ven, ni oyen, ni saben; y al Dios en cuya mano está tu vida, y cuyos son todos tus caminos, nunca honraste</a:t>
            </a:r>
            <a:r>
              <a:rPr lang="es-ES" sz="2800" i="1" dirty="0" smtClean="0"/>
              <a:t>.</a:t>
            </a:r>
            <a:r>
              <a:rPr lang="es-ES" sz="2800" dirty="0" smtClean="0"/>
              <a:t>”</a:t>
            </a:r>
            <a:endParaRPr lang="es-ES" sz="2800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Daniel 5:22-23</a:t>
            </a:r>
          </a:p>
        </p:txBody>
      </p:sp>
    </p:spTree>
    <p:extLst>
      <p:ext uri="{BB962C8B-B14F-4D97-AF65-F5344CB8AC3E}">
        <p14:creationId xmlns:p14="http://schemas.microsoft.com/office/powerpoint/2010/main" val="39250982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indent="0" algn="ctr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None/>
              <a:defRPr sz="4800">
                <a:latin typeface="Impact" panose="020B0806030902050204" pitchFamily="34" charset="0"/>
                <a:cs typeface="David" panose="020E0502060401010101" pitchFamily="34" charset="-79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latin typeface="+mn-lt"/>
                <a:cs typeface="+mn-cs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latin typeface="+mn-lt"/>
                <a:cs typeface="+mn-cs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latin typeface="+mn-lt"/>
                <a:cs typeface="+mn-cs"/>
              </a:defRPr>
            </a:lvl9pPr>
          </a:lstStyle>
          <a:p>
            <a:r>
              <a:rPr lang="es-PR" dirty="0"/>
              <a:t>Daniel </a:t>
            </a:r>
            <a:r>
              <a:rPr lang="es-PR" dirty="0" smtClean="0"/>
              <a:t>5:24-28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33557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1983882"/>
            <a:ext cx="83819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i="1" dirty="0"/>
              <a:t>Entonces de su presencia fue enviada la mano que trazó esta escritura. Y la escritura que trazó es: MENE, MENE, TEKEL, UPARSIN. Esta es la interpretación del asunto: MENE: Contó Dios tu reino, y le ha puesto fin. TEKEL: Pesado has sido en balanza, y fuiste hallado falto. PERES: Tu reino ha sido roto, y dado a los medos y a los persas</a:t>
            </a:r>
            <a:r>
              <a:rPr lang="es-ES" i="1" dirty="0" smtClean="0"/>
              <a:t>.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Daniel 5:24-28</a:t>
            </a:r>
          </a:p>
        </p:txBody>
      </p:sp>
    </p:spTree>
    <p:extLst>
      <p:ext uri="{BB962C8B-B14F-4D97-AF65-F5344CB8AC3E}">
        <p14:creationId xmlns:p14="http://schemas.microsoft.com/office/powerpoint/2010/main" val="23001966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7042150" y="0"/>
            <a:ext cx="2101849" cy="172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2162"/>
            <a:ext cx="86106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Confronte sus propios pecados</a:t>
            </a:r>
          </a:p>
          <a:p>
            <a:pPr lvl="1"/>
            <a:r>
              <a:rPr lang="es-ES" sz="2400" dirty="0" smtClean="0"/>
              <a:t>Para ser sinceros con respecto al pecado, debemos comenzar por nuestro propio corazón.</a:t>
            </a:r>
          </a:p>
          <a:p>
            <a:pPr lvl="1"/>
            <a:r>
              <a:rPr lang="es-ES" sz="2400" dirty="0" smtClean="0"/>
              <a:t>Confiese cualquier pecado o patrón de pecado que haya estado revoloteando en su mente en la últimas semanas.</a:t>
            </a:r>
          </a:p>
          <a:p>
            <a:pPr lvl="1"/>
            <a:r>
              <a:rPr lang="es-ES" sz="2400" dirty="0" smtClean="0"/>
              <a:t>Haga lo necesario para apartarse de sus pecados y regresar a Cristo.</a:t>
            </a:r>
            <a:endParaRPr lang="es-PR" sz="2400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11"/>
          <a:stretch/>
        </p:blipFill>
        <p:spPr bwMode="auto">
          <a:xfrm>
            <a:off x="-12264" y="-3"/>
            <a:ext cx="5574864" cy="4038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403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49" t="57336" b="24797"/>
          <a:stretch/>
        </p:blipFill>
        <p:spPr bwMode="auto">
          <a:xfrm>
            <a:off x="0" y="4038600"/>
            <a:ext cx="8924112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7" t="74309" r="48341" b="7823"/>
          <a:stretch/>
        </p:blipFill>
        <p:spPr bwMode="auto">
          <a:xfrm>
            <a:off x="5334000" y="4038600"/>
            <a:ext cx="38100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 descr="http://blog.lifeway.com/eblifewayadultos/files/2012/05/005075090_2016-FAL_0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86" t="90942" b="3069"/>
          <a:stretch/>
        </p:blipFill>
        <p:spPr bwMode="auto">
          <a:xfrm>
            <a:off x="7534071" y="6067021"/>
            <a:ext cx="1609928" cy="33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5334000" y="5029200"/>
            <a:ext cx="3733800" cy="533400"/>
          </a:xfrm>
          <a:prstGeom prst="roundRect">
            <a:avLst/>
          </a:prstGeom>
          <a:solidFill>
            <a:srgbClr val="FFFF00">
              <a:alpha val="1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8584038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7042150" y="0"/>
            <a:ext cx="2101849" cy="1729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2162"/>
            <a:ext cx="86106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Hable con sus familiares y amigos</a:t>
            </a:r>
          </a:p>
          <a:p>
            <a:pPr lvl="1"/>
            <a:r>
              <a:rPr lang="es-ES" sz="2400" dirty="0" smtClean="0"/>
              <a:t>No le haremos ningún bien a nuestros seres queridos cuando pasamos por alto sus pecados.</a:t>
            </a:r>
          </a:p>
          <a:p>
            <a:pPr lvl="1"/>
            <a:r>
              <a:rPr lang="es-ES" sz="2400" dirty="0" smtClean="0"/>
              <a:t>El pecado es perjudicial y destructivo; por lo tanto, comprométase a decir la verdad con amor cuando observe algo perjudicial en las vidas de aquellos que son importantes para usted.</a:t>
            </a:r>
          </a:p>
        </p:txBody>
      </p:sp>
    </p:spTree>
    <p:extLst>
      <p:ext uri="{BB962C8B-B14F-4D97-AF65-F5344CB8AC3E}">
        <p14:creationId xmlns:p14="http://schemas.microsoft.com/office/powerpoint/2010/main" val="8583221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1, Otoño.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2016. 115-124.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</a:t>
            </a:r>
            <a:r>
              <a:rPr lang="en-US" sz="1400" dirty="0" smtClean="0"/>
              <a:t>1985. </a:t>
            </a:r>
            <a:r>
              <a:rPr lang="en-US" sz="1400" dirty="0"/>
              <a:t>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46" t="2985" r="2217" b="3072"/>
          <a:stretch/>
        </p:blipFill>
        <p:spPr>
          <a:xfrm>
            <a:off x="0" y="-1"/>
            <a:ext cx="9144000" cy="6934201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61682" y="34925"/>
            <a:ext cx="8229600" cy="573088"/>
          </a:xfrm>
          <a:solidFill>
            <a:schemeClr val="bg1">
              <a:lumMod val="95000"/>
              <a:lumOff val="5000"/>
              <a:alpha val="53000"/>
            </a:schemeClr>
          </a:solidFill>
          <a:ln/>
          <a:effectLst>
            <a:softEdge rad="63500"/>
          </a:effectLst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ts val="0"/>
              </a:spcBef>
              <a:buFont typeface="Arial" pitchFamily="34" charset="0"/>
            </a:pPr>
            <a:r>
              <a:rPr lang="es-PR" dirty="0">
                <a:latin typeface="+mn-lt"/>
                <a:ea typeface="+mn-ea"/>
                <a:cs typeface="+mn-cs"/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2478"/>
            <a:ext cx="8229600" cy="4191000"/>
          </a:xfrm>
          <a:solidFill>
            <a:schemeClr val="bg1">
              <a:lumMod val="95000"/>
              <a:lumOff val="5000"/>
              <a:alpha val="53000"/>
            </a:schemeClr>
          </a:solidFill>
          <a:ln/>
          <a:effectLst>
            <a:softEdge rad="63500"/>
          </a:effectLst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Otoño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Cambiando las cosas: Cómo</a:t>
            </a:r>
            <a:r>
              <a:rPr lang="en-US" sz="4400" dirty="0" smtClean="0"/>
              <a:t> </a:t>
            </a:r>
            <a:r>
              <a:rPr lang="es-PR" sz="4400" dirty="0" smtClean="0"/>
              <a:t>puede influir en su mundo</a:t>
            </a:r>
            <a:endParaRPr lang="es-PR" sz="4400" kern="1200" cap="small" dirty="0" smtClean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6: Obre con Fidelidad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20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noviembre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(Daniel </a:t>
            </a:r>
            <a:r>
              <a:rPr lang="en-US" dirty="0" smtClean="0"/>
              <a:t>6.6-10, 13-16, 19-22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23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9600" y="152400"/>
            <a:ext cx="7924800" cy="66365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 smtClean="0"/>
              <a:t>Llame pecado al pecado y señale lo que Dios dice al respecto.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1828800"/>
            <a:ext cx="3344333" cy="501405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Casi 23 años y varios reyes después de los acontecimientos que estudiamos en la sesión 4, de nuevo llaman a Daniel a interpretar una situación que había dejado atónito a un rey babilónico.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587" t="3704" r="23675" b="3704"/>
          <a:stretch/>
        </p:blipFill>
        <p:spPr>
          <a:xfrm>
            <a:off x="4571999" y="1815353"/>
            <a:ext cx="4580467" cy="504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51816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500" dirty="0" smtClean="0"/>
              <a:t>Esta vez era el rey </a:t>
            </a:r>
            <a:r>
              <a:rPr lang="es-ES" sz="2500" dirty="0" err="1" smtClean="0"/>
              <a:t>Belsasar</a:t>
            </a:r>
            <a:r>
              <a:rPr lang="es-ES" sz="2500" dirty="0" smtClean="0"/>
              <a:t>, el último rey del imperio babilónico.  </a:t>
            </a:r>
          </a:p>
          <a:p>
            <a:r>
              <a:rPr lang="es-ES" sz="2500" dirty="0" smtClean="0"/>
              <a:t>En medio de un banquete desenfrenado, sacrílego y regado de alcohol, una mano comenzó a escribir en una pared.</a:t>
            </a:r>
          </a:p>
          <a:p>
            <a:r>
              <a:rPr lang="es-ES" sz="2500" dirty="0" smtClean="0"/>
              <a:t>Su mensaje proclamaba una condena cierta e inmediata.</a:t>
            </a:r>
          </a:p>
          <a:p>
            <a:r>
              <a:rPr lang="es-ES" sz="2500" dirty="0" smtClean="0"/>
              <a:t>Era el 12 de octubre de 539 A.C.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024" t="3226" r="2914" b="3226"/>
          <a:stretch/>
        </p:blipFill>
        <p:spPr>
          <a:xfrm>
            <a:off x="5333999" y="1832504"/>
            <a:ext cx="3810001" cy="502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68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Impact" panose="020B0806030902050204" pitchFamily="34" charset="0"/>
                <a:cs typeface="David" panose="020E0502060401010101" pitchFamily="34" charset="-79"/>
              </a:rPr>
              <a:t>Daniel 5:17-21</a:t>
            </a:r>
            <a:endParaRPr lang="es-ES" sz="4800" dirty="0">
              <a:latin typeface="Impact" panose="020B0806030902050204" pitchFamily="34" charset="0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101604"/>
            <a:ext cx="8381999" cy="4527796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“</a:t>
            </a:r>
            <a:r>
              <a:rPr lang="es-ES" i="1" dirty="0"/>
              <a:t>Entonces Daniel respondió y dijo delante del rey: Tus dones sean para ti, y da tus recompensas a otros. Leeré la escritura al rey, y le daré la interpretación. El Altísimo Dios, oh rey, dio a Nabucodonosor tu padre el reino y la grandeza, la gloria y la majestad. Y por la grandeza que le dio, todos los pueblos, naciones y lenguas temblaban y temían delante de él. A quien quería mataba, y a quien quería daba vida; engrandecía a quien quería, y a quien quería humillaba</a:t>
            </a:r>
            <a:r>
              <a:rPr lang="es-ES" i="1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Daniel 5:17-21</a:t>
            </a:r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13" t="2597" r="2624" b="2597"/>
          <a:stretch/>
        </p:blipFill>
        <p:spPr>
          <a:xfrm>
            <a:off x="-1" y="-1"/>
            <a:ext cx="9220201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0192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7" t="3032" r="4721" b="3030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8662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114564</TotalTime>
  <Words>909</Words>
  <Application>Microsoft Office PowerPoint</Application>
  <PresentationFormat>On-screen Show (4:3)</PresentationFormat>
  <Paragraphs>87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David</vt:lpstr>
      <vt:lpstr>Impact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Daniel 5:17-21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Daniel 5:17-21</vt:lpstr>
      <vt:lpstr>Pasaje bíblico</vt:lpstr>
      <vt:lpstr>Daniel 5:22-23</vt:lpstr>
      <vt:lpstr>Pasaje bíblico</vt:lpstr>
      <vt:lpstr>Daniel 5:24-28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haga_frente_al_pecado_111316</dc:title>
  <dc:creator>JRIVERA</dc:creator>
  <cp:lastModifiedBy>Ortega, Tito (GSO Inks/Supplies SM)</cp:lastModifiedBy>
  <cp:revision>5490</cp:revision>
  <cp:lastPrinted>2016-04-09T19:10:40Z</cp:lastPrinted>
  <dcterms:created xsi:type="dcterms:W3CDTF">2007-01-24T21:53:34Z</dcterms:created>
  <dcterms:modified xsi:type="dcterms:W3CDTF">2016-11-27T22:18:39Z</dcterms:modified>
</cp:coreProperties>
</file>