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Lst>
  <p:notesMasterIdLst>
    <p:notesMasterId r:id="rId30"/>
  </p:notesMasterIdLst>
  <p:handoutMasterIdLst>
    <p:handoutMasterId r:id="rId31"/>
  </p:handoutMasterIdLst>
  <p:sldIdLst>
    <p:sldId id="794" r:id="rId3"/>
    <p:sldId id="1618" r:id="rId4"/>
    <p:sldId id="804" r:id="rId5"/>
    <p:sldId id="1733" r:id="rId6"/>
    <p:sldId id="1740" r:id="rId7"/>
    <p:sldId id="1360" r:id="rId8"/>
    <p:sldId id="1687" r:id="rId9"/>
    <p:sldId id="1747" r:id="rId10"/>
    <p:sldId id="1748" r:id="rId11"/>
    <p:sldId id="1739" r:id="rId12"/>
    <p:sldId id="1741" r:id="rId13"/>
    <p:sldId id="1742" r:id="rId14"/>
    <p:sldId id="1749" r:id="rId15"/>
    <p:sldId id="1743" r:id="rId16"/>
    <p:sldId id="1753" r:id="rId17"/>
    <p:sldId id="1754" r:id="rId18"/>
    <p:sldId id="1755" r:id="rId19"/>
    <p:sldId id="1744" r:id="rId20"/>
    <p:sldId id="1745" r:id="rId21"/>
    <p:sldId id="1750" r:id="rId22"/>
    <p:sldId id="1746" r:id="rId23"/>
    <p:sldId id="1752" r:id="rId24"/>
    <p:sldId id="1633" r:id="rId25"/>
    <p:sldId id="1751" r:id="rId26"/>
    <p:sldId id="1704" r:id="rId27"/>
    <p:sldId id="1663" r:id="rId28"/>
    <p:sldId id="908" r:id="rId29"/>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MES.RIVERA" initials="J" lastIdx="1" clrIdx="0">
    <p:extLst>
      <p:ext uri="{19B8F6BF-5375-455C-9EA6-DF929625EA0E}">
        <p15:presenceInfo xmlns:p15="http://schemas.microsoft.com/office/powerpoint/2012/main" userId="S-1-5-21-1923034732-3165472078-3183135663-17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375E"/>
    <a:srgbClr val="0D0D0D"/>
    <a:srgbClr val="000000"/>
    <a:srgbClr val="FFFFD1"/>
    <a:srgbClr val="0000CC"/>
    <a:srgbClr val="0000FF"/>
    <a:srgbClr val="A6925A"/>
    <a:srgbClr val="285633"/>
    <a:srgbClr val="CC9900"/>
    <a:srgbClr val="CB79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25" autoAdjust="0"/>
    <p:restoredTop sz="95405" autoAdjust="0"/>
  </p:normalViewPr>
  <p:slideViewPr>
    <p:cSldViewPr>
      <p:cViewPr varScale="1">
        <p:scale>
          <a:sx n="107" d="100"/>
          <a:sy n="107" d="100"/>
        </p:scale>
        <p:origin x="1572" y="96"/>
      </p:cViewPr>
      <p:guideLst>
        <p:guide orient="horz" pos="2160"/>
        <p:guide pos="2880"/>
      </p:guideLst>
    </p:cSldViewPr>
  </p:slideViewPr>
  <p:outlineViewPr>
    <p:cViewPr>
      <p:scale>
        <a:sx n="33" d="100"/>
        <a:sy n="33" d="100"/>
      </p:scale>
      <p:origin x="0" y="-638"/>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64" d="100"/>
          <a:sy n="64" d="100"/>
        </p:scale>
        <p:origin x="3086"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0CE3FCA5-A52A-443B-A5B1-7E194A08C435}" type="datetimeFigureOut">
              <a:rPr lang="en-US" smtClean="0"/>
              <a:pPr/>
              <a:t>3/7/2016</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2255722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419452986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val="18282130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10</a:t>
            </a:fld>
            <a:endParaRPr lang="en-US"/>
          </a:p>
        </p:txBody>
      </p:sp>
    </p:spTree>
    <p:extLst>
      <p:ext uri="{BB962C8B-B14F-4D97-AF65-F5344CB8AC3E}">
        <p14:creationId xmlns:p14="http://schemas.microsoft.com/office/powerpoint/2010/main" val="1115205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11</a:t>
            </a:fld>
            <a:endParaRPr lang="en-US"/>
          </a:p>
        </p:txBody>
      </p:sp>
    </p:spTree>
    <p:extLst>
      <p:ext uri="{BB962C8B-B14F-4D97-AF65-F5344CB8AC3E}">
        <p14:creationId xmlns:p14="http://schemas.microsoft.com/office/powerpoint/2010/main" val="36067530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12</a:t>
            </a:fld>
            <a:endParaRPr lang="en-US"/>
          </a:p>
        </p:txBody>
      </p:sp>
    </p:spTree>
    <p:extLst>
      <p:ext uri="{BB962C8B-B14F-4D97-AF65-F5344CB8AC3E}">
        <p14:creationId xmlns:p14="http://schemas.microsoft.com/office/powerpoint/2010/main" val="36298269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13</a:t>
            </a:fld>
            <a:endParaRPr lang="en-US"/>
          </a:p>
        </p:txBody>
      </p:sp>
    </p:spTree>
    <p:extLst>
      <p:ext uri="{BB962C8B-B14F-4D97-AF65-F5344CB8AC3E}">
        <p14:creationId xmlns:p14="http://schemas.microsoft.com/office/powerpoint/2010/main" val="27416168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14</a:t>
            </a:fld>
            <a:endParaRPr lang="en-US"/>
          </a:p>
        </p:txBody>
      </p:sp>
    </p:spTree>
    <p:extLst>
      <p:ext uri="{BB962C8B-B14F-4D97-AF65-F5344CB8AC3E}">
        <p14:creationId xmlns:p14="http://schemas.microsoft.com/office/powerpoint/2010/main" val="19797810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15</a:t>
            </a:fld>
            <a:endParaRPr lang="en-US"/>
          </a:p>
        </p:txBody>
      </p:sp>
    </p:spTree>
    <p:extLst>
      <p:ext uri="{BB962C8B-B14F-4D97-AF65-F5344CB8AC3E}">
        <p14:creationId xmlns:p14="http://schemas.microsoft.com/office/powerpoint/2010/main" val="40057535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16</a:t>
            </a:fld>
            <a:endParaRPr lang="en-US"/>
          </a:p>
        </p:txBody>
      </p:sp>
    </p:spTree>
    <p:extLst>
      <p:ext uri="{BB962C8B-B14F-4D97-AF65-F5344CB8AC3E}">
        <p14:creationId xmlns:p14="http://schemas.microsoft.com/office/powerpoint/2010/main" val="33798956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17</a:t>
            </a:fld>
            <a:endParaRPr lang="en-US"/>
          </a:p>
        </p:txBody>
      </p:sp>
    </p:spTree>
    <p:extLst>
      <p:ext uri="{BB962C8B-B14F-4D97-AF65-F5344CB8AC3E}">
        <p14:creationId xmlns:p14="http://schemas.microsoft.com/office/powerpoint/2010/main" val="14227794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18</a:t>
            </a:fld>
            <a:endParaRPr lang="en-US"/>
          </a:p>
        </p:txBody>
      </p:sp>
    </p:spTree>
    <p:extLst>
      <p:ext uri="{BB962C8B-B14F-4D97-AF65-F5344CB8AC3E}">
        <p14:creationId xmlns:p14="http://schemas.microsoft.com/office/powerpoint/2010/main" val="37949398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19</a:t>
            </a:fld>
            <a:endParaRPr lang="en-US"/>
          </a:p>
        </p:txBody>
      </p:sp>
    </p:spTree>
    <p:extLst>
      <p:ext uri="{BB962C8B-B14F-4D97-AF65-F5344CB8AC3E}">
        <p14:creationId xmlns:p14="http://schemas.microsoft.com/office/powerpoint/2010/main" val="13188889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a:t>
            </a:fld>
            <a:endParaRPr lang="en-US"/>
          </a:p>
        </p:txBody>
      </p:sp>
    </p:spTree>
    <p:extLst>
      <p:ext uri="{BB962C8B-B14F-4D97-AF65-F5344CB8AC3E}">
        <p14:creationId xmlns:p14="http://schemas.microsoft.com/office/powerpoint/2010/main" val="11724641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20</a:t>
            </a:fld>
            <a:endParaRPr lang="en-US"/>
          </a:p>
        </p:txBody>
      </p:sp>
    </p:spTree>
    <p:extLst>
      <p:ext uri="{BB962C8B-B14F-4D97-AF65-F5344CB8AC3E}">
        <p14:creationId xmlns:p14="http://schemas.microsoft.com/office/powerpoint/2010/main" val="40846173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21</a:t>
            </a:fld>
            <a:endParaRPr lang="en-US"/>
          </a:p>
        </p:txBody>
      </p:sp>
    </p:spTree>
    <p:extLst>
      <p:ext uri="{BB962C8B-B14F-4D97-AF65-F5344CB8AC3E}">
        <p14:creationId xmlns:p14="http://schemas.microsoft.com/office/powerpoint/2010/main" val="40386335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22</a:t>
            </a:fld>
            <a:endParaRPr lang="en-US"/>
          </a:p>
        </p:txBody>
      </p:sp>
    </p:spTree>
    <p:extLst>
      <p:ext uri="{BB962C8B-B14F-4D97-AF65-F5344CB8AC3E}">
        <p14:creationId xmlns:p14="http://schemas.microsoft.com/office/powerpoint/2010/main" val="37856172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23</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3571409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24</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18202523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25</a:t>
            </a:fld>
            <a:endParaRPr lang="en-US"/>
          </a:p>
        </p:txBody>
      </p:sp>
    </p:spTree>
    <p:extLst>
      <p:ext uri="{BB962C8B-B14F-4D97-AF65-F5344CB8AC3E}">
        <p14:creationId xmlns:p14="http://schemas.microsoft.com/office/powerpoint/2010/main" val="1985425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26</a:t>
            </a:fld>
            <a:endParaRPr lang="en-US">
              <a:solidFill>
                <a:srgbClr val="000000"/>
              </a:solidFill>
            </a:endParaRPr>
          </a:p>
        </p:txBody>
      </p:sp>
    </p:spTree>
    <p:extLst>
      <p:ext uri="{BB962C8B-B14F-4D97-AF65-F5344CB8AC3E}">
        <p14:creationId xmlns:p14="http://schemas.microsoft.com/office/powerpoint/2010/main" val="22808135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27</a:t>
            </a:fld>
            <a:endParaRPr lang="en-US"/>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121948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3</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4011289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4</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15130553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5</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12871444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6</a:t>
            </a:fld>
            <a:endParaRPr lang="en-US"/>
          </a:p>
        </p:txBody>
      </p:sp>
    </p:spTree>
    <p:extLst>
      <p:ext uri="{BB962C8B-B14F-4D97-AF65-F5344CB8AC3E}">
        <p14:creationId xmlns:p14="http://schemas.microsoft.com/office/powerpoint/2010/main" val="23409798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7</a:t>
            </a:fld>
            <a:endParaRPr lang="en-US"/>
          </a:p>
        </p:txBody>
      </p:sp>
    </p:spTree>
    <p:extLst>
      <p:ext uri="{BB962C8B-B14F-4D97-AF65-F5344CB8AC3E}">
        <p14:creationId xmlns:p14="http://schemas.microsoft.com/office/powerpoint/2010/main" val="4644145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8</a:t>
            </a:fld>
            <a:endParaRPr lang="en-US"/>
          </a:p>
        </p:txBody>
      </p:sp>
    </p:spTree>
    <p:extLst>
      <p:ext uri="{BB962C8B-B14F-4D97-AF65-F5344CB8AC3E}">
        <p14:creationId xmlns:p14="http://schemas.microsoft.com/office/powerpoint/2010/main" val="9397920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9</a:t>
            </a:fld>
            <a:endParaRPr lang="en-US"/>
          </a:p>
        </p:txBody>
      </p:sp>
    </p:spTree>
    <p:extLst>
      <p:ext uri="{BB962C8B-B14F-4D97-AF65-F5344CB8AC3E}">
        <p14:creationId xmlns:p14="http://schemas.microsoft.com/office/powerpoint/2010/main" val="40313284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3.jpeg"/><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7.jpeg"/><Relationship Id="rId5" Type="http://schemas.openxmlformats.org/officeDocument/2006/relationships/image" Target="../media/image6.jpg"/><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hyperlink" Target="http://blog.lifeway.com/eblifewayadultos/"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hyperlink" Target="http://st-takla.org/Gallery/Bible/Illustrations.html" TargetMode="External"/><Relationship Id="rId4" Type="http://schemas.openxmlformats.org/officeDocument/2006/relationships/hyperlink" Target="http://distantshores.org/resources/illustrations/sweet-publishin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10000"/>
          </a:schemeClr>
        </a:solidFill>
        <a:effectLst/>
      </p:bgPr>
    </p:bg>
    <p:spTree>
      <p:nvGrpSpPr>
        <p:cNvPr id="1" name=""/>
        <p:cNvGrpSpPr/>
        <p:nvPr/>
      </p:nvGrpSpPr>
      <p:grpSpPr>
        <a:xfrm>
          <a:off x="0" y="0"/>
          <a:ext cx="0" cy="0"/>
          <a:chOff x="0" y="0"/>
          <a:chExt cx="0" cy="0"/>
        </a:xfrm>
      </p:grpSpPr>
      <p:pic>
        <p:nvPicPr>
          <p:cNvPr id="12" name="Picture 2" descr="http://www.reclaimingthemind.org/blog/wp-content/uploads/2012/05/homosexualit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52400"/>
            <a:ext cx="9142380" cy="6369192"/>
          </a:xfrm>
          <a:prstGeom prst="rect">
            <a:avLst/>
          </a:prstGeom>
          <a:noFill/>
          <a:extLst>
            <a:ext uri="{909E8E84-426E-40DD-AFC4-6F175D3DCCD1}">
              <a14:hiddenFill xmlns:a14="http://schemas.microsoft.com/office/drawing/2010/main">
                <a:solidFill>
                  <a:srgbClr val="FFFFFF"/>
                </a:solidFill>
              </a14:hiddenFill>
            </a:ext>
          </a:extLst>
        </p:spPr>
      </p:pic>
      <p:sp>
        <p:nvSpPr>
          <p:cNvPr id="6" name="Text Box 5"/>
          <p:cNvSpPr txBox="1">
            <a:spLocks noChangeArrowheads="1"/>
          </p:cNvSpPr>
          <p:nvPr/>
        </p:nvSpPr>
        <p:spPr bwMode="auto">
          <a:xfrm>
            <a:off x="7315200" y="6273225"/>
            <a:ext cx="1828800" cy="584775"/>
          </a:xfrm>
          <a:prstGeom prst="rect">
            <a:avLst/>
          </a:prstGeom>
          <a:solidFill>
            <a:schemeClr val="bg1">
              <a:lumMod val="65000"/>
              <a:lumOff val="35000"/>
              <a:alpha val="73000"/>
            </a:scheme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Arial" charset="0"/>
              </a:rPr>
              <a:t>Estudios Bíblicos </a:t>
            </a:r>
            <a:r>
              <a:rPr lang="en-US" sz="1600" i="1" dirty="0" smtClean="0">
                <a:latin typeface="Arial" charset="0"/>
              </a:rPr>
              <a:t>Lifeway</a:t>
            </a:r>
            <a:r>
              <a:rPr lang="es-PR" sz="1600" i="1" dirty="0" smtClean="0">
                <a:latin typeface="Arial" charset="0"/>
              </a:rPr>
              <a:t> </a:t>
            </a:r>
            <a:r>
              <a:rPr lang="es-PR" sz="1600" dirty="0" smtClean="0">
                <a:latin typeface="Arial" charset="0"/>
              </a:rPr>
              <a:t>®</a:t>
            </a:r>
            <a:endParaRPr lang="es-PR" sz="1600" dirty="0">
              <a:latin typeface="Arial" charset="0"/>
            </a:endParaRPr>
          </a:p>
        </p:txBody>
      </p:sp>
      <p:sp>
        <p:nvSpPr>
          <p:cNvPr id="7" name="Rectangle 2"/>
          <p:cNvSpPr txBox="1">
            <a:spLocks noChangeArrowheads="1"/>
          </p:cNvSpPr>
          <p:nvPr/>
        </p:nvSpPr>
        <p:spPr>
          <a:xfrm>
            <a:off x="609600" y="952500"/>
            <a:ext cx="7937951" cy="2019299"/>
          </a:xfrm>
          <a:prstGeom prst="rect">
            <a:avLst/>
          </a:prstGeom>
          <a:solidFill>
            <a:schemeClr val="bg1">
              <a:lumMod val="65000"/>
              <a:lumOff val="35000"/>
              <a:alpha val="73000"/>
            </a:schemeClr>
          </a:solidFill>
          <a:ln/>
        </p:spPr>
        <p:txBody>
          <a:bodyPr vert="horz" lIns="91440" tIns="45720" rIns="91440" bIns="45720" rtlCol="0" anchor="ctr">
            <a:noAutofit/>
          </a:bodyPr>
          <a:lstStyle/>
          <a:p>
            <a:pPr marL="401638" lvl="0" indent="-234950" algn="ctr" fontAlgn="auto">
              <a:spcAft>
                <a:spcPts val="1200"/>
              </a:spcAft>
              <a:defRPr/>
            </a:pPr>
            <a:r>
              <a:rPr kumimoji="0" lang="es-PR" sz="4400" b="0" i="0" u="none" strike="noStrike" kern="1200" cap="none" spc="0" normalizeH="0" baseline="0" noProof="0" dirty="0" smtClean="0">
                <a:ln>
                  <a:noFill/>
                </a:ln>
                <a:effectLst/>
                <a:uLnTx/>
                <a:uFillTx/>
                <a:latin typeface="+mj-lt"/>
                <a:ea typeface="+mj-ea"/>
                <a:cs typeface="+mj-cs"/>
              </a:rPr>
              <a:t>  </a:t>
            </a:r>
            <a:r>
              <a:rPr lang="es-PR" sz="4400" dirty="0" smtClean="0">
                <a:latin typeface="+mj-lt"/>
                <a:ea typeface="+mj-ea"/>
                <a:cs typeface="+mj-cs"/>
              </a:rPr>
              <a:t>Invierno </a:t>
            </a:r>
            <a:r>
              <a:rPr kumimoji="0" lang="es-PR" sz="4400" b="0" i="0" u="none" strike="noStrike" kern="1200" cap="none" spc="0" normalizeH="0" baseline="0" noProof="0" dirty="0" smtClean="0">
                <a:ln>
                  <a:noFill/>
                </a:ln>
                <a:effectLst/>
                <a:uLnTx/>
                <a:uFillTx/>
                <a:latin typeface="+mj-lt"/>
                <a:ea typeface="+mj-ea"/>
                <a:cs typeface="+mj-cs"/>
              </a:rPr>
              <a:t>2015-2016/</a:t>
            </a:r>
            <a:r>
              <a:rPr lang="es-PR" sz="4400" dirty="0" smtClean="0">
                <a:latin typeface="+mj-lt"/>
              </a:rPr>
              <a:t>Tema</a:t>
            </a:r>
            <a:r>
              <a:rPr lang="es-PR" sz="4400" dirty="0">
                <a:latin typeface="+mj-lt"/>
              </a:rPr>
              <a:t>: </a:t>
            </a:r>
            <a:r>
              <a:rPr lang="es-PR" sz="4400" cap="small" dirty="0" smtClean="0">
                <a:latin typeface="+mj-lt"/>
              </a:rPr>
              <a:t>Listos para ministrar vidas que están en crisis</a:t>
            </a:r>
            <a:endParaRPr kumimoji="0" lang="es-PR" sz="4400" b="0" i="0" u="none" strike="noStrike" kern="1200" cap="small" spc="0" normalizeH="0" dirty="0" smtClean="0">
              <a:ln>
                <a:noFill/>
              </a:ln>
              <a:effectLst/>
              <a:uLnTx/>
              <a:uFillTx/>
              <a:latin typeface="+mj-lt"/>
              <a:ea typeface="+mj-ea"/>
              <a:cs typeface="+mj-cs"/>
            </a:endParaRPr>
          </a:p>
        </p:txBody>
      </p:sp>
      <p:sp>
        <p:nvSpPr>
          <p:cNvPr id="8" name="Rectangle 3"/>
          <p:cNvSpPr txBox="1">
            <a:spLocks noChangeArrowheads="1"/>
          </p:cNvSpPr>
          <p:nvPr/>
        </p:nvSpPr>
        <p:spPr>
          <a:xfrm>
            <a:off x="609600" y="3124200"/>
            <a:ext cx="7937951" cy="2971800"/>
          </a:xfrm>
          <a:prstGeom prst="rect">
            <a:avLst/>
          </a:prstGeom>
          <a:solidFill>
            <a:schemeClr val="bg1">
              <a:lumMod val="65000"/>
              <a:lumOff val="35000"/>
              <a:alpha val="73000"/>
            </a:schemeClr>
          </a:solidFill>
          <a:ln/>
        </p:spPr>
        <p:txBody>
          <a:bodyPr vert="horz" lIns="91440" tIns="45720" rIns="91440" bIns="45720" rtlCol="0" anchor="ctr">
            <a:normAutofit/>
          </a:bodyPr>
          <a:lstStyle/>
          <a:p>
            <a:pPr marL="401638" indent="-234950" algn="ctr">
              <a:spcAft>
                <a:spcPts val="600"/>
              </a:spcAft>
              <a:buNone/>
            </a:pPr>
            <a:r>
              <a:rPr lang="es-PR" sz="4400" cap="small" dirty="0" smtClean="0">
                <a:latin typeface="+mj-lt"/>
              </a:rPr>
              <a:t>Sesión 5: Listos cuando la homosexualidad devasta</a:t>
            </a:r>
          </a:p>
          <a:p>
            <a:pPr marL="401638" indent="-234950" algn="ctr">
              <a:spcAft>
                <a:spcPts val="600"/>
              </a:spcAft>
              <a:buNone/>
            </a:pPr>
            <a:r>
              <a:rPr lang="es-PR" sz="3600" noProof="0" dirty="0" smtClean="0">
                <a:latin typeface="+mj-lt"/>
                <a:cs typeface="+mn-cs"/>
              </a:rPr>
              <a:t>21</a:t>
            </a:r>
            <a:r>
              <a:rPr kumimoji="0" lang="es-PR" sz="3600" b="0" i="0" u="none" strike="noStrike" kern="1200" cap="none" spc="0" normalizeH="0" baseline="0" noProof="0" dirty="0" smtClean="0">
                <a:ln>
                  <a:noFill/>
                </a:ln>
                <a:effectLst/>
                <a:uLnTx/>
                <a:uFillTx/>
                <a:latin typeface="+mj-lt"/>
                <a:cs typeface="+mn-cs"/>
              </a:rPr>
              <a:t> de </a:t>
            </a:r>
            <a:r>
              <a:rPr lang="es-PR" sz="3600" dirty="0" smtClean="0">
                <a:latin typeface="+mj-lt"/>
              </a:rPr>
              <a:t>febrero</a:t>
            </a:r>
            <a:r>
              <a:rPr lang="es-PR" sz="3600" dirty="0" smtClean="0">
                <a:latin typeface="+mj-lt"/>
                <a:cs typeface="+mn-cs"/>
              </a:rPr>
              <a:t> </a:t>
            </a:r>
            <a:r>
              <a:rPr kumimoji="0" lang="es-PR" sz="3600" b="0" i="0" u="none" strike="noStrike" kern="1200" cap="none" spc="0" normalizeH="0" baseline="0" noProof="0" dirty="0" smtClean="0">
                <a:ln>
                  <a:noFill/>
                </a:ln>
                <a:effectLst/>
                <a:uLnTx/>
                <a:uFillTx/>
                <a:latin typeface="+mj-lt"/>
                <a:cs typeface="+mn-cs"/>
              </a:rPr>
              <a:t>de 2016</a:t>
            </a:r>
            <a:endParaRPr kumimoji="0" lang="es-PR" sz="3200" b="0" i="0" u="none" strike="noStrike" kern="1200" cap="none" spc="0" normalizeH="0" baseline="0" noProof="0" dirty="0" smtClean="0">
              <a:ln>
                <a:noFill/>
              </a:ln>
              <a:effectLst/>
              <a:uLnTx/>
              <a:uFillTx/>
              <a:latin typeface="+mj-lt"/>
              <a:cs typeface="+mn-cs"/>
            </a:endParaRPr>
          </a:p>
          <a:p>
            <a:pPr marL="401638" lvl="0" indent="-234950" algn="ctr" fontAlgn="auto">
              <a:spcBef>
                <a:spcPct val="20000"/>
              </a:spcBef>
              <a:spcAft>
                <a:spcPts val="0"/>
              </a:spcAft>
              <a:defRPr/>
            </a:pPr>
            <a:r>
              <a:rPr lang="fr-FR" sz="2800" dirty="0" smtClean="0">
                <a:latin typeface="+mj-lt"/>
              </a:rPr>
              <a:t>(</a:t>
            </a:r>
            <a:r>
              <a:rPr lang="pt-BR" sz="2800" dirty="0"/>
              <a:t>Romanos 1:18-27; 1 Corintios 6:9-11</a:t>
            </a:r>
            <a:r>
              <a:rPr lang="en-US" sz="2800" dirty="0" smtClean="0">
                <a:latin typeface="+mj-lt"/>
              </a:rPr>
              <a:t>)</a:t>
            </a:r>
            <a:endParaRPr kumimoji="0" lang="es-PR" sz="2800" b="0" i="0" u="none" strike="noStrike" kern="1200" cap="none" spc="0" normalizeH="0" baseline="0" noProof="0" dirty="0">
              <a:ln>
                <a:noFill/>
              </a:ln>
              <a:effectLst/>
              <a:uLnTx/>
              <a:uFillTx/>
              <a:latin typeface="+mj-lt"/>
              <a:cs typeface="+mn-cs"/>
            </a:endParaRPr>
          </a:p>
        </p:txBody>
      </p:sp>
      <p:sp>
        <p:nvSpPr>
          <p:cNvPr id="9" name="Text Box 5"/>
          <p:cNvSpPr txBox="1">
            <a:spLocks noChangeArrowheads="1"/>
          </p:cNvSpPr>
          <p:nvPr/>
        </p:nvSpPr>
        <p:spPr bwMode="auto">
          <a:xfrm>
            <a:off x="0" y="6273225"/>
            <a:ext cx="2438400" cy="584775"/>
          </a:xfrm>
          <a:prstGeom prst="rect">
            <a:avLst/>
          </a:prstGeom>
          <a:solidFill>
            <a:schemeClr val="bg1">
              <a:lumMod val="65000"/>
              <a:lumOff val="35000"/>
              <a:alpha val="73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t>
            </a:r>
            <a:r>
              <a:rPr lang="es-PR" sz="1600" dirty="0" smtClean="0">
                <a:latin typeface="Arial" charset="0"/>
              </a:rPr>
              <a:t>Aguadilla</a:t>
            </a:r>
            <a:endParaRPr lang="es-PR" sz="1600" dirty="0">
              <a:latin typeface="Arial" charset="0"/>
            </a:endParaRPr>
          </a:p>
        </p:txBody>
      </p:sp>
      <p:pic>
        <p:nvPicPr>
          <p:cNvPr id="10" name="Picture 6" descr="jesus_fish_lg_clr"/>
          <p:cNvPicPr>
            <a:picLocks noChangeAspect="1" noChangeArrowheads="1"/>
          </p:cNvPicPr>
          <p:nvPr/>
        </p:nvPicPr>
        <p:blipFill>
          <a:blip r:embed="rId4"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5"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10</a:t>
            </a:fld>
            <a:endParaRPr lang="en-US" dirty="0"/>
          </a:p>
        </p:txBody>
      </p:sp>
      <p:sp>
        <p:nvSpPr>
          <p:cNvPr id="327682" name="Rectangle 2"/>
          <p:cNvSpPr>
            <a:spLocks noGrp="1" noChangeArrowheads="1"/>
          </p:cNvSpPr>
          <p:nvPr>
            <p:ph type="body" idx="1"/>
          </p:nvPr>
        </p:nvSpPr>
        <p:spPr>
          <a:xfrm>
            <a:off x="381000" y="2057400"/>
            <a:ext cx="8382000" cy="3731118"/>
          </a:xfrm>
        </p:spPr>
        <p:txBody>
          <a:bodyPr/>
          <a:lstStyle/>
          <a:p>
            <a:r>
              <a:rPr lang="es-ES" dirty="0" smtClean="0"/>
              <a:t>Pablo habla sobre </a:t>
            </a:r>
            <a:r>
              <a:rPr lang="es-ES" dirty="0"/>
              <a:t>la ira de Dios en la que se incurre cuando se es deliberadamente ciego a Dios y se adoran los propios pensamientos e ídolos en vez de a Él</a:t>
            </a:r>
            <a:r>
              <a:rPr lang="es-ES" dirty="0" smtClean="0"/>
              <a:t>.</a:t>
            </a:r>
          </a:p>
          <a:p>
            <a:r>
              <a:rPr lang="es-ES" dirty="0" smtClean="0"/>
              <a:t>Los </a:t>
            </a:r>
            <a:r>
              <a:rPr lang="es-ES" dirty="0"/>
              <a:t>profetas </a:t>
            </a:r>
            <a:r>
              <a:rPr lang="es-ES" dirty="0" smtClean="0"/>
              <a:t>veían [la ira de Dios] cuando </a:t>
            </a:r>
            <a:r>
              <a:rPr lang="es-ES" dirty="0"/>
              <a:t>Israel se alejaba de Dios, cuando era rebelde e infiel, la ira de Dios operaba en su contra y le envolvía en ruina, desastre, cautividad y derrota</a:t>
            </a:r>
            <a:r>
              <a:rPr lang="es-ES" dirty="0" smtClean="0"/>
              <a:t>. (</a:t>
            </a:r>
            <a:r>
              <a:rPr lang="es-ES" dirty="0" err="1" smtClean="0"/>
              <a:t>Barclay</a:t>
            </a:r>
            <a:r>
              <a:rPr lang="es-ES" dirty="0" smtClean="0"/>
              <a:t>)</a:t>
            </a:r>
            <a:endParaRPr lang="en-US" dirty="0"/>
          </a:p>
        </p:txBody>
      </p:sp>
      <p:sp>
        <p:nvSpPr>
          <p:cNvPr id="7" name="Rectangle 3"/>
          <p:cNvSpPr>
            <a:spLocks noGrp="1" noChangeArrowheads="1"/>
          </p:cNvSpPr>
          <p:nvPr>
            <p:ph type="title"/>
          </p:nvPr>
        </p:nvSpPr>
        <p:spPr>
          <a:xfrm>
            <a:off x="1447800" y="671512"/>
            <a:ext cx="7086600" cy="1004888"/>
          </a:xfrm>
        </p:spPr>
        <p:txBody>
          <a:bodyPr/>
          <a:lstStyle/>
          <a:p>
            <a:r>
              <a:rPr lang="es-ES" dirty="0" smtClean="0"/>
              <a:t>Romanos 1:18-23</a:t>
            </a:r>
            <a:endParaRPr lang="en-US" i="1" dirty="0"/>
          </a:p>
        </p:txBody>
      </p:sp>
    </p:spTree>
    <p:extLst>
      <p:ext uri="{BB962C8B-B14F-4D97-AF65-F5344CB8AC3E}">
        <p14:creationId xmlns:p14="http://schemas.microsoft.com/office/powerpoint/2010/main" val="602599748"/>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6"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smtClean="0">
                <a:latin typeface="David" panose="020E0502060401010101" pitchFamily="34" charset="-79"/>
                <a:cs typeface="David" panose="020E0502060401010101" pitchFamily="34" charset="-79"/>
              </a:rPr>
              <a:t>Romanos 1:24-27</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2583825813"/>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12</a:t>
            </a:fld>
            <a:endParaRPr lang="en-US" dirty="0"/>
          </a:p>
        </p:txBody>
      </p:sp>
      <p:sp>
        <p:nvSpPr>
          <p:cNvPr id="327682" name="Rectangle 2"/>
          <p:cNvSpPr>
            <a:spLocks noGrp="1" noChangeArrowheads="1"/>
          </p:cNvSpPr>
          <p:nvPr>
            <p:ph type="body" idx="1"/>
          </p:nvPr>
        </p:nvSpPr>
        <p:spPr>
          <a:xfrm>
            <a:off x="381000" y="2212482"/>
            <a:ext cx="8382000" cy="3731118"/>
          </a:xfrm>
        </p:spPr>
        <p:txBody>
          <a:bodyPr/>
          <a:lstStyle/>
          <a:p>
            <a:pPr marL="0" indent="0">
              <a:buNone/>
            </a:pPr>
            <a:r>
              <a:rPr lang="es-ES" dirty="0"/>
              <a:t>“Por lo cual también Dios los entregó a la inmundicia, en las concupiscencias de sus corazones, de modo que deshonraron entre sí sus propios cuerpos, ya que cambiaron la verdad de Dios por la mentira, honrando y dando culto a las criaturas antes que al Creador, el cual es bendito por los siglos. Amén</a:t>
            </a:r>
            <a:r>
              <a:rPr lang="es-ES" dirty="0" smtClean="0"/>
              <a:t>...”</a:t>
            </a:r>
            <a:endParaRPr lang="es-ES" dirty="0"/>
          </a:p>
        </p:txBody>
      </p:sp>
      <p:sp>
        <p:nvSpPr>
          <p:cNvPr id="9" name="Rectangle 3"/>
          <p:cNvSpPr>
            <a:spLocks noGrp="1" noChangeArrowheads="1"/>
          </p:cNvSpPr>
          <p:nvPr>
            <p:ph type="title"/>
          </p:nvPr>
        </p:nvSpPr>
        <p:spPr>
          <a:xfrm>
            <a:off x="1447800" y="671512"/>
            <a:ext cx="7086600" cy="1004888"/>
          </a:xfrm>
        </p:spPr>
        <p:txBody>
          <a:bodyPr/>
          <a:lstStyle/>
          <a:p>
            <a:r>
              <a:rPr lang="es-ES" dirty="0" smtClean="0"/>
              <a:t>Romanos 1:24-27</a:t>
            </a:r>
            <a:endParaRPr lang="en-US" i="1" dirty="0"/>
          </a:p>
        </p:txBody>
      </p:sp>
    </p:spTree>
    <p:extLst>
      <p:ext uri="{BB962C8B-B14F-4D97-AF65-F5344CB8AC3E}">
        <p14:creationId xmlns:p14="http://schemas.microsoft.com/office/powerpoint/2010/main" val="3495835289"/>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13</a:t>
            </a:fld>
            <a:endParaRPr lang="en-US" dirty="0"/>
          </a:p>
        </p:txBody>
      </p:sp>
      <p:sp>
        <p:nvSpPr>
          <p:cNvPr id="327682" name="Rectangle 2"/>
          <p:cNvSpPr>
            <a:spLocks noGrp="1" noChangeArrowheads="1"/>
          </p:cNvSpPr>
          <p:nvPr>
            <p:ph type="body" idx="1"/>
          </p:nvPr>
        </p:nvSpPr>
        <p:spPr>
          <a:xfrm>
            <a:off x="381000" y="2212482"/>
            <a:ext cx="8382000" cy="3731118"/>
          </a:xfrm>
        </p:spPr>
        <p:txBody>
          <a:bodyPr/>
          <a:lstStyle/>
          <a:p>
            <a:pPr marL="0" indent="0">
              <a:buNone/>
            </a:pPr>
            <a:r>
              <a:rPr lang="es-ES" dirty="0" smtClean="0"/>
              <a:t>“</a:t>
            </a:r>
            <a:r>
              <a:rPr lang="es-ES" dirty="0"/>
              <a:t>...</a:t>
            </a:r>
            <a:r>
              <a:rPr lang="es-ES" dirty="0" smtClean="0"/>
              <a:t>Por </a:t>
            </a:r>
            <a:r>
              <a:rPr lang="es-ES" dirty="0"/>
              <a:t>esto Dios los entregó a pasiones vergonzosas; pues aun sus mujeres cambiaron el uso natural por el que es contra naturaleza, y de igual modo también los hombres, dejando el uso natural de la mujer, se encendieron en su lascivia unos con otros, cometiendo hechos vergonzosos hombres con hombres, y recibiendo en sí mismos la retribución debida a su extravío</a:t>
            </a:r>
            <a:r>
              <a:rPr lang="es-ES" dirty="0" smtClean="0"/>
              <a:t>.”</a:t>
            </a:r>
            <a:endParaRPr lang="es-ES" dirty="0"/>
          </a:p>
        </p:txBody>
      </p:sp>
      <p:sp>
        <p:nvSpPr>
          <p:cNvPr id="9" name="Rectangle 3"/>
          <p:cNvSpPr>
            <a:spLocks noGrp="1" noChangeArrowheads="1"/>
          </p:cNvSpPr>
          <p:nvPr>
            <p:ph type="title"/>
          </p:nvPr>
        </p:nvSpPr>
        <p:spPr>
          <a:xfrm>
            <a:off x="1447800" y="671512"/>
            <a:ext cx="7086600" cy="1004888"/>
          </a:xfrm>
        </p:spPr>
        <p:txBody>
          <a:bodyPr/>
          <a:lstStyle/>
          <a:p>
            <a:r>
              <a:rPr lang="es-ES" dirty="0" smtClean="0"/>
              <a:t>Romanos 1:24-27</a:t>
            </a:r>
            <a:endParaRPr lang="en-US" i="1" dirty="0"/>
          </a:p>
        </p:txBody>
      </p:sp>
    </p:spTree>
    <p:extLst>
      <p:ext uri="{BB962C8B-B14F-4D97-AF65-F5344CB8AC3E}">
        <p14:creationId xmlns:p14="http://schemas.microsoft.com/office/powerpoint/2010/main" val="1599651822"/>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14</a:t>
            </a:fld>
            <a:endParaRPr lang="en-US" dirty="0"/>
          </a:p>
        </p:txBody>
      </p:sp>
      <p:sp>
        <p:nvSpPr>
          <p:cNvPr id="327682" name="Rectangle 2"/>
          <p:cNvSpPr>
            <a:spLocks noGrp="1" noChangeArrowheads="1"/>
          </p:cNvSpPr>
          <p:nvPr>
            <p:ph type="body" idx="1"/>
          </p:nvPr>
        </p:nvSpPr>
        <p:spPr>
          <a:xfrm>
            <a:off x="381000" y="2057400"/>
            <a:ext cx="8382000" cy="3731118"/>
          </a:xfrm>
        </p:spPr>
        <p:txBody>
          <a:bodyPr/>
          <a:lstStyle/>
          <a:p>
            <a:r>
              <a:rPr lang="es-ES" dirty="0" smtClean="0"/>
              <a:t>Un </a:t>
            </a:r>
            <a:r>
              <a:rPr lang="es-ES" dirty="0"/>
              <a:t>aspecto de la corrupción humana (a la cual Dios los abandonó a propósito) fue el libertinaje sexual. </a:t>
            </a:r>
            <a:endParaRPr lang="es-ES" dirty="0" smtClean="0"/>
          </a:p>
          <a:p>
            <a:r>
              <a:rPr lang="es-ES" dirty="0" smtClean="0"/>
              <a:t>El </a:t>
            </a:r>
            <a:r>
              <a:rPr lang="es-ES" dirty="0"/>
              <a:t>sexo dentro del matrimonio es un regalo santo dado por Dios; pero fuera de ese contexto, es inmundicia </a:t>
            </a:r>
            <a:r>
              <a:rPr lang="es-ES" dirty="0" smtClean="0"/>
              <a:t>y </a:t>
            </a:r>
            <a:r>
              <a:rPr lang="es-ES" dirty="0"/>
              <a:t>deshonra los cuerpos de los participantes por usarlos fuera del propósito diseñado por Dios</a:t>
            </a:r>
            <a:r>
              <a:rPr lang="es-ES" dirty="0" smtClean="0"/>
              <a:t>. (</a:t>
            </a:r>
            <a:r>
              <a:rPr lang="es-ES" dirty="0" err="1" smtClean="0"/>
              <a:t>Walvoord</a:t>
            </a:r>
            <a:r>
              <a:rPr lang="es-ES" dirty="0" smtClean="0"/>
              <a:t>)</a:t>
            </a:r>
            <a:endParaRPr lang="en-US" dirty="0"/>
          </a:p>
        </p:txBody>
      </p:sp>
      <p:sp>
        <p:nvSpPr>
          <p:cNvPr id="7" name="Rectangle 3"/>
          <p:cNvSpPr>
            <a:spLocks noGrp="1" noChangeArrowheads="1"/>
          </p:cNvSpPr>
          <p:nvPr>
            <p:ph type="title"/>
          </p:nvPr>
        </p:nvSpPr>
        <p:spPr>
          <a:xfrm>
            <a:off x="1447800" y="671512"/>
            <a:ext cx="7086600" cy="1004888"/>
          </a:xfrm>
        </p:spPr>
        <p:txBody>
          <a:bodyPr/>
          <a:lstStyle/>
          <a:p>
            <a:r>
              <a:rPr lang="es-ES" dirty="0" smtClean="0"/>
              <a:t>Romanos 1:24-27</a:t>
            </a:r>
            <a:endParaRPr lang="en-US" i="1" dirty="0"/>
          </a:p>
        </p:txBody>
      </p:sp>
    </p:spTree>
    <p:extLst>
      <p:ext uri="{BB962C8B-B14F-4D97-AF65-F5344CB8AC3E}">
        <p14:creationId xmlns:p14="http://schemas.microsoft.com/office/powerpoint/2010/main" val="3379433235"/>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15</a:t>
            </a:fld>
            <a:endParaRPr lang="en-US" dirty="0"/>
          </a:p>
        </p:txBody>
      </p:sp>
      <p:sp>
        <p:nvSpPr>
          <p:cNvPr id="327682" name="Rectangle 2"/>
          <p:cNvSpPr>
            <a:spLocks noGrp="1" noChangeArrowheads="1"/>
          </p:cNvSpPr>
          <p:nvPr>
            <p:ph type="body" idx="1"/>
          </p:nvPr>
        </p:nvSpPr>
        <p:spPr>
          <a:xfrm>
            <a:off x="381000" y="2057400"/>
            <a:ext cx="8382000" cy="3731118"/>
          </a:xfrm>
        </p:spPr>
        <p:txBody>
          <a:bodyPr/>
          <a:lstStyle/>
          <a:p>
            <a:r>
              <a:rPr lang="es-ES" dirty="0" smtClean="0"/>
              <a:t>Cada </a:t>
            </a:r>
            <a:r>
              <a:rPr lang="es-ES" dirty="0"/>
              <a:t>ser humano ha sido creado por Dios y sólo puede encontrar su plenitud a través de la adoración y el servicio obediente a él, su Creador. </a:t>
            </a:r>
            <a:endParaRPr lang="es-ES" dirty="0" smtClean="0"/>
          </a:p>
          <a:p>
            <a:r>
              <a:rPr lang="es-ES" dirty="0" smtClean="0"/>
              <a:t>La </a:t>
            </a:r>
            <a:r>
              <a:rPr lang="es-ES" dirty="0"/>
              <a:t>humanidad hizo de sí misma su propio dios y reemplazó al verdadero. </a:t>
            </a:r>
            <a:r>
              <a:rPr lang="es-ES" dirty="0" smtClean="0"/>
              <a:t>(</a:t>
            </a:r>
            <a:r>
              <a:rPr lang="es-ES" dirty="0" err="1" smtClean="0"/>
              <a:t>Walvoord</a:t>
            </a:r>
            <a:r>
              <a:rPr lang="es-ES" dirty="0" smtClean="0"/>
              <a:t>)</a:t>
            </a:r>
            <a:endParaRPr lang="en-US" dirty="0"/>
          </a:p>
        </p:txBody>
      </p:sp>
      <p:sp>
        <p:nvSpPr>
          <p:cNvPr id="7" name="Rectangle 3"/>
          <p:cNvSpPr>
            <a:spLocks noGrp="1" noChangeArrowheads="1"/>
          </p:cNvSpPr>
          <p:nvPr>
            <p:ph type="title"/>
          </p:nvPr>
        </p:nvSpPr>
        <p:spPr>
          <a:xfrm>
            <a:off x="1447800" y="671512"/>
            <a:ext cx="7086600" cy="1004888"/>
          </a:xfrm>
        </p:spPr>
        <p:txBody>
          <a:bodyPr/>
          <a:lstStyle/>
          <a:p>
            <a:r>
              <a:rPr lang="es-ES" dirty="0" smtClean="0"/>
              <a:t>Romanos 1:24-27</a:t>
            </a:r>
            <a:endParaRPr lang="en-US" i="1" dirty="0"/>
          </a:p>
        </p:txBody>
      </p:sp>
    </p:spTree>
    <p:extLst>
      <p:ext uri="{BB962C8B-B14F-4D97-AF65-F5344CB8AC3E}">
        <p14:creationId xmlns:p14="http://schemas.microsoft.com/office/powerpoint/2010/main" val="3738212653"/>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16</a:t>
            </a:fld>
            <a:endParaRPr lang="en-US" dirty="0"/>
          </a:p>
        </p:txBody>
      </p:sp>
      <p:sp>
        <p:nvSpPr>
          <p:cNvPr id="327682" name="Rectangle 2"/>
          <p:cNvSpPr>
            <a:spLocks noGrp="1" noChangeArrowheads="1"/>
          </p:cNvSpPr>
          <p:nvPr>
            <p:ph type="body" idx="1"/>
          </p:nvPr>
        </p:nvSpPr>
        <p:spPr>
          <a:xfrm>
            <a:off x="381000" y="2057400"/>
            <a:ext cx="8382000" cy="3731118"/>
          </a:xfrm>
        </p:spPr>
        <p:txBody>
          <a:bodyPr/>
          <a:lstStyle/>
          <a:p>
            <a:r>
              <a:rPr lang="es-ES" dirty="0" smtClean="0"/>
              <a:t>También </a:t>
            </a:r>
            <a:r>
              <a:rPr lang="es-ES" dirty="0"/>
              <a:t>Dios los entregó a pasiones vergonzosas (</a:t>
            </a:r>
            <a:r>
              <a:rPr lang="es-ES" dirty="0" err="1"/>
              <a:t>lit.</a:t>
            </a:r>
            <a:r>
              <a:rPr lang="es-ES" dirty="0"/>
              <a:t>, “pasiones de deshonra”). </a:t>
            </a:r>
            <a:endParaRPr lang="es-ES" dirty="0" smtClean="0"/>
          </a:p>
          <a:p>
            <a:r>
              <a:rPr lang="es-ES" dirty="0" smtClean="0"/>
              <a:t>Éstas </a:t>
            </a:r>
            <a:r>
              <a:rPr lang="es-ES" dirty="0"/>
              <a:t>incluyen, como el texto lo indica, a hombres y mujeres que sostienen relaciones homosexuales en lugar de heterosexuales. </a:t>
            </a:r>
            <a:endParaRPr lang="es-ES" dirty="0" smtClean="0"/>
          </a:p>
          <a:p>
            <a:r>
              <a:rPr lang="es-ES" dirty="0" smtClean="0"/>
              <a:t>Mujeres </a:t>
            </a:r>
            <a:r>
              <a:rPr lang="es-ES" dirty="0"/>
              <a:t>que </a:t>
            </a:r>
            <a:r>
              <a:rPr lang="es-ES" dirty="0" smtClean="0"/>
              <a:t>[…]cambiaron </a:t>
            </a:r>
            <a:r>
              <a:rPr lang="es-ES" dirty="0"/>
              <a:t>el uso natural </a:t>
            </a:r>
            <a:r>
              <a:rPr lang="es-ES" dirty="0" smtClean="0"/>
              <a:t>por </a:t>
            </a:r>
            <a:r>
              <a:rPr lang="es-ES" dirty="0"/>
              <a:t>el que es contra naturaleza, es decir, relaciones sexuales con otras mujeres. </a:t>
            </a:r>
            <a:endParaRPr lang="en-US" dirty="0"/>
          </a:p>
        </p:txBody>
      </p:sp>
      <p:sp>
        <p:nvSpPr>
          <p:cNvPr id="7" name="Rectangle 3"/>
          <p:cNvSpPr>
            <a:spLocks noGrp="1" noChangeArrowheads="1"/>
          </p:cNvSpPr>
          <p:nvPr>
            <p:ph type="title"/>
          </p:nvPr>
        </p:nvSpPr>
        <p:spPr>
          <a:xfrm>
            <a:off x="1447800" y="671512"/>
            <a:ext cx="7086600" cy="1004888"/>
          </a:xfrm>
        </p:spPr>
        <p:txBody>
          <a:bodyPr/>
          <a:lstStyle/>
          <a:p>
            <a:r>
              <a:rPr lang="es-ES" dirty="0" smtClean="0"/>
              <a:t>Romanos 1:24-27</a:t>
            </a:r>
            <a:endParaRPr lang="en-US" i="1" dirty="0"/>
          </a:p>
        </p:txBody>
      </p:sp>
    </p:spTree>
    <p:extLst>
      <p:ext uri="{BB962C8B-B14F-4D97-AF65-F5344CB8AC3E}">
        <p14:creationId xmlns:p14="http://schemas.microsoft.com/office/powerpoint/2010/main" val="2732820358"/>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17</a:t>
            </a:fld>
            <a:endParaRPr lang="en-US" dirty="0"/>
          </a:p>
        </p:txBody>
      </p:sp>
      <p:sp>
        <p:nvSpPr>
          <p:cNvPr id="327682" name="Rectangle 2"/>
          <p:cNvSpPr>
            <a:spLocks noGrp="1" noChangeArrowheads="1"/>
          </p:cNvSpPr>
          <p:nvPr>
            <p:ph type="body" idx="1"/>
          </p:nvPr>
        </p:nvSpPr>
        <p:spPr>
          <a:xfrm>
            <a:off x="381000" y="2057400"/>
            <a:ext cx="8382000" cy="3731118"/>
          </a:xfrm>
        </p:spPr>
        <p:txBody>
          <a:bodyPr/>
          <a:lstStyle/>
          <a:p>
            <a:r>
              <a:rPr lang="es-ES" dirty="0" smtClean="0"/>
              <a:t>La </a:t>
            </a:r>
            <a:r>
              <a:rPr lang="es-ES" dirty="0"/>
              <a:t>única relación sexual natural reconocida por la Biblia es la heterosexual (</a:t>
            </a:r>
            <a:r>
              <a:rPr lang="es-ES" dirty="0" err="1">
                <a:solidFill>
                  <a:schemeClr val="tx2"/>
                </a:solidFill>
              </a:rPr>
              <a:t>Gn</a:t>
            </a:r>
            <a:r>
              <a:rPr lang="es-ES" dirty="0">
                <a:solidFill>
                  <a:schemeClr val="tx2"/>
                </a:solidFill>
              </a:rPr>
              <a:t>. 2:21–24; Mt. 19:4–6</a:t>
            </a:r>
            <a:r>
              <a:rPr lang="es-ES" dirty="0"/>
              <a:t>), y dentro del contexto matrimonial. </a:t>
            </a:r>
            <a:endParaRPr lang="es-ES" dirty="0" smtClean="0"/>
          </a:p>
          <a:p>
            <a:r>
              <a:rPr lang="es-ES" dirty="0" smtClean="0"/>
              <a:t>Toda </a:t>
            </a:r>
            <a:r>
              <a:rPr lang="es-ES" dirty="0"/>
              <a:t>relación homosexual consiste en un extravío sexual y, por lo tanto, está sujeta al juicio de Dios. Tales actos lascivos y vergonzosos llevan consigo las semillas del castigo (retribución debida</a:t>
            </a:r>
            <a:r>
              <a:rPr lang="es-ES" dirty="0" smtClean="0"/>
              <a:t>). (</a:t>
            </a:r>
            <a:r>
              <a:rPr lang="es-ES" dirty="0" err="1" smtClean="0"/>
              <a:t>Walvoord</a:t>
            </a:r>
            <a:r>
              <a:rPr lang="es-ES" dirty="0" smtClean="0"/>
              <a:t>)</a:t>
            </a:r>
            <a:endParaRPr lang="en-US" dirty="0"/>
          </a:p>
        </p:txBody>
      </p:sp>
      <p:sp>
        <p:nvSpPr>
          <p:cNvPr id="7" name="Rectangle 3"/>
          <p:cNvSpPr>
            <a:spLocks noGrp="1" noChangeArrowheads="1"/>
          </p:cNvSpPr>
          <p:nvPr>
            <p:ph type="title"/>
          </p:nvPr>
        </p:nvSpPr>
        <p:spPr>
          <a:xfrm>
            <a:off x="1447800" y="671512"/>
            <a:ext cx="7086600" cy="1004888"/>
          </a:xfrm>
        </p:spPr>
        <p:txBody>
          <a:bodyPr/>
          <a:lstStyle/>
          <a:p>
            <a:r>
              <a:rPr lang="es-ES" dirty="0" smtClean="0"/>
              <a:t>Romanos 1:24-27</a:t>
            </a:r>
            <a:endParaRPr lang="en-US" i="1" dirty="0"/>
          </a:p>
        </p:txBody>
      </p:sp>
    </p:spTree>
    <p:extLst>
      <p:ext uri="{BB962C8B-B14F-4D97-AF65-F5344CB8AC3E}">
        <p14:creationId xmlns:p14="http://schemas.microsoft.com/office/powerpoint/2010/main" val="911644471"/>
      </p:ext>
    </p:extLst>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6"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smtClean="0">
                <a:latin typeface="David" panose="020E0502060401010101" pitchFamily="34" charset="-79"/>
                <a:cs typeface="David" panose="020E0502060401010101" pitchFamily="34" charset="-79"/>
              </a:rPr>
              <a:t>1 Corintios 6:9-11</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3764454676"/>
      </p:ext>
    </p:extLst>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19</a:t>
            </a:fld>
            <a:endParaRPr lang="en-US" dirty="0"/>
          </a:p>
        </p:txBody>
      </p:sp>
      <p:sp>
        <p:nvSpPr>
          <p:cNvPr id="327682" name="Rectangle 2"/>
          <p:cNvSpPr>
            <a:spLocks noGrp="1" noChangeArrowheads="1"/>
          </p:cNvSpPr>
          <p:nvPr>
            <p:ph type="body" idx="1"/>
          </p:nvPr>
        </p:nvSpPr>
        <p:spPr>
          <a:xfrm>
            <a:off x="381000" y="2288682"/>
            <a:ext cx="8382000" cy="3731118"/>
          </a:xfrm>
        </p:spPr>
        <p:txBody>
          <a:bodyPr/>
          <a:lstStyle/>
          <a:p>
            <a:pPr marL="0" indent="0">
              <a:buNone/>
            </a:pPr>
            <a:r>
              <a:rPr lang="es-ES" dirty="0"/>
              <a:t>“¿No sabéis que los injustos no heredarán el reino de Dios? No erréis; ni los fornicarios, ni los idólatras, ni los adúlteros, ni los afeminados, ni los que se echan con varones, ni los ladrones, ni los avaros, ni los borrachos, ni los maldicientes, ni los estafadores, heredarán el reino de Dios</a:t>
            </a:r>
            <a:r>
              <a:rPr lang="es-ES" dirty="0" smtClean="0"/>
              <a:t>...”</a:t>
            </a:r>
            <a:endParaRPr lang="es-ES" dirty="0"/>
          </a:p>
        </p:txBody>
      </p:sp>
      <p:sp>
        <p:nvSpPr>
          <p:cNvPr id="9" name="Rectangle 3"/>
          <p:cNvSpPr>
            <a:spLocks noGrp="1" noChangeArrowheads="1"/>
          </p:cNvSpPr>
          <p:nvPr>
            <p:ph type="title"/>
          </p:nvPr>
        </p:nvSpPr>
        <p:spPr>
          <a:xfrm>
            <a:off x="1447800" y="671512"/>
            <a:ext cx="7086600" cy="1004888"/>
          </a:xfrm>
        </p:spPr>
        <p:txBody>
          <a:bodyPr/>
          <a:lstStyle/>
          <a:p>
            <a:r>
              <a:rPr lang="es-ES" dirty="0" smtClean="0"/>
              <a:t>1 Corintios 6:9-11</a:t>
            </a:r>
            <a:endParaRPr lang="en-US" i="1" dirty="0"/>
          </a:p>
        </p:txBody>
      </p:sp>
    </p:spTree>
    <p:extLst>
      <p:ext uri="{BB962C8B-B14F-4D97-AF65-F5344CB8AC3E}">
        <p14:creationId xmlns:p14="http://schemas.microsoft.com/office/powerpoint/2010/main" val="3292973861"/>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 descr="http://lifewayblog.wpengine.netdna-cdn.com/eblifewayadultos/files/2012/05/005075090_2016-WIN_06.jpg"/>
          <p:cNvPicPr>
            <a:picLocks noChangeAspect="1" noChangeArrowheads="1"/>
          </p:cNvPicPr>
          <p:nvPr/>
        </p:nvPicPr>
        <p:blipFill rotWithShape="1">
          <a:blip r:embed="rId3">
            <a:extLst>
              <a:ext uri="{28A0092B-C50C-407E-A947-70E740481C1C}">
                <a14:useLocalDpi xmlns:a14="http://schemas.microsoft.com/office/drawing/2010/main" val="0"/>
              </a:ext>
            </a:extLst>
          </a:blip>
          <a:srcRect l="82938" t="81242" r="10071" b="15325"/>
          <a:stretch/>
        </p:blipFill>
        <p:spPr bwMode="auto">
          <a:xfrm>
            <a:off x="4726174" y="4444851"/>
            <a:ext cx="533400" cy="34006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p:cNvPicPr>
            <a:picLocks noChangeAspect="1"/>
          </p:cNvPicPr>
          <p:nvPr/>
        </p:nvPicPr>
        <p:blipFill rotWithShape="1">
          <a:blip r:embed="rId4" cstate="print">
            <a:extLst>
              <a:ext uri="{28A0092B-C50C-407E-A947-70E740481C1C}">
                <a14:useLocalDpi xmlns:a14="http://schemas.microsoft.com/office/drawing/2010/main" val="0"/>
              </a:ext>
            </a:extLst>
          </a:blip>
          <a:srcRect l="4310" t="93333" r="30788" b="5036"/>
          <a:stretch/>
        </p:blipFill>
        <p:spPr>
          <a:xfrm>
            <a:off x="0" y="3810000"/>
            <a:ext cx="9144001" cy="2728912"/>
          </a:xfrm>
          <a:prstGeom prst="rect">
            <a:avLst/>
          </a:prstGeom>
        </p:spPr>
      </p:pic>
      <p:pic>
        <p:nvPicPr>
          <p:cNvPr id="4" name="Picture 3"/>
          <p:cNvPicPr>
            <a:picLocks noChangeAspect="1"/>
          </p:cNvPicPr>
          <p:nvPr/>
        </p:nvPicPr>
        <p:blipFill rotWithShape="1">
          <a:blip r:embed="rId5">
            <a:extLst>
              <a:ext uri="{28A0092B-C50C-407E-A947-70E740481C1C}">
                <a14:useLocalDpi xmlns:a14="http://schemas.microsoft.com/office/drawing/2010/main" val="0"/>
              </a:ext>
            </a:extLst>
          </a:blip>
          <a:srcRect l="41749" t="90000" b="3438"/>
          <a:stretch/>
        </p:blipFill>
        <p:spPr>
          <a:xfrm>
            <a:off x="3962400" y="5715001"/>
            <a:ext cx="5209567" cy="762000"/>
          </a:xfrm>
          <a:prstGeom prst="rect">
            <a:avLst/>
          </a:prstGeom>
        </p:spPr>
      </p:pic>
      <p:pic>
        <p:nvPicPr>
          <p:cNvPr id="16" name="Picture 2" descr="http://lifewayblog.wpengine.netdna-cdn.com/eblifewayadultos/files/2012/05/005075090_2016-WIN_01.jpg"/>
          <p:cNvPicPr>
            <a:picLocks noChangeAspect="1" noChangeArrowheads="1"/>
          </p:cNvPicPr>
          <p:nvPr/>
        </p:nvPicPr>
        <p:blipFill rotWithShape="1">
          <a:blip r:embed="rId6">
            <a:extLst>
              <a:ext uri="{28A0092B-C50C-407E-A947-70E740481C1C}">
                <a14:useLocalDpi xmlns:a14="http://schemas.microsoft.com/office/drawing/2010/main" val="0"/>
              </a:ext>
            </a:extLst>
          </a:blip>
          <a:srcRect l="12129" t="56668" r="27367" b="24147"/>
          <a:stretch/>
        </p:blipFill>
        <p:spPr bwMode="auto">
          <a:xfrm>
            <a:off x="0" y="3810000"/>
            <a:ext cx="4811486" cy="19812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lifewayblog.wpengine.netdna-cdn.com/eblifewayadultos/files/2012/05/005075090_2016-WIN_01.jpg"/>
          <p:cNvPicPr>
            <a:picLocks noChangeAspect="1" noChangeArrowheads="1"/>
          </p:cNvPicPr>
          <p:nvPr/>
        </p:nvPicPr>
        <p:blipFill rotWithShape="1">
          <a:blip r:embed="rId6">
            <a:extLst>
              <a:ext uri="{28A0092B-C50C-407E-A947-70E740481C1C}">
                <a14:useLocalDpi xmlns:a14="http://schemas.microsoft.com/office/drawing/2010/main" val="0"/>
              </a:ext>
            </a:extLst>
          </a:blip>
          <a:srcRect l="14548" t="75047" r="28226" b="7175"/>
          <a:stretch/>
        </p:blipFill>
        <p:spPr bwMode="auto">
          <a:xfrm>
            <a:off x="4648199" y="3950669"/>
            <a:ext cx="4523767" cy="1824845"/>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http://lifewayblog.wpengine.netdna-cdn.com/eblifewayadultos/files/2012/05/005075090_2016-WIN_01.jpg"/>
          <p:cNvPicPr>
            <a:picLocks noChangeAspect="1" noChangeArrowheads="1"/>
          </p:cNvPicPr>
          <p:nvPr/>
        </p:nvPicPr>
        <p:blipFill rotWithShape="1">
          <a:blip r:embed="rId6">
            <a:extLst>
              <a:ext uri="{28A0092B-C50C-407E-A947-70E740481C1C}">
                <a14:useLocalDpi xmlns:a14="http://schemas.microsoft.com/office/drawing/2010/main" val="0"/>
              </a:ext>
            </a:extLst>
          </a:blip>
          <a:srcRect l="60597" t="95104" r="10547" b="2674"/>
          <a:stretch/>
        </p:blipFill>
        <p:spPr bwMode="auto">
          <a:xfrm>
            <a:off x="5562600" y="6324600"/>
            <a:ext cx="2765842" cy="276584"/>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http://lifewayblog.wpengine.netdna-cdn.com/eblifewayadultos/files/2012/05/005075090_2016-WIN_01.jpg"/>
          <p:cNvPicPr>
            <a:picLocks noChangeAspect="1" noChangeArrowheads="1"/>
          </p:cNvPicPr>
          <p:nvPr/>
        </p:nvPicPr>
        <p:blipFill rotWithShape="1">
          <a:blip r:embed="rId6">
            <a:extLst>
              <a:ext uri="{28A0092B-C50C-407E-A947-70E740481C1C}">
                <a14:useLocalDpi xmlns:a14="http://schemas.microsoft.com/office/drawing/2010/main" val="0"/>
              </a:ext>
            </a:extLst>
          </a:blip>
          <a:srcRect t="96932"/>
          <a:stretch/>
        </p:blipFill>
        <p:spPr bwMode="auto">
          <a:xfrm>
            <a:off x="0" y="6538912"/>
            <a:ext cx="9171966" cy="34703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http://lifewayblog.wpengine.netdna-cdn.com/eblifewayadultos/files/2012/05/005075090_2016-WIN_06.jpg"/>
          <p:cNvPicPr>
            <a:picLocks noChangeAspect="1" noChangeArrowheads="1"/>
          </p:cNvPicPr>
          <p:nvPr/>
        </p:nvPicPr>
        <p:blipFill rotWithShape="1">
          <a:blip r:embed="rId3">
            <a:extLst>
              <a:ext uri="{28A0092B-C50C-407E-A947-70E740481C1C}">
                <a14:useLocalDpi xmlns:a14="http://schemas.microsoft.com/office/drawing/2010/main" val="0"/>
              </a:ext>
            </a:extLst>
          </a:blip>
          <a:srcRect b="44148"/>
          <a:stretch/>
        </p:blipFill>
        <p:spPr bwMode="auto">
          <a:xfrm>
            <a:off x="4318" y="0"/>
            <a:ext cx="5253482" cy="3810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lifewayblog.wpengine.netdna-cdn.com/eblifewayadultos/files/2012/05/005075090_2016-WIN_06.jpg"/>
          <p:cNvPicPr>
            <a:picLocks noChangeAspect="1" noChangeArrowheads="1"/>
          </p:cNvPicPr>
          <p:nvPr/>
        </p:nvPicPr>
        <p:blipFill rotWithShape="1">
          <a:blip r:embed="rId3">
            <a:extLst>
              <a:ext uri="{28A0092B-C50C-407E-A947-70E740481C1C}">
                <a14:useLocalDpi xmlns:a14="http://schemas.microsoft.com/office/drawing/2010/main" val="0"/>
              </a:ext>
            </a:extLst>
          </a:blip>
          <a:srcRect l="12603" t="56789" r="24349" b="24574"/>
          <a:stretch/>
        </p:blipFill>
        <p:spPr bwMode="auto">
          <a:xfrm>
            <a:off x="1" y="3872271"/>
            <a:ext cx="4800600" cy="184272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lifewayblog.wpengine.netdna-cdn.com/eblifewayadultos/files/2012/05/005075090_2016-WIN_06.jpg"/>
          <p:cNvPicPr>
            <a:picLocks noChangeAspect="1" noChangeArrowheads="1"/>
          </p:cNvPicPr>
          <p:nvPr/>
        </p:nvPicPr>
        <p:blipFill rotWithShape="1">
          <a:blip r:embed="rId3">
            <a:extLst>
              <a:ext uri="{28A0092B-C50C-407E-A947-70E740481C1C}">
                <a14:useLocalDpi xmlns:a14="http://schemas.microsoft.com/office/drawing/2010/main" val="0"/>
              </a:ext>
            </a:extLst>
          </a:blip>
          <a:srcRect t="24664" r="86358" b="58521"/>
          <a:stretch/>
        </p:blipFill>
        <p:spPr bwMode="auto">
          <a:xfrm>
            <a:off x="5257800" y="12306"/>
            <a:ext cx="3886200" cy="376708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http://lifewayblog.wpengine.netdna-cdn.com/eblifewayadultos/files/2012/05/005075090_2016-WIN_06.jpg"/>
          <p:cNvPicPr>
            <a:picLocks noChangeAspect="1" noChangeArrowheads="1"/>
          </p:cNvPicPr>
          <p:nvPr/>
        </p:nvPicPr>
        <p:blipFill rotWithShape="1">
          <a:blip r:embed="rId3">
            <a:extLst>
              <a:ext uri="{28A0092B-C50C-407E-A947-70E740481C1C}">
                <a14:useLocalDpi xmlns:a14="http://schemas.microsoft.com/office/drawing/2010/main" val="0"/>
              </a:ext>
            </a:extLst>
          </a:blip>
          <a:srcRect l="13055" t="81242" r="29539" b="15699"/>
          <a:stretch/>
        </p:blipFill>
        <p:spPr bwMode="auto">
          <a:xfrm>
            <a:off x="4763817" y="4040371"/>
            <a:ext cx="4380184" cy="30302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http://lifewayblog.wpengine.netdna-cdn.com/eblifewayadultos/files/2012/05/005075090_2016-WIN_06.jpg"/>
          <p:cNvPicPr>
            <a:picLocks noChangeAspect="1" noChangeArrowheads="1"/>
          </p:cNvPicPr>
          <p:nvPr/>
        </p:nvPicPr>
        <p:blipFill rotWithShape="1">
          <a:blip r:embed="rId3">
            <a:extLst>
              <a:ext uri="{28A0092B-C50C-407E-A947-70E740481C1C}">
                <a14:useLocalDpi xmlns:a14="http://schemas.microsoft.com/office/drawing/2010/main" val="0"/>
              </a:ext>
            </a:extLst>
          </a:blip>
          <a:srcRect l="13055" t="84230" r="56503" b="14037"/>
          <a:stretch/>
        </p:blipFill>
        <p:spPr bwMode="auto">
          <a:xfrm>
            <a:off x="4763817" y="4628911"/>
            <a:ext cx="2322783" cy="17169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http://lifewayblog.wpengine.netdna-cdn.com/eblifewayadultos/files/2012/05/005075090_2016-WIN_06.jpg"/>
          <p:cNvPicPr>
            <a:picLocks noChangeAspect="1" noChangeArrowheads="1"/>
          </p:cNvPicPr>
          <p:nvPr/>
        </p:nvPicPr>
        <p:blipFill rotWithShape="1">
          <a:blip r:embed="rId3">
            <a:extLst>
              <a:ext uri="{28A0092B-C50C-407E-A947-70E740481C1C}">
                <a14:useLocalDpi xmlns:a14="http://schemas.microsoft.com/office/drawing/2010/main" val="0"/>
              </a:ext>
            </a:extLst>
          </a:blip>
          <a:srcRect l="69979" t="81242" r="10071" b="15325"/>
          <a:stretch/>
        </p:blipFill>
        <p:spPr bwMode="auto">
          <a:xfrm>
            <a:off x="5107173" y="4308137"/>
            <a:ext cx="1522227" cy="340063"/>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http://lifewayblog.wpengine.netdna-cdn.com/eblifewayadultos/files/2012/05/005075090_2016-WIN_06.jpg"/>
          <p:cNvPicPr>
            <a:picLocks noChangeAspect="1" noChangeArrowheads="1"/>
          </p:cNvPicPr>
          <p:nvPr/>
        </p:nvPicPr>
        <p:blipFill rotWithShape="1">
          <a:blip r:embed="rId3">
            <a:extLst>
              <a:ext uri="{28A0092B-C50C-407E-A947-70E740481C1C}">
                <a14:useLocalDpi xmlns:a14="http://schemas.microsoft.com/office/drawing/2010/main" val="0"/>
              </a:ext>
            </a:extLst>
          </a:blip>
          <a:srcRect l="82938" t="81242" r="10071" b="15325"/>
          <a:stretch/>
        </p:blipFill>
        <p:spPr bwMode="auto">
          <a:xfrm>
            <a:off x="4573774" y="4292451"/>
            <a:ext cx="533400" cy="340063"/>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http://lifewayblog.wpengine.netdna-cdn.com/eblifewayadultos/files/2012/05/005075090_2016-WIN_06.jpg"/>
          <p:cNvPicPr>
            <a:picLocks noChangeAspect="1" noChangeArrowheads="1"/>
          </p:cNvPicPr>
          <p:nvPr/>
        </p:nvPicPr>
        <p:blipFill rotWithShape="1">
          <a:blip r:embed="rId3">
            <a:extLst>
              <a:ext uri="{28A0092B-C50C-407E-A947-70E740481C1C}">
                <a14:useLocalDpi xmlns:a14="http://schemas.microsoft.com/office/drawing/2010/main" val="0"/>
              </a:ext>
            </a:extLst>
          </a:blip>
          <a:srcRect l="82938" t="81242" r="10071" b="15325"/>
          <a:stretch/>
        </p:blipFill>
        <p:spPr bwMode="auto">
          <a:xfrm>
            <a:off x="6979956" y="4628911"/>
            <a:ext cx="1348486" cy="384603"/>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http://lifewayblog.wpengine.netdna-cdn.com/eblifewayadultos/files/2012/05/005075090_2016-WIN_06.jpg"/>
          <p:cNvPicPr>
            <a:picLocks noChangeAspect="1" noChangeArrowheads="1"/>
          </p:cNvPicPr>
          <p:nvPr/>
        </p:nvPicPr>
        <p:blipFill rotWithShape="1">
          <a:blip r:embed="rId3">
            <a:extLst>
              <a:ext uri="{28A0092B-C50C-407E-A947-70E740481C1C}">
                <a14:useLocalDpi xmlns:a14="http://schemas.microsoft.com/office/drawing/2010/main" val="0"/>
              </a:ext>
            </a:extLst>
          </a:blip>
          <a:srcRect l="82938" t="81242" r="10071" b="15325"/>
          <a:stretch/>
        </p:blipFill>
        <p:spPr bwMode="auto">
          <a:xfrm>
            <a:off x="4776526" y="4800600"/>
            <a:ext cx="2538673" cy="340063"/>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descr="http://lifewayblog.wpengine.netdna-cdn.com/eblifewayadultos/files/2012/05/005075090_2016-WIN_06.jpg"/>
          <p:cNvPicPr>
            <a:picLocks noChangeAspect="1" noChangeArrowheads="1"/>
          </p:cNvPicPr>
          <p:nvPr/>
        </p:nvPicPr>
        <p:blipFill rotWithShape="1">
          <a:blip r:embed="rId3">
            <a:extLst>
              <a:ext uri="{28A0092B-C50C-407E-A947-70E740481C1C}">
                <a14:useLocalDpi xmlns:a14="http://schemas.microsoft.com/office/drawing/2010/main" val="0"/>
              </a:ext>
            </a:extLst>
          </a:blip>
          <a:srcRect l="13055" t="86921" r="36036" b="10210"/>
          <a:stretch/>
        </p:blipFill>
        <p:spPr bwMode="auto">
          <a:xfrm>
            <a:off x="4802373" y="4973574"/>
            <a:ext cx="3884427" cy="284226"/>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http://lifewayblog.wpengine.netdna-cdn.com/eblifewayadultos/files/2012/05/005075090_2016-WIN_06.jpg"/>
          <p:cNvPicPr>
            <a:picLocks noChangeAspect="1" noChangeArrowheads="1"/>
          </p:cNvPicPr>
          <p:nvPr/>
        </p:nvPicPr>
        <p:blipFill rotWithShape="1">
          <a:blip r:embed="rId3">
            <a:extLst>
              <a:ext uri="{28A0092B-C50C-407E-A947-70E740481C1C}">
                <a14:useLocalDpi xmlns:a14="http://schemas.microsoft.com/office/drawing/2010/main" val="0"/>
              </a:ext>
            </a:extLst>
          </a:blip>
          <a:srcRect l="63976" t="86921" r="10071" b="7818"/>
          <a:stretch/>
        </p:blipFill>
        <p:spPr bwMode="auto">
          <a:xfrm>
            <a:off x="5121933" y="5216627"/>
            <a:ext cx="1980313" cy="521236"/>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http://lifewayblog.wpengine.netdna-cdn.com/eblifewayadultos/files/2012/05/005075090_2016-WIN_06.jpg"/>
          <p:cNvPicPr>
            <a:picLocks noChangeAspect="1" noChangeArrowheads="1"/>
          </p:cNvPicPr>
          <p:nvPr/>
        </p:nvPicPr>
        <p:blipFill rotWithShape="1">
          <a:blip r:embed="rId3">
            <a:extLst>
              <a:ext uri="{28A0092B-C50C-407E-A947-70E740481C1C}">
                <a14:useLocalDpi xmlns:a14="http://schemas.microsoft.com/office/drawing/2010/main" val="0"/>
              </a:ext>
            </a:extLst>
          </a:blip>
          <a:srcRect l="82938" t="81242" r="10071" b="15325"/>
          <a:stretch/>
        </p:blipFill>
        <p:spPr bwMode="auto">
          <a:xfrm>
            <a:off x="6302257" y="5296375"/>
            <a:ext cx="533400" cy="340063"/>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http://lifewayblog.wpengine.netdna-cdn.com/eblifewayadultos/files/2012/05/005075090_2016-WIN_06.jpg"/>
          <p:cNvPicPr>
            <a:picLocks noChangeAspect="1" noChangeArrowheads="1"/>
          </p:cNvPicPr>
          <p:nvPr/>
        </p:nvPicPr>
        <p:blipFill rotWithShape="1">
          <a:blip r:embed="rId3">
            <a:extLst>
              <a:ext uri="{28A0092B-C50C-407E-A947-70E740481C1C}">
                <a14:useLocalDpi xmlns:a14="http://schemas.microsoft.com/office/drawing/2010/main" val="0"/>
              </a:ext>
            </a:extLst>
          </a:blip>
          <a:srcRect l="82938" t="81242" r="10071" b="15325"/>
          <a:stretch/>
        </p:blipFill>
        <p:spPr bwMode="auto">
          <a:xfrm>
            <a:off x="4588532" y="5235299"/>
            <a:ext cx="533400" cy="479701"/>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http://lifewayblog.wpengine.netdna-cdn.com/eblifewayadultos/files/2012/05/005075090_2016-WIN_06.jpg"/>
          <p:cNvPicPr>
            <a:picLocks noChangeAspect="1" noChangeArrowheads="1"/>
          </p:cNvPicPr>
          <p:nvPr/>
        </p:nvPicPr>
        <p:blipFill rotWithShape="1">
          <a:blip r:embed="rId3">
            <a:extLst>
              <a:ext uri="{28A0092B-C50C-407E-A947-70E740481C1C}">
                <a14:useLocalDpi xmlns:a14="http://schemas.microsoft.com/office/drawing/2010/main" val="0"/>
              </a:ext>
            </a:extLst>
          </a:blip>
          <a:srcRect l="82938" t="81242" r="10071" b="15325"/>
          <a:stretch/>
        </p:blipFill>
        <p:spPr bwMode="auto">
          <a:xfrm>
            <a:off x="6330167" y="5257800"/>
            <a:ext cx="2813833" cy="479701"/>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http://lifewayblog.wpengine.netdna-cdn.com/eblifewayadultos/files/2012/05/005075090_2016-WIN_06.jpg"/>
          <p:cNvPicPr>
            <a:picLocks noChangeAspect="1" noChangeArrowheads="1"/>
          </p:cNvPicPr>
          <p:nvPr/>
        </p:nvPicPr>
        <p:blipFill rotWithShape="1">
          <a:blip r:embed="rId3">
            <a:extLst>
              <a:ext uri="{28A0092B-C50C-407E-A947-70E740481C1C}">
                <a14:useLocalDpi xmlns:a14="http://schemas.microsoft.com/office/drawing/2010/main" val="0"/>
              </a:ext>
            </a:extLst>
          </a:blip>
          <a:srcRect l="82938" t="81242" r="10071" b="15325"/>
          <a:stretch/>
        </p:blipFill>
        <p:spPr bwMode="auto">
          <a:xfrm>
            <a:off x="8686800" y="5183282"/>
            <a:ext cx="457199" cy="340063"/>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http://lifewayblog.wpengine.netdna-cdn.com/eblifewayadultos/files/2012/05/005075090_2016-WIN_06.jpg"/>
          <p:cNvPicPr>
            <a:picLocks noChangeAspect="1" noChangeArrowheads="1"/>
          </p:cNvPicPr>
          <p:nvPr/>
        </p:nvPicPr>
        <p:blipFill rotWithShape="1">
          <a:blip r:embed="rId3">
            <a:extLst>
              <a:ext uri="{28A0092B-C50C-407E-A947-70E740481C1C}">
                <a14:useLocalDpi xmlns:a14="http://schemas.microsoft.com/office/drawing/2010/main" val="0"/>
              </a:ext>
            </a:extLst>
          </a:blip>
          <a:srcRect l="17038" t="89998" r="65985" b="7818"/>
          <a:stretch/>
        </p:blipFill>
        <p:spPr bwMode="auto">
          <a:xfrm>
            <a:off x="5105399" y="5498564"/>
            <a:ext cx="1295401" cy="21643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http://lifewayblog.wpengine.netdna-cdn.com/eblifewayadultos/files/2012/05/005075090_2016-WIN_06.jpg"/>
          <p:cNvPicPr>
            <a:picLocks noChangeAspect="1" noChangeArrowheads="1"/>
          </p:cNvPicPr>
          <p:nvPr/>
        </p:nvPicPr>
        <p:blipFill rotWithShape="1">
          <a:blip r:embed="rId3">
            <a:extLst>
              <a:ext uri="{28A0092B-C50C-407E-A947-70E740481C1C}">
                <a14:useLocalDpi xmlns:a14="http://schemas.microsoft.com/office/drawing/2010/main" val="0"/>
              </a:ext>
            </a:extLst>
          </a:blip>
          <a:srcRect l="35416" t="90650" b="-1"/>
          <a:stretch/>
        </p:blipFill>
        <p:spPr bwMode="auto">
          <a:xfrm>
            <a:off x="3429000" y="5800950"/>
            <a:ext cx="5742966" cy="1079744"/>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http://lifewayblog.wpengine.netdna-cdn.com/eblifewayadultos/files/2012/05/005075090_2016-WIN_06.jpg"/>
          <p:cNvPicPr>
            <a:picLocks noChangeAspect="1" noChangeArrowheads="1"/>
          </p:cNvPicPr>
          <p:nvPr/>
        </p:nvPicPr>
        <p:blipFill rotWithShape="1">
          <a:blip r:embed="rId3">
            <a:extLst>
              <a:ext uri="{28A0092B-C50C-407E-A947-70E740481C1C}">
                <a14:useLocalDpi xmlns:a14="http://schemas.microsoft.com/office/drawing/2010/main" val="0"/>
              </a:ext>
            </a:extLst>
          </a:blip>
          <a:srcRect l="28926" t="96703" r="37831" b="1546"/>
          <a:stretch/>
        </p:blipFill>
        <p:spPr bwMode="auto">
          <a:xfrm>
            <a:off x="0" y="6477000"/>
            <a:ext cx="3581400" cy="41252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lifewayblog.wpengine.netdna-cdn.com/eblifewayadultos/files/2012/05/005075090_2016-WIN_06.jpg"/>
          <p:cNvPicPr>
            <a:picLocks noChangeAspect="1" noChangeArrowheads="1"/>
          </p:cNvPicPr>
          <p:nvPr/>
        </p:nvPicPr>
        <p:blipFill rotWithShape="1">
          <a:blip r:embed="rId3">
            <a:extLst>
              <a:ext uri="{28A0092B-C50C-407E-A947-70E740481C1C}">
                <a14:useLocalDpi xmlns:a14="http://schemas.microsoft.com/office/drawing/2010/main" val="0"/>
              </a:ext>
            </a:extLst>
          </a:blip>
          <a:srcRect l="13054" t="75427" r="32018" b="19463"/>
          <a:stretch/>
        </p:blipFill>
        <p:spPr bwMode="auto">
          <a:xfrm>
            <a:off x="0" y="5742103"/>
            <a:ext cx="4191000" cy="5062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5488518"/>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20</a:t>
            </a:fld>
            <a:endParaRPr lang="en-US" dirty="0"/>
          </a:p>
        </p:txBody>
      </p:sp>
      <p:sp>
        <p:nvSpPr>
          <p:cNvPr id="327682" name="Rectangle 2"/>
          <p:cNvSpPr>
            <a:spLocks noGrp="1" noChangeArrowheads="1"/>
          </p:cNvSpPr>
          <p:nvPr>
            <p:ph type="body" idx="1"/>
          </p:nvPr>
        </p:nvSpPr>
        <p:spPr>
          <a:xfrm>
            <a:off x="381000" y="2288682"/>
            <a:ext cx="8382000" cy="3731118"/>
          </a:xfrm>
        </p:spPr>
        <p:txBody>
          <a:bodyPr/>
          <a:lstStyle/>
          <a:p>
            <a:pPr marL="0" indent="0">
              <a:buNone/>
            </a:pPr>
            <a:r>
              <a:rPr lang="es-ES" dirty="0" smtClean="0"/>
              <a:t>“</a:t>
            </a:r>
            <a:r>
              <a:rPr lang="es-ES" dirty="0"/>
              <a:t>...</a:t>
            </a:r>
            <a:r>
              <a:rPr lang="es-ES" dirty="0" smtClean="0"/>
              <a:t>Y </a:t>
            </a:r>
            <a:r>
              <a:rPr lang="es-ES" dirty="0"/>
              <a:t>esto erais algunos; mas ya habéis sido lavados, ya habéis sido santificados, ya habéis sido justificados en el nombre del Señor Jesús, y por el Espíritu de nuestro Dios</a:t>
            </a:r>
            <a:r>
              <a:rPr lang="es-ES" dirty="0" smtClean="0"/>
              <a:t>.”</a:t>
            </a:r>
            <a:endParaRPr lang="es-ES" dirty="0"/>
          </a:p>
        </p:txBody>
      </p:sp>
      <p:sp>
        <p:nvSpPr>
          <p:cNvPr id="9" name="Rectangle 3"/>
          <p:cNvSpPr>
            <a:spLocks noGrp="1" noChangeArrowheads="1"/>
          </p:cNvSpPr>
          <p:nvPr>
            <p:ph type="title"/>
          </p:nvPr>
        </p:nvSpPr>
        <p:spPr>
          <a:xfrm>
            <a:off x="1447800" y="671512"/>
            <a:ext cx="7086600" cy="1004888"/>
          </a:xfrm>
        </p:spPr>
        <p:txBody>
          <a:bodyPr/>
          <a:lstStyle/>
          <a:p>
            <a:r>
              <a:rPr lang="es-ES" dirty="0" smtClean="0"/>
              <a:t>1 Corintios 6:9-11</a:t>
            </a:r>
            <a:endParaRPr lang="en-US" i="1" dirty="0"/>
          </a:p>
        </p:txBody>
      </p:sp>
    </p:spTree>
    <p:extLst>
      <p:ext uri="{BB962C8B-B14F-4D97-AF65-F5344CB8AC3E}">
        <p14:creationId xmlns:p14="http://schemas.microsoft.com/office/powerpoint/2010/main" val="2869716752"/>
      </p:ext>
    </p:extLst>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21</a:t>
            </a:fld>
            <a:endParaRPr lang="en-US" dirty="0"/>
          </a:p>
        </p:txBody>
      </p:sp>
      <p:sp>
        <p:nvSpPr>
          <p:cNvPr id="327682" name="Rectangle 2"/>
          <p:cNvSpPr>
            <a:spLocks noGrp="1" noChangeArrowheads="1"/>
          </p:cNvSpPr>
          <p:nvPr>
            <p:ph type="body" idx="1"/>
          </p:nvPr>
        </p:nvSpPr>
        <p:spPr>
          <a:xfrm>
            <a:off x="381000" y="2057400"/>
            <a:ext cx="8382000" cy="3731118"/>
          </a:xfrm>
        </p:spPr>
        <p:txBody>
          <a:bodyPr/>
          <a:lstStyle/>
          <a:p>
            <a:r>
              <a:rPr lang="es-ES" dirty="0" smtClean="0"/>
              <a:t>Este </a:t>
            </a:r>
            <a:r>
              <a:rPr lang="es-ES" dirty="0"/>
              <a:t>catálogo </a:t>
            </a:r>
            <a:r>
              <a:rPr lang="es-ES" dirty="0" smtClean="0"/>
              <a:t>del </a:t>
            </a:r>
            <a:r>
              <a:rPr lang="es-ES" dirty="0"/>
              <a:t>entorno de la iglesia cristiana </a:t>
            </a:r>
            <a:r>
              <a:rPr lang="es-ES" dirty="0" smtClean="0"/>
              <a:t>primitiva [revela] </a:t>
            </a:r>
            <a:r>
              <a:rPr lang="es-ES" dirty="0"/>
              <a:t>que la naturaleza humana no ha cambiado tanto después de todo</a:t>
            </a:r>
            <a:r>
              <a:rPr lang="es-ES" dirty="0" smtClean="0"/>
              <a:t>. </a:t>
            </a:r>
          </a:p>
          <a:p>
            <a:r>
              <a:rPr lang="es-ES" i="1" dirty="0" smtClean="0"/>
              <a:t>promiscuos y los adúlteros</a:t>
            </a:r>
            <a:r>
              <a:rPr lang="es-ES" i="1" dirty="0"/>
              <a:t>, idólatras, sensuales, ladrones y los bandidos, borrachos, estafadores y los rapaces, </a:t>
            </a:r>
            <a:r>
              <a:rPr lang="es-ES" i="1" dirty="0" smtClean="0"/>
              <a:t>homosexuales. </a:t>
            </a:r>
            <a:r>
              <a:rPr lang="es-ES" dirty="0" smtClean="0"/>
              <a:t>(</a:t>
            </a:r>
            <a:r>
              <a:rPr lang="es-ES" dirty="0" err="1" smtClean="0"/>
              <a:t>Barclay</a:t>
            </a:r>
            <a:r>
              <a:rPr lang="es-ES" dirty="0" smtClean="0"/>
              <a:t>)</a:t>
            </a:r>
            <a:endParaRPr lang="en-US" dirty="0"/>
          </a:p>
        </p:txBody>
      </p:sp>
      <p:sp>
        <p:nvSpPr>
          <p:cNvPr id="6" name="Rectangle 3"/>
          <p:cNvSpPr>
            <a:spLocks noGrp="1" noChangeArrowheads="1"/>
          </p:cNvSpPr>
          <p:nvPr>
            <p:ph type="title"/>
          </p:nvPr>
        </p:nvSpPr>
        <p:spPr>
          <a:xfrm>
            <a:off x="1447800" y="671512"/>
            <a:ext cx="7086600" cy="1004888"/>
          </a:xfrm>
        </p:spPr>
        <p:txBody>
          <a:bodyPr/>
          <a:lstStyle/>
          <a:p>
            <a:r>
              <a:rPr lang="es-ES" dirty="0" smtClean="0"/>
              <a:t>1 Corintios 6:9-11</a:t>
            </a:r>
            <a:endParaRPr lang="en-US" i="1" dirty="0"/>
          </a:p>
        </p:txBody>
      </p:sp>
    </p:spTree>
    <p:extLst>
      <p:ext uri="{BB962C8B-B14F-4D97-AF65-F5344CB8AC3E}">
        <p14:creationId xmlns:p14="http://schemas.microsoft.com/office/powerpoint/2010/main" val="271658042"/>
      </p:ext>
    </p:extLst>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22</a:t>
            </a:fld>
            <a:endParaRPr lang="en-US" dirty="0"/>
          </a:p>
        </p:txBody>
      </p:sp>
      <p:sp>
        <p:nvSpPr>
          <p:cNvPr id="327682" name="Rectangle 2"/>
          <p:cNvSpPr>
            <a:spLocks noGrp="1" noChangeArrowheads="1"/>
          </p:cNvSpPr>
          <p:nvPr>
            <p:ph type="body" idx="1"/>
          </p:nvPr>
        </p:nvSpPr>
        <p:spPr>
          <a:xfrm>
            <a:off x="381000" y="2057400"/>
            <a:ext cx="8382000" cy="3731118"/>
          </a:xfrm>
        </p:spPr>
        <p:txBody>
          <a:bodyPr/>
          <a:lstStyle/>
          <a:p>
            <a:r>
              <a:rPr lang="es-ES" dirty="0"/>
              <a:t>Pablo proclama el triunfo del Evangelio: «¡Y eso es lo que erais algunos de vosotros!». </a:t>
            </a:r>
            <a:endParaRPr lang="es-ES" dirty="0" smtClean="0"/>
          </a:p>
          <a:p>
            <a:r>
              <a:rPr lang="es-ES" dirty="0" smtClean="0"/>
              <a:t>La </a:t>
            </a:r>
            <a:r>
              <a:rPr lang="es-ES" dirty="0"/>
              <a:t>demostración del Cristianismo está en </a:t>
            </a:r>
            <a:r>
              <a:rPr lang="es-ES" dirty="0" smtClean="0"/>
              <a:t>tomar […] la </a:t>
            </a:r>
            <a:r>
              <a:rPr lang="es-ES" dirty="0"/>
              <a:t>humanidad y convertirla en seres regenerados, para tomar gente que había perdido totalmente la vergüenza y hacerlos hijos de Dios. </a:t>
            </a:r>
            <a:r>
              <a:rPr lang="es-ES" dirty="0" smtClean="0"/>
              <a:t>(</a:t>
            </a:r>
            <a:r>
              <a:rPr lang="es-ES" dirty="0" err="1" smtClean="0"/>
              <a:t>Barclay</a:t>
            </a:r>
            <a:r>
              <a:rPr lang="es-ES" dirty="0" smtClean="0"/>
              <a:t>)</a:t>
            </a:r>
            <a:endParaRPr lang="en-US" dirty="0"/>
          </a:p>
        </p:txBody>
      </p:sp>
      <p:sp>
        <p:nvSpPr>
          <p:cNvPr id="6" name="Rectangle 3"/>
          <p:cNvSpPr>
            <a:spLocks noGrp="1" noChangeArrowheads="1"/>
          </p:cNvSpPr>
          <p:nvPr>
            <p:ph type="title"/>
          </p:nvPr>
        </p:nvSpPr>
        <p:spPr>
          <a:xfrm>
            <a:off x="1447800" y="671512"/>
            <a:ext cx="7086600" cy="1004888"/>
          </a:xfrm>
        </p:spPr>
        <p:txBody>
          <a:bodyPr/>
          <a:lstStyle/>
          <a:p>
            <a:r>
              <a:rPr lang="es-ES" dirty="0" smtClean="0"/>
              <a:t>1 Corintios 6:9-11</a:t>
            </a:r>
            <a:endParaRPr lang="en-US" i="1" dirty="0"/>
          </a:p>
        </p:txBody>
      </p:sp>
    </p:spTree>
    <p:extLst>
      <p:ext uri="{BB962C8B-B14F-4D97-AF65-F5344CB8AC3E}">
        <p14:creationId xmlns:p14="http://schemas.microsoft.com/office/powerpoint/2010/main" val="3577444584"/>
      </p:ext>
    </p:extLst>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bwMode="auto">
          <a:xfrm>
            <a:off x="228600" y="1981200"/>
            <a:ext cx="4953000" cy="3276599"/>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a:spcBef>
                <a:spcPts val="0"/>
              </a:spcBef>
              <a:spcAft>
                <a:spcPts val="0"/>
              </a:spcAft>
            </a:pPr>
            <a:r>
              <a:rPr lang="es-ES" sz="2800" dirty="0"/>
              <a:t>La homosexualidad es uno de los temas que más divisiones producen en nuestro país. </a:t>
            </a:r>
            <a:endParaRPr lang="es-ES" sz="2800" dirty="0" smtClean="0"/>
          </a:p>
          <a:p>
            <a:pPr>
              <a:spcBef>
                <a:spcPts val="0"/>
              </a:spcBef>
              <a:spcAft>
                <a:spcPts val="0"/>
              </a:spcAft>
            </a:pPr>
            <a:r>
              <a:rPr lang="es-ES" sz="2800" dirty="0" smtClean="0"/>
              <a:t>Las </a:t>
            </a:r>
            <a:r>
              <a:rPr lang="es-ES" sz="2800" dirty="0"/>
              <a:t>personas no se ponen de acuerdo sobre si está bien o mal, y hasta qué punto la homosexualidad se debe permitir o apoyar</a:t>
            </a:r>
            <a:r>
              <a:rPr lang="es-ES" sz="2800" dirty="0" smtClean="0"/>
              <a:t>.</a:t>
            </a:r>
            <a:endParaRPr lang="es-PR" sz="2800" dirty="0" smtClean="0"/>
          </a:p>
        </p:txBody>
      </p:sp>
      <p:sp>
        <p:nvSpPr>
          <p:cNvPr id="7" name="Slide Number Placeholder 6"/>
          <p:cNvSpPr>
            <a:spLocks noGrp="1"/>
          </p:cNvSpPr>
          <p:nvPr>
            <p:ph type="sldNum" sz="quarter" idx="12"/>
          </p:nvPr>
        </p:nvSpPr>
        <p:spPr/>
        <p:txBody>
          <a:bodyPr/>
          <a:lstStyle/>
          <a:p>
            <a:fld id="{FF604A86-8852-4C82-8F97-38DAD2559BC5}" type="slidenum">
              <a:rPr lang="en-US"/>
              <a:pPr/>
              <a:t>23</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Aplicación</a:t>
            </a:r>
            <a:r>
              <a:rPr lang="en-US" dirty="0" smtClean="0"/>
              <a:t> para mi </a:t>
            </a:r>
            <a:r>
              <a:rPr lang="es-PR" dirty="0" smtClean="0"/>
              <a:t>vida</a:t>
            </a:r>
            <a:endParaRPr lang="es-PR" dirty="0"/>
          </a:p>
        </p:txBody>
      </p:sp>
      <p:pic>
        <p:nvPicPr>
          <p:cNvPr id="1026" name="Picture 2" descr="http://pixelperfectdigital.com/samples/NzczYzczNWFhODVlMw==/NTFjNzM1YWE4NWUz/photo.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7860"/>
          <a:stretch/>
        </p:blipFill>
        <p:spPr bwMode="auto">
          <a:xfrm>
            <a:off x="5366805" y="2133600"/>
            <a:ext cx="3426320" cy="2819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972583"/>
      </p:ext>
    </p:extLst>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bwMode="auto">
          <a:xfrm>
            <a:off x="228600" y="1981200"/>
            <a:ext cx="4953000" cy="3276599"/>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a:spcBef>
                <a:spcPts val="0"/>
              </a:spcBef>
              <a:spcAft>
                <a:spcPts val="0"/>
              </a:spcAft>
            </a:pPr>
            <a:r>
              <a:rPr lang="es-ES" sz="2800" dirty="0" smtClean="0"/>
              <a:t>Cada </a:t>
            </a:r>
            <a:r>
              <a:rPr lang="es-ES" sz="2800" dirty="0"/>
              <a:t>vez son más las familias que tratan de entender cómo reaccionar cuando un miembro de ellas anuncia que es homosexual. </a:t>
            </a:r>
            <a:endParaRPr lang="es-ES" sz="2800" dirty="0" smtClean="0"/>
          </a:p>
          <a:p>
            <a:pPr>
              <a:spcBef>
                <a:spcPts val="0"/>
              </a:spcBef>
              <a:spcAft>
                <a:spcPts val="0"/>
              </a:spcAft>
            </a:pPr>
            <a:r>
              <a:rPr lang="es-ES" sz="2800" dirty="0" smtClean="0"/>
              <a:t>La </a:t>
            </a:r>
            <a:r>
              <a:rPr lang="es-ES" sz="2800" dirty="0"/>
              <a:t>Biblia no guarda silencio sobre este tema y nos indica cómo responder.</a:t>
            </a:r>
            <a:endParaRPr lang="es-PR" sz="2800" dirty="0" smtClean="0"/>
          </a:p>
        </p:txBody>
      </p:sp>
      <p:sp>
        <p:nvSpPr>
          <p:cNvPr id="7" name="Slide Number Placeholder 6"/>
          <p:cNvSpPr>
            <a:spLocks noGrp="1"/>
          </p:cNvSpPr>
          <p:nvPr>
            <p:ph type="sldNum" sz="quarter" idx="12"/>
          </p:nvPr>
        </p:nvSpPr>
        <p:spPr/>
        <p:txBody>
          <a:bodyPr/>
          <a:lstStyle/>
          <a:p>
            <a:fld id="{FF604A86-8852-4C82-8F97-38DAD2559BC5}" type="slidenum">
              <a:rPr lang="en-US"/>
              <a:pPr/>
              <a:t>24</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Aplicación</a:t>
            </a:r>
            <a:r>
              <a:rPr lang="en-US" dirty="0" smtClean="0"/>
              <a:t> para mi </a:t>
            </a:r>
            <a:r>
              <a:rPr lang="es-PR" dirty="0" smtClean="0"/>
              <a:t>vida</a:t>
            </a:r>
            <a:endParaRPr lang="es-PR" dirty="0"/>
          </a:p>
        </p:txBody>
      </p:sp>
      <p:pic>
        <p:nvPicPr>
          <p:cNvPr id="1026" name="Picture 2" descr="http://pixelperfectdigital.com/samples/NzczYzczNWFhODVlMw==/NTFjNzM1YWE4NWUz/photo.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7860"/>
          <a:stretch/>
        </p:blipFill>
        <p:spPr bwMode="auto">
          <a:xfrm>
            <a:off x="5366805" y="2133600"/>
            <a:ext cx="3426320" cy="2819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6406778"/>
      </p:ext>
    </p:extLst>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25</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152400" y="2093913"/>
            <a:ext cx="8305800" cy="4230687"/>
          </a:xfrm>
        </p:spPr>
        <p:txBody>
          <a:bodyPr/>
          <a:lstStyle/>
          <a:p>
            <a:pPr marL="288925" lvl="1" indent="-288925">
              <a:buNone/>
            </a:pPr>
            <a:r>
              <a:rPr lang="en-US" sz="1600" dirty="0" smtClean="0"/>
              <a:t>Barclay</a:t>
            </a:r>
            <a:r>
              <a:rPr lang="en-US" sz="1600" dirty="0"/>
              <a:t>, William. </a:t>
            </a:r>
            <a:r>
              <a:rPr lang="en-US" sz="1600" dirty="0" err="1"/>
              <a:t>Comentario</a:t>
            </a:r>
            <a:r>
              <a:rPr lang="en-US" sz="1600" dirty="0"/>
              <a:t> Al Nuevo </a:t>
            </a:r>
            <a:r>
              <a:rPr lang="en-US" sz="1600" dirty="0" err="1"/>
              <a:t>Testamento</a:t>
            </a:r>
            <a:r>
              <a:rPr lang="en-US" sz="1600" dirty="0"/>
              <a:t>. </a:t>
            </a:r>
            <a:r>
              <a:rPr lang="en-US" sz="1600" dirty="0" err="1"/>
              <a:t>Viladecavalls</a:t>
            </a:r>
            <a:r>
              <a:rPr lang="en-US" sz="1600" dirty="0"/>
              <a:t> (Barcelona), </a:t>
            </a:r>
            <a:r>
              <a:rPr lang="en-US" sz="1600" dirty="0" err="1" smtClean="0"/>
              <a:t>España</a:t>
            </a:r>
            <a:r>
              <a:rPr lang="en-US" sz="1600" dirty="0"/>
              <a:t>: Editorial CLIE, 2006. Print</a:t>
            </a:r>
            <a:r>
              <a:rPr lang="en-US" sz="1600" dirty="0" smtClean="0"/>
              <a:t>.</a:t>
            </a:r>
          </a:p>
          <a:p>
            <a:pPr marL="288925" lvl="1" indent="-288925">
              <a:buNone/>
            </a:pPr>
            <a:r>
              <a:rPr lang="es-PR" sz="1600" dirty="0" smtClean="0"/>
              <a:t>Floyd, </a:t>
            </a:r>
            <a:r>
              <a:rPr lang="es-PR" sz="1600" dirty="0" err="1" smtClean="0"/>
              <a:t>Ronie</a:t>
            </a:r>
            <a:r>
              <a:rPr lang="es-PR" sz="1600" dirty="0" smtClean="0"/>
              <a:t>. </a:t>
            </a:r>
            <a:r>
              <a:rPr lang="es-PR" sz="1600" dirty="0"/>
              <a:t>y</a:t>
            </a:r>
            <a:r>
              <a:rPr lang="es-PR" sz="1600" dirty="0" smtClean="0"/>
              <a:t> David Francis, </a:t>
            </a:r>
            <a:r>
              <a:rPr lang="es-PR" sz="1600" dirty="0"/>
              <a:t>e</a:t>
            </a:r>
            <a:r>
              <a:rPr lang="es-PR" sz="1600" dirty="0" smtClean="0"/>
              <a:t>ds. </a:t>
            </a:r>
            <a:r>
              <a:rPr lang="es-PR" sz="1600" i="1" dirty="0" smtClean="0"/>
              <a:t>Estudios Bíblicos para la Vida para Adultos, </a:t>
            </a:r>
            <a:r>
              <a:rPr lang="es-PR" sz="1600" dirty="0" smtClean="0"/>
              <a:t>Invierno 2015-16,</a:t>
            </a:r>
            <a:r>
              <a:rPr lang="es-PR" sz="1600" i="1" dirty="0" smtClean="0"/>
              <a:t>  </a:t>
            </a:r>
            <a:r>
              <a:rPr lang="es-PR" sz="1600" dirty="0" smtClean="0"/>
              <a:t>Vol. 2, Núm. 2.</a:t>
            </a:r>
            <a:r>
              <a:rPr lang="es-PR" sz="1600" i="1" dirty="0" smtClean="0"/>
              <a:t>  </a:t>
            </a:r>
            <a:r>
              <a:rPr lang="es-PR" sz="1600" dirty="0" smtClean="0"/>
              <a:t>Nashville, TN: </a:t>
            </a:r>
            <a:r>
              <a:rPr lang="es-PR" sz="1600" dirty="0" err="1" smtClean="0"/>
              <a:t>Lifeway</a:t>
            </a:r>
            <a:r>
              <a:rPr lang="es-PR" sz="1600" dirty="0" smtClean="0"/>
              <a:t> </a:t>
            </a:r>
            <a:r>
              <a:rPr lang="es-PR" sz="1600" dirty="0" err="1" smtClean="0"/>
              <a:t>Church</a:t>
            </a:r>
            <a:r>
              <a:rPr lang="es-PR" sz="1600" dirty="0" smtClean="0"/>
              <a:t> </a:t>
            </a:r>
            <a:r>
              <a:rPr lang="es-PR" sz="1600" dirty="0" err="1" smtClean="0"/>
              <a:t>Resources</a:t>
            </a:r>
            <a:r>
              <a:rPr lang="es-PR" sz="1600" dirty="0" smtClean="0"/>
              <a:t>, 2015. 148-158.</a:t>
            </a:r>
          </a:p>
          <a:p>
            <a:pPr marL="288925" lvl="1" indent="-288925">
              <a:lnSpc>
                <a:spcPct val="90000"/>
              </a:lnSpc>
              <a:spcAft>
                <a:spcPts val="1200"/>
              </a:spcAft>
              <a:buClr>
                <a:schemeClr val="folHlink"/>
              </a:buClr>
              <a:buSzPct val="60000"/>
              <a:buNone/>
            </a:pPr>
            <a:r>
              <a:rPr lang="en-US" sz="1600" dirty="0" smtClean="0"/>
              <a:t>MacDonald</a:t>
            </a:r>
            <a:r>
              <a:rPr lang="en-US" sz="1600" dirty="0"/>
              <a:t>, William. </a:t>
            </a:r>
            <a:r>
              <a:rPr lang="en-US" sz="1600" dirty="0" err="1"/>
              <a:t>Comentario</a:t>
            </a:r>
            <a:r>
              <a:rPr lang="en-US" sz="1600" dirty="0"/>
              <a:t> </a:t>
            </a:r>
            <a:r>
              <a:rPr lang="en-US" sz="1600" dirty="0" err="1" smtClean="0"/>
              <a:t>Bíblico</a:t>
            </a:r>
            <a:r>
              <a:rPr lang="en-US" sz="1600" dirty="0" smtClean="0"/>
              <a:t> </a:t>
            </a:r>
            <a:r>
              <a:rPr lang="en-US" sz="1600" dirty="0"/>
              <a:t>de William MacDonald: </a:t>
            </a:r>
            <a:r>
              <a:rPr lang="en-US" sz="1600" dirty="0" err="1"/>
              <a:t>Antiguo</a:t>
            </a:r>
            <a:r>
              <a:rPr lang="en-US" sz="1600" dirty="0"/>
              <a:t> </a:t>
            </a:r>
            <a:r>
              <a:rPr lang="en-US" sz="1600" dirty="0" err="1"/>
              <a:t>Testamento</a:t>
            </a:r>
            <a:r>
              <a:rPr lang="en-US" sz="1600" dirty="0"/>
              <a:t> Y Nuevo </a:t>
            </a:r>
            <a:r>
              <a:rPr lang="en-US" sz="1600" dirty="0" err="1"/>
              <a:t>Testamento</a:t>
            </a:r>
            <a:r>
              <a:rPr lang="en-US" sz="1600" dirty="0"/>
              <a:t>. </a:t>
            </a:r>
            <a:r>
              <a:rPr lang="en-US" sz="1600" dirty="0" err="1"/>
              <a:t>Viladecavalls</a:t>
            </a:r>
            <a:r>
              <a:rPr lang="en-US" sz="1600" dirty="0"/>
              <a:t> (Barcelona), </a:t>
            </a:r>
            <a:r>
              <a:rPr lang="en-US" sz="1600" dirty="0" err="1" smtClean="0"/>
              <a:t>España</a:t>
            </a:r>
            <a:r>
              <a:rPr lang="en-US" sz="1600" dirty="0"/>
              <a:t>: Editorial CLIE, 2004. Print</a:t>
            </a:r>
            <a:r>
              <a:rPr lang="en-US" sz="1600" dirty="0" smtClean="0"/>
              <a:t>.</a:t>
            </a:r>
          </a:p>
          <a:p>
            <a:pPr marL="288925" lvl="1" indent="-288925">
              <a:lnSpc>
                <a:spcPct val="90000"/>
              </a:lnSpc>
              <a:spcAft>
                <a:spcPts val="1200"/>
              </a:spcAft>
              <a:buClr>
                <a:schemeClr val="folHlink"/>
              </a:buClr>
              <a:buSzPct val="60000"/>
              <a:buNone/>
            </a:pPr>
            <a:r>
              <a:rPr lang="es-ES" sz="1600" dirty="0" err="1" smtClean="0"/>
              <a:t>Walvoord</a:t>
            </a:r>
            <a:r>
              <a:rPr lang="es-ES" sz="1600" dirty="0"/>
              <a:t>, John F., and Roy </a:t>
            </a:r>
            <a:r>
              <a:rPr lang="es-ES" sz="1600" dirty="0" smtClean="0"/>
              <a:t>B. </a:t>
            </a:r>
            <a:r>
              <a:rPr lang="es-ES" sz="1600" dirty="0" err="1"/>
              <a:t>Zuck</a:t>
            </a:r>
            <a:r>
              <a:rPr lang="es-ES" sz="1600" dirty="0"/>
              <a:t>. El Conocimiento </a:t>
            </a:r>
            <a:r>
              <a:rPr lang="es-ES" sz="1600" dirty="0" err="1"/>
              <a:t>Bíblico</a:t>
            </a:r>
            <a:r>
              <a:rPr lang="es-ES" sz="1600" dirty="0"/>
              <a:t>, Un Comentario Expositivo: Nuevo Testamento, Tomo 3: 1 </a:t>
            </a:r>
            <a:r>
              <a:rPr lang="es-ES" sz="1600" dirty="0" err="1"/>
              <a:t>Corintios-Filemón</a:t>
            </a:r>
            <a:r>
              <a:rPr lang="es-ES" sz="1600" dirty="0"/>
              <a:t>. Puebla, </a:t>
            </a:r>
            <a:r>
              <a:rPr lang="es-ES" sz="1600" dirty="0" err="1"/>
              <a:t>México</a:t>
            </a:r>
            <a:r>
              <a:rPr lang="es-ES" sz="1600" dirty="0"/>
              <a:t>: Ediciones Las </a:t>
            </a:r>
            <a:r>
              <a:rPr lang="es-ES" sz="1600" dirty="0" err="1"/>
              <a:t>Américas</a:t>
            </a:r>
            <a:r>
              <a:rPr lang="es-ES" sz="1600" dirty="0"/>
              <a:t>, A.C., 1996. </a:t>
            </a:r>
            <a:r>
              <a:rPr lang="es-ES" sz="1600" dirty="0" err="1"/>
              <a:t>Print</a:t>
            </a:r>
            <a:r>
              <a:rPr lang="es-ES" sz="1600" dirty="0"/>
              <a:t>.</a:t>
            </a:r>
            <a:endParaRPr lang="en-US" sz="1600" dirty="0" smtClean="0"/>
          </a:p>
          <a:p>
            <a:pPr marL="342900" lvl="1" indent="-342900">
              <a:lnSpc>
                <a:spcPct val="90000"/>
              </a:lnSpc>
              <a:spcAft>
                <a:spcPts val="1200"/>
              </a:spcAft>
              <a:buClr>
                <a:schemeClr val="folHlink"/>
              </a:buClr>
              <a:buSzPct val="60000"/>
              <a:buNone/>
            </a:pPr>
            <a:r>
              <a:rPr lang="es-PR" sz="1600" dirty="0" smtClean="0">
                <a:hlinkClick r:id="rId3"/>
              </a:rPr>
              <a:t>http://blog.lifeway.com/eblifewayadultos/</a:t>
            </a:r>
            <a:endParaRPr lang="es-PR" sz="1600" dirty="0" smtClean="0"/>
          </a:p>
          <a:p>
            <a:pPr>
              <a:lnSpc>
                <a:spcPct val="90000"/>
              </a:lnSpc>
              <a:spcAft>
                <a:spcPts val="600"/>
              </a:spcAft>
              <a:buNone/>
            </a:pPr>
            <a:r>
              <a:rPr lang="es-PR" sz="1600" dirty="0" smtClean="0">
                <a:hlinkClick r:id="rId4"/>
              </a:rPr>
              <a:t>http</a:t>
            </a:r>
            <a:r>
              <a:rPr lang="es-PR" sz="1600" dirty="0">
                <a:hlinkClick r:id="rId4"/>
              </a:rPr>
              <a:t>://</a:t>
            </a:r>
            <a:r>
              <a:rPr lang="es-PR" sz="1600" dirty="0" smtClean="0">
                <a:hlinkClick r:id="rId4"/>
              </a:rPr>
              <a:t>distantshores.org/resources/illustrations/sweet-publishing</a:t>
            </a:r>
            <a:r>
              <a:rPr lang="es-PR" sz="1600" dirty="0"/>
              <a:t> </a:t>
            </a:r>
            <a:r>
              <a:rPr lang="es-ES" sz="1600" dirty="0" smtClean="0"/>
              <a:t>(imágenes bíblicas).</a:t>
            </a:r>
          </a:p>
          <a:p>
            <a:pPr>
              <a:lnSpc>
                <a:spcPct val="90000"/>
              </a:lnSpc>
              <a:spcAft>
                <a:spcPts val="600"/>
              </a:spcAft>
              <a:buNone/>
            </a:pPr>
            <a:r>
              <a:rPr lang="en-US" sz="1600" dirty="0">
                <a:hlinkClick r:id="rId5"/>
              </a:rPr>
              <a:t>http://</a:t>
            </a:r>
            <a:r>
              <a:rPr lang="en-US" sz="1600" dirty="0" smtClean="0">
                <a:hlinkClick r:id="rId5"/>
              </a:rPr>
              <a:t>st-takla.org/Gallery/Bible/Illustrations.html</a:t>
            </a:r>
            <a:r>
              <a:rPr lang="en-US" sz="1600" dirty="0" smtClean="0"/>
              <a:t> </a:t>
            </a:r>
            <a:r>
              <a:rPr lang="es-ES" sz="1600" dirty="0" smtClean="0">
                <a:latin typeface="+mj-lt"/>
              </a:rPr>
              <a:t>(imágenes bíblicas).</a:t>
            </a:r>
            <a:endParaRPr lang="en-US" sz="1600" dirty="0">
              <a:latin typeface="+mj-lt"/>
            </a:endParaRPr>
          </a:p>
          <a:p>
            <a:pPr>
              <a:lnSpc>
                <a:spcPct val="90000"/>
              </a:lnSpc>
              <a:spcAft>
                <a:spcPts val="600"/>
              </a:spcAft>
              <a:buNone/>
            </a:pPr>
            <a:endParaRPr lang="es-PR" sz="1800" dirty="0" smtClean="0"/>
          </a:p>
        </p:txBody>
      </p:sp>
      <p:pic>
        <p:nvPicPr>
          <p:cNvPr id="29700" name="Picture 4" descr="doveg"/>
          <p:cNvPicPr>
            <a:picLocks noChangeAspect="1" noChangeArrowheads="1"/>
          </p:cNvPicPr>
          <p:nvPr/>
        </p:nvPicPr>
        <p:blipFill>
          <a:blip r:embed="rId6" cstate="screen"/>
          <a:srcRect/>
          <a:stretch>
            <a:fillRect/>
          </a:stretch>
        </p:blipFill>
        <p:spPr bwMode="auto">
          <a:xfrm>
            <a:off x="7620000" y="381000"/>
            <a:ext cx="1143000" cy="1295400"/>
          </a:xfrm>
          <a:prstGeom prst="rect">
            <a:avLst/>
          </a:prstGeom>
          <a:noFill/>
        </p:spPr>
      </p:pic>
    </p:spTree>
    <p:extLst>
      <p:ext uri="{BB962C8B-B14F-4D97-AF65-F5344CB8AC3E}">
        <p14:creationId xmlns:p14="http://schemas.microsoft.com/office/powerpoint/2010/main" val="3025339085"/>
      </p:ext>
    </p:extLst>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http://www.blirk.net/wallpapers/1920x1080/night-city-wallpaper-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5250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6386" name="Rectangle 2"/>
          <p:cNvSpPr>
            <a:spLocks noGrp="1" noChangeArrowheads="1"/>
          </p:cNvSpPr>
          <p:nvPr>
            <p:ph type="title"/>
          </p:nvPr>
        </p:nvSpPr>
        <p:spPr>
          <a:xfrm>
            <a:off x="495300" y="306388"/>
            <a:ext cx="8153399" cy="571500"/>
          </a:xfrm>
          <a:solidFill>
            <a:schemeClr val="bg1">
              <a:lumMod val="95000"/>
              <a:lumOff val="5000"/>
              <a:alpha val="65000"/>
            </a:schemeClr>
          </a:solidFill>
          <a:ln/>
        </p:spPr>
        <p:txBody>
          <a:bodyPr anchor="ctr">
            <a:noAutofit/>
          </a:bodyPr>
          <a:lstStyle/>
          <a:p>
            <a:pPr algn="ctr"/>
            <a:r>
              <a:rPr lang="es-PR" dirty="0" smtClean="0">
                <a:solidFill>
                  <a:schemeClr val="tx1"/>
                </a:solidFill>
              </a:rPr>
              <a:t>Próximo Estudio Dominical</a:t>
            </a:r>
            <a:endParaRPr lang="es-PR" dirty="0">
              <a:solidFill>
                <a:schemeClr val="tx1"/>
              </a:solidFill>
            </a:endParaRPr>
          </a:p>
        </p:txBody>
      </p:sp>
      <p:sp>
        <p:nvSpPr>
          <p:cNvPr id="16387" name="Rectangle 3"/>
          <p:cNvSpPr>
            <a:spLocks noGrp="1" noChangeArrowheads="1"/>
          </p:cNvSpPr>
          <p:nvPr>
            <p:ph idx="1"/>
          </p:nvPr>
        </p:nvSpPr>
        <p:spPr>
          <a:xfrm>
            <a:off x="495300" y="1219200"/>
            <a:ext cx="8153399" cy="5212935"/>
          </a:xfrm>
          <a:solidFill>
            <a:srgbClr val="000000">
              <a:alpha val="87000"/>
            </a:srgbClr>
          </a:solidFill>
          <a:ln/>
        </p:spPr>
        <p:txBody>
          <a:bodyPr anchor="ctr">
            <a:noAutofit/>
          </a:bodyPr>
          <a:lstStyle/>
          <a:p>
            <a:pPr marL="0" lvl="0" indent="0" algn="ctr" fontAlgn="auto">
              <a:spcBef>
                <a:spcPts val="0"/>
              </a:spcBef>
              <a:buNone/>
              <a:defRPr/>
            </a:pPr>
            <a:r>
              <a:rPr lang="es-PR" sz="4400" dirty="0" smtClean="0"/>
              <a:t>Invierno </a:t>
            </a:r>
            <a:r>
              <a:rPr lang="es-PR" sz="4400" kern="1200" dirty="0" smtClean="0"/>
              <a:t>2015-16/Tema</a:t>
            </a:r>
            <a:r>
              <a:rPr lang="es-PR" sz="4400" dirty="0" smtClean="0"/>
              <a:t>: </a:t>
            </a:r>
            <a:r>
              <a:rPr lang="es-PR" sz="4400" cap="small" dirty="0" smtClean="0"/>
              <a:t>Listos para ministrar vidas que están en crisis</a:t>
            </a:r>
            <a:endParaRPr lang="es-PR" sz="4400" kern="1200" cap="small" dirty="0"/>
          </a:p>
          <a:p>
            <a:pPr marL="0" indent="-234950" algn="ctr">
              <a:spcBef>
                <a:spcPts val="0"/>
              </a:spcBef>
              <a:buNone/>
            </a:pPr>
            <a:r>
              <a:rPr lang="es-PR" sz="4000" cap="small" dirty="0" smtClean="0"/>
              <a:t>Sesión 6: Listos cuando la pornografía controla</a:t>
            </a:r>
          </a:p>
          <a:p>
            <a:pPr marL="401638" indent="-234950" algn="ctr">
              <a:spcAft>
                <a:spcPts val="600"/>
              </a:spcAft>
              <a:buNone/>
            </a:pPr>
            <a:r>
              <a:rPr lang="es-PR" sz="4000" kern="1200" dirty="0" smtClean="0"/>
              <a:t>28 </a:t>
            </a:r>
            <a:r>
              <a:rPr lang="es-PR" sz="4000" kern="1200" dirty="0"/>
              <a:t>de </a:t>
            </a:r>
            <a:r>
              <a:rPr lang="es-PR" sz="4000" dirty="0" smtClean="0"/>
              <a:t>febrero </a:t>
            </a:r>
            <a:r>
              <a:rPr lang="es-PR" sz="4000" kern="1200" dirty="0"/>
              <a:t>de </a:t>
            </a:r>
            <a:r>
              <a:rPr lang="es-PR" sz="4000" kern="1200" dirty="0" smtClean="0"/>
              <a:t>2016</a:t>
            </a:r>
            <a:endParaRPr lang="es-PR" sz="2800" kern="1200" dirty="0"/>
          </a:p>
          <a:p>
            <a:pPr marL="0" indent="-234950" algn="ctr">
              <a:spcBef>
                <a:spcPts val="0"/>
              </a:spcBef>
              <a:buNone/>
            </a:pPr>
            <a:r>
              <a:rPr lang="es-PR" dirty="0" smtClean="0"/>
              <a:t>Leer </a:t>
            </a:r>
            <a:r>
              <a:rPr lang="es-PR" dirty="0"/>
              <a:t>y meditar en</a:t>
            </a:r>
            <a:r>
              <a:rPr lang="es-PR" dirty="0" smtClean="0"/>
              <a:t>:</a:t>
            </a:r>
          </a:p>
          <a:p>
            <a:pPr marL="0" indent="-234950" algn="ctr">
              <a:spcBef>
                <a:spcPts val="0"/>
              </a:spcBef>
              <a:buNone/>
            </a:pPr>
            <a:r>
              <a:rPr lang="es-PR" dirty="0" smtClean="0"/>
              <a:t>(</a:t>
            </a:r>
            <a:r>
              <a:rPr lang="en-US" dirty="0" smtClean="0"/>
              <a:t>1 </a:t>
            </a:r>
            <a:r>
              <a:rPr lang="es-PR" dirty="0" smtClean="0"/>
              <a:t>Tesalonicenses</a:t>
            </a:r>
            <a:r>
              <a:rPr lang="en-US" dirty="0" smtClean="0"/>
              <a:t> 4:3-8</a:t>
            </a:r>
            <a:r>
              <a:rPr lang="es-PR" dirty="0" smtClean="0"/>
              <a:t>)</a:t>
            </a:r>
            <a:endParaRPr lang="es-PR" dirty="0"/>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Tree>
    <p:extLst>
      <p:ext uri="{BB962C8B-B14F-4D97-AF65-F5344CB8AC3E}">
        <p14:creationId xmlns:p14="http://schemas.microsoft.com/office/powerpoint/2010/main" val="387182539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5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5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5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5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5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5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5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27</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3</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a:t>El </a:t>
            </a:r>
            <a:r>
              <a:rPr lang="es-PR" dirty="0" smtClean="0"/>
              <a:t>asunto</a:t>
            </a:r>
            <a:endParaRPr lang="es-PR" dirty="0"/>
          </a:p>
        </p:txBody>
      </p:sp>
      <p:sp>
        <p:nvSpPr>
          <p:cNvPr id="315395" name="Rectangle 3"/>
          <p:cNvSpPr>
            <a:spLocks noGrp="1" noChangeArrowheads="1"/>
          </p:cNvSpPr>
          <p:nvPr>
            <p:ph type="body" sz="half" idx="1"/>
          </p:nvPr>
        </p:nvSpPr>
        <p:spPr>
          <a:xfrm>
            <a:off x="228600" y="2057400"/>
            <a:ext cx="5105400" cy="4643438"/>
          </a:xfrm>
          <a:solidFill>
            <a:schemeClr val="bg1">
              <a:alpha val="45000"/>
            </a:schemeClr>
          </a:solidFill>
        </p:spPr>
        <p:txBody>
          <a:bodyPr>
            <a:normAutofit/>
          </a:bodyPr>
          <a:lstStyle/>
          <a:p>
            <a:r>
              <a:rPr lang="es-ES" sz="3600" dirty="0"/>
              <a:t>Hay esperanza y nueva vida en Cristo para todos.</a:t>
            </a:r>
            <a:endParaRPr lang="es-PR" sz="3600" dirty="0"/>
          </a:p>
        </p:txBody>
      </p:sp>
      <p:pic>
        <p:nvPicPr>
          <p:cNvPr id="6" name="Picture 5" descr="j0400145.jpg"/>
          <p:cNvPicPr>
            <a:picLocks noChangeAspect="1"/>
          </p:cNvPicPr>
          <p:nvPr/>
        </p:nvPicPr>
        <p:blipFill>
          <a:blip r:embed="rId3" cstate="screen"/>
          <a:stretch>
            <a:fillRect/>
          </a:stretch>
        </p:blipFill>
        <p:spPr>
          <a:xfrm>
            <a:off x="5638800" y="2212848"/>
            <a:ext cx="2615481" cy="3921307"/>
          </a:xfrm>
          <a:prstGeom prst="rect">
            <a:avLst/>
          </a:prstGeom>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4</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Contexto</a:t>
            </a:r>
            <a:endParaRPr lang="es-PR" dirty="0"/>
          </a:p>
        </p:txBody>
      </p:sp>
      <p:sp>
        <p:nvSpPr>
          <p:cNvPr id="8" name="Rectangle 3"/>
          <p:cNvSpPr txBox="1">
            <a:spLocks noChangeArrowheads="1"/>
          </p:cNvSpPr>
          <p:nvPr/>
        </p:nvSpPr>
        <p:spPr bwMode="auto">
          <a:xfrm>
            <a:off x="228600" y="2057400"/>
            <a:ext cx="4572000" cy="22860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r>
              <a:rPr lang="es-ES" sz="2800" dirty="0" smtClean="0"/>
              <a:t>La carta a los Romanos está </a:t>
            </a:r>
            <a:r>
              <a:rPr lang="es-ES" sz="2800" dirty="0"/>
              <a:t>enfocada en el evangelio como poder de Dios para la salvación y la justicia. </a:t>
            </a:r>
            <a:endParaRPr lang="es-ES" sz="2800" dirty="0" smtClean="0"/>
          </a:p>
          <a:p>
            <a:r>
              <a:rPr lang="es-ES" sz="2800" dirty="0" smtClean="0"/>
              <a:t>Para </a:t>
            </a:r>
            <a:r>
              <a:rPr lang="es-ES" sz="2800" dirty="0"/>
              <a:t>recibir salvación, primero la persona debe reconocer que su pecaminosidad hace que necesite esa salvación. </a:t>
            </a:r>
          </a:p>
        </p:txBody>
      </p:sp>
      <p:pic>
        <p:nvPicPr>
          <p:cNvPr id="2" name="Picture 2" descr="http://www.normanpeires.com/wp-content/uploads/2015/06/NormanPeiresRome.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25974"/>
          <a:stretch/>
        </p:blipFill>
        <p:spPr bwMode="auto">
          <a:xfrm>
            <a:off x="4800600" y="2209800"/>
            <a:ext cx="4038600" cy="3915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233688"/>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5</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Contexto</a:t>
            </a:r>
            <a:endParaRPr lang="es-PR" dirty="0"/>
          </a:p>
        </p:txBody>
      </p:sp>
      <p:sp>
        <p:nvSpPr>
          <p:cNvPr id="8" name="Rectangle 3"/>
          <p:cNvSpPr txBox="1">
            <a:spLocks noChangeArrowheads="1"/>
          </p:cNvSpPr>
          <p:nvPr/>
        </p:nvSpPr>
        <p:spPr bwMode="auto">
          <a:xfrm>
            <a:off x="228600" y="2057400"/>
            <a:ext cx="4572000" cy="22860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r>
              <a:rPr lang="es-ES" sz="2800" dirty="0" smtClean="0"/>
              <a:t>Estos </a:t>
            </a:r>
            <a:r>
              <a:rPr lang="es-ES" sz="2800" dirty="0"/>
              <a:t>versículos de Romanos destacan la pecaminosidad de todos los gentiles. </a:t>
            </a:r>
            <a:endParaRPr lang="es-ES" sz="2800" dirty="0" smtClean="0"/>
          </a:p>
          <a:p>
            <a:r>
              <a:rPr lang="es-ES" sz="2800" dirty="0" smtClean="0"/>
              <a:t>La </a:t>
            </a:r>
            <a:r>
              <a:rPr lang="es-ES" sz="2800" dirty="0"/>
              <a:t>carta de Pablo a la problemática iglesia de Corinto les recuerda hasta qué punto eran pecadores antes que Cristo los salvara</a:t>
            </a:r>
            <a:r>
              <a:rPr lang="es-ES" sz="2800" dirty="0" smtClean="0"/>
              <a:t>.</a:t>
            </a:r>
            <a:endParaRPr lang="es-ES" sz="2800" dirty="0"/>
          </a:p>
        </p:txBody>
      </p:sp>
      <p:pic>
        <p:nvPicPr>
          <p:cNvPr id="2" name="Picture 2" descr="http://www.normanpeires.com/wp-content/uploads/2015/06/NormanPeiresRome.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25974"/>
          <a:stretch/>
        </p:blipFill>
        <p:spPr bwMode="auto">
          <a:xfrm>
            <a:off x="4800600" y="2209800"/>
            <a:ext cx="4038600" cy="3915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9354640"/>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6"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smtClean="0">
                <a:latin typeface="David" panose="020E0502060401010101" pitchFamily="34" charset="-79"/>
                <a:cs typeface="David" panose="020E0502060401010101" pitchFamily="34" charset="-79"/>
              </a:rPr>
              <a:t>Romanos 1:18-23</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4249943280"/>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7</a:t>
            </a:fld>
            <a:endParaRPr lang="en-US" dirty="0"/>
          </a:p>
        </p:txBody>
      </p:sp>
      <p:sp>
        <p:nvSpPr>
          <p:cNvPr id="327682" name="Rectangle 2"/>
          <p:cNvSpPr>
            <a:spLocks noGrp="1" noChangeArrowheads="1"/>
          </p:cNvSpPr>
          <p:nvPr>
            <p:ph type="body" idx="1"/>
          </p:nvPr>
        </p:nvSpPr>
        <p:spPr>
          <a:xfrm>
            <a:off x="381000" y="2133600"/>
            <a:ext cx="8382000" cy="3731118"/>
          </a:xfrm>
        </p:spPr>
        <p:txBody>
          <a:bodyPr/>
          <a:lstStyle/>
          <a:p>
            <a:pPr marL="0" indent="0">
              <a:buNone/>
            </a:pPr>
            <a:r>
              <a:rPr lang="es-ES" dirty="0"/>
              <a:t>“Porque la ira de Dios se revela desde el cielo contra toda impiedad e injusticia de los hombres que detienen con injusticia la verdad</a:t>
            </a:r>
            <a:r>
              <a:rPr lang="es-ES" dirty="0" smtClean="0"/>
              <a:t>; porque </a:t>
            </a:r>
            <a:r>
              <a:rPr lang="es-ES" dirty="0"/>
              <a:t>lo que de Dios se conoce les es manifiesto, pues Dios se lo manifestó</a:t>
            </a:r>
            <a:r>
              <a:rPr lang="es-ES" dirty="0" smtClean="0"/>
              <a:t>...”</a:t>
            </a:r>
            <a:endParaRPr lang="es-ES" dirty="0"/>
          </a:p>
        </p:txBody>
      </p:sp>
      <p:sp>
        <p:nvSpPr>
          <p:cNvPr id="9" name="Rectangle 3"/>
          <p:cNvSpPr>
            <a:spLocks noGrp="1" noChangeArrowheads="1"/>
          </p:cNvSpPr>
          <p:nvPr>
            <p:ph type="title"/>
          </p:nvPr>
        </p:nvSpPr>
        <p:spPr>
          <a:xfrm>
            <a:off x="1447800" y="671512"/>
            <a:ext cx="7086600" cy="1004888"/>
          </a:xfrm>
        </p:spPr>
        <p:txBody>
          <a:bodyPr/>
          <a:lstStyle/>
          <a:p>
            <a:r>
              <a:rPr lang="es-ES" dirty="0" smtClean="0"/>
              <a:t>Romanos 1:18-23</a:t>
            </a:r>
            <a:endParaRPr lang="en-US" i="1" dirty="0"/>
          </a:p>
        </p:txBody>
      </p:sp>
    </p:spTree>
    <p:extLst>
      <p:ext uri="{BB962C8B-B14F-4D97-AF65-F5344CB8AC3E}">
        <p14:creationId xmlns:p14="http://schemas.microsoft.com/office/powerpoint/2010/main" val="2347447732"/>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8</a:t>
            </a:fld>
            <a:endParaRPr lang="en-US" dirty="0"/>
          </a:p>
        </p:txBody>
      </p:sp>
      <p:sp>
        <p:nvSpPr>
          <p:cNvPr id="327682" name="Rectangle 2"/>
          <p:cNvSpPr>
            <a:spLocks noGrp="1" noChangeArrowheads="1"/>
          </p:cNvSpPr>
          <p:nvPr>
            <p:ph type="body" idx="1"/>
          </p:nvPr>
        </p:nvSpPr>
        <p:spPr>
          <a:xfrm>
            <a:off x="381000" y="2133600"/>
            <a:ext cx="8382000" cy="3731118"/>
          </a:xfrm>
        </p:spPr>
        <p:txBody>
          <a:bodyPr/>
          <a:lstStyle/>
          <a:p>
            <a:pPr marL="0" indent="0">
              <a:buNone/>
            </a:pPr>
            <a:r>
              <a:rPr lang="es-ES" dirty="0" smtClean="0"/>
              <a:t>“</a:t>
            </a:r>
            <a:r>
              <a:rPr lang="es-ES" dirty="0"/>
              <a:t>...</a:t>
            </a:r>
            <a:r>
              <a:rPr lang="es-ES" dirty="0" smtClean="0"/>
              <a:t>Porque </a:t>
            </a:r>
            <a:r>
              <a:rPr lang="es-ES" dirty="0"/>
              <a:t>las cosas invisibles de él, su eterno poder y deidad, se hacen claramente visibles desde la creación del mundo, siendo entendidas por medio de las cosas hechas, de modo que no tienen excusa</a:t>
            </a:r>
            <a:r>
              <a:rPr lang="es-ES" dirty="0" smtClean="0"/>
              <a:t>. Pues </a:t>
            </a:r>
            <a:r>
              <a:rPr lang="es-ES" dirty="0"/>
              <a:t>habiendo conocido a Dios, no le glorificaron como a Dios, ni le dieron gracias, sino que se envanecieron en sus razonamientos, y su necio corazón fue entenebrecido</a:t>
            </a:r>
            <a:r>
              <a:rPr lang="es-ES" dirty="0" smtClean="0"/>
              <a:t>...”</a:t>
            </a:r>
            <a:endParaRPr lang="es-ES" dirty="0"/>
          </a:p>
        </p:txBody>
      </p:sp>
      <p:sp>
        <p:nvSpPr>
          <p:cNvPr id="9" name="Rectangle 3"/>
          <p:cNvSpPr>
            <a:spLocks noGrp="1" noChangeArrowheads="1"/>
          </p:cNvSpPr>
          <p:nvPr>
            <p:ph type="title"/>
          </p:nvPr>
        </p:nvSpPr>
        <p:spPr>
          <a:xfrm>
            <a:off x="1447800" y="671512"/>
            <a:ext cx="7086600" cy="1004888"/>
          </a:xfrm>
        </p:spPr>
        <p:txBody>
          <a:bodyPr/>
          <a:lstStyle/>
          <a:p>
            <a:r>
              <a:rPr lang="es-ES" dirty="0" smtClean="0"/>
              <a:t>Romanos 1:18-23</a:t>
            </a:r>
            <a:endParaRPr lang="en-US" i="1" dirty="0"/>
          </a:p>
        </p:txBody>
      </p:sp>
    </p:spTree>
    <p:extLst>
      <p:ext uri="{BB962C8B-B14F-4D97-AF65-F5344CB8AC3E}">
        <p14:creationId xmlns:p14="http://schemas.microsoft.com/office/powerpoint/2010/main" val="321778713"/>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9</a:t>
            </a:fld>
            <a:endParaRPr lang="en-US" dirty="0"/>
          </a:p>
        </p:txBody>
      </p:sp>
      <p:sp>
        <p:nvSpPr>
          <p:cNvPr id="327682" name="Rectangle 2"/>
          <p:cNvSpPr>
            <a:spLocks noGrp="1" noChangeArrowheads="1"/>
          </p:cNvSpPr>
          <p:nvPr>
            <p:ph type="body" idx="1"/>
          </p:nvPr>
        </p:nvSpPr>
        <p:spPr>
          <a:xfrm>
            <a:off x="381000" y="2133600"/>
            <a:ext cx="8382000" cy="3731118"/>
          </a:xfrm>
        </p:spPr>
        <p:txBody>
          <a:bodyPr/>
          <a:lstStyle/>
          <a:p>
            <a:pPr marL="0" indent="0">
              <a:buNone/>
            </a:pPr>
            <a:r>
              <a:rPr lang="es-ES" dirty="0" smtClean="0"/>
              <a:t>“…Profesando </a:t>
            </a:r>
            <a:r>
              <a:rPr lang="es-ES" dirty="0"/>
              <a:t>ser sabios, se hicieron necios</a:t>
            </a:r>
            <a:r>
              <a:rPr lang="es-ES" dirty="0" smtClean="0"/>
              <a:t>, y </a:t>
            </a:r>
            <a:r>
              <a:rPr lang="es-ES" dirty="0"/>
              <a:t>cambiaron la gloria del Dios incorruptible en semejanza de imagen de hombre corruptible, de aves, de cuadrúpedos y de reptiles</a:t>
            </a:r>
            <a:r>
              <a:rPr lang="es-ES" dirty="0" smtClean="0"/>
              <a:t>.”</a:t>
            </a:r>
            <a:endParaRPr lang="es-ES" dirty="0"/>
          </a:p>
        </p:txBody>
      </p:sp>
      <p:sp>
        <p:nvSpPr>
          <p:cNvPr id="9" name="Rectangle 3"/>
          <p:cNvSpPr>
            <a:spLocks noGrp="1" noChangeArrowheads="1"/>
          </p:cNvSpPr>
          <p:nvPr>
            <p:ph type="title"/>
          </p:nvPr>
        </p:nvSpPr>
        <p:spPr>
          <a:xfrm>
            <a:off x="1447800" y="671512"/>
            <a:ext cx="7086600" cy="1004888"/>
          </a:xfrm>
        </p:spPr>
        <p:txBody>
          <a:bodyPr/>
          <a:lstStyle/>
          <a:p>
            <a:r>
              <a:rPr lang="es-ES" dirty="0" smtClean="0"/>
              <a:t>Romanos 1:18-23</a:t>
            </a:r>
            <a:endParaRPr lang="en-US" i="1" dirty="0"/>
          </a:p>
        </p:txBody>
      </p:sp>
    </p:spTree>
    <p:extLst>
      <p:ext uri="{BB962C8B-B14F-4D97-AF65-F5344CB8AC3E}">
        <p14:creationId xmlns:p14="http://schemas.microsoft.com/office/powerpoint/2010/main" val="2282214092"/>
      </p:ext>
    </p:extLst>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105434</TotalTime>
  <Words>1293</Words>
  <Application>Microsoft Office PowerPoint</Application>
  <PresentationFormat>On-screen Show (4:3)</PresentationFormat>
  <Paragraphs>124</Paragraphs>
  <Slides>27</Slides>
  <Notes>27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27</vt:i4>
      </vt:variant>
    </vt:vector>
  </HeadingPairs>
  <TitlesOfParts>
    <vt:vector size="34" baseType="lpstr">
      <vt:lpstr>Arial</vt:lpstr>
      <vt:lpstr>Calibri</vt:lpstr>
      <vt:lpstr>David</vt:lpstr>
      <vt:lpstr>Tahoma</vt:lpstr>
      <vt:lpstr>Wingdings</vt:lpstr>
      <vt:lpstr>Blends</vt:lpstr>
      <vt:lpstr>1_Office Theme</vt:lpstr>
      <vt:lpstr>PowerPoint Presentation</vt:lpstr>
      <vt:lpstr>PowerPoint Presentation</vt:lpstr>
      <vt:lpstr>El asunto</vt:lpstr>
      <vt:lpstr>Contexto</vt:lpstr>
      <vt:lpstr>Contexto</vt:lpstr>
      <vt:lpstr>Pasaje bíblico</vt:lpstr>
      <vt:lpstr>Romanos 1:18-23</vt:lpstr>
      <vt:lpstr>Romanos 1:18-23</vt:lpstr>
      <vt:lpstr>Romanos 1:18-23</vt:lpstr>
      <vt:lpstr>Romanos 1:18-23</vt:lpstr>
      <vt:lpstr>Pasaje bíblico</vt:lpstr>
      <vt:lpstr>Romanos 1:24-27</vt:lpstr>
      <vt:lpstr>Romanos 1:24-27</vt:lpstr>
      <vt:lpstr>Romanos 1:24-27</vt:lpstr>
      <vt:lpstr>Romanos 1:24-27</vt:lpstr>
      <vt:lpstr>Romanos 1:24-27</vt:lpstr>
      <vt:lpstr>Romanos 1:24-27</vt:lpstr>
      <vt:lpstr>Pasaje bíblico</vt:lpstr>
      <vt:lpstr>1 Corintios 6:9-11</vt:lpstr>
      <vt:lpstr>1 Corintios 6:9-11</vt:lpstr>
      <vt:lpstr>1 Corintios 6:9-11</vt:lpstr>
      <vt:lpstr>1 Corintios 6:9-11</vt:lpstr>
      <vt:lpstr>Aplicación para mi vida</vt:lpstr>
      <vt:lpstr>Aplicación para mi vida</vt:lpstr>
      <vt:lpstr>Recursos</vt:lpstr>
      <vt:lpstr>Próximo Estudio Dominical</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listos_cuando_la_homosexualidad_devasta_022116</dc:title>
  <dc:creator>JRIVERA</dc:creator>
  <cp:lastModifiedBy>Ortega, Tito (GSO Inks/Supplies SM)</cp:lastModifiedBy>
  <cp:revision>5010</cp:revision>
  <cp:lastPrinted>2015-10-04T11:14:08Z</cp:lastPrinted>
  <dcterms:created xsi:type="dcterms:W3CDTF">2007-01-24T21:53:34Z</dcterms:created>
  <dcterms:modified xsi:type="dcterms:W3CDTF">2016-03-08T01:10:00Z</dcterms:modified>
</cp:coreProperties>
</file>