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0"/>
  </p:notesMasterIdLst>
  <p:handoutMasterIdLst>
    <p:handoutMasterId r:id="rId21"/>
  </p:handoutMasterIdLst>
  <p:sldIdLst>
    <p:sldId id="794" r:id="rId3"/>
    <p:sldId id="1618" r:id="rId4"/>
    <p:sldId id="804" r:id="rId5"/>
    <p:sldId id="1659" r:id="rId6"/>
    <p:sldId id="1715" r:id="rId7"/>
    <p:sldId id="1360" r:id="rId8"/>
    <p:sldId id="1687" r:id="rId9"/>
    <p:sldId id="1717" r:id="rId10"/>
    <p:sldId id="1706" r:id="rId11"/>
    <p:sldId id="1711" r:id="rId12"/>
    <p:sldId id="1718" r:id="rId13"/>
    <p:sldId id="1719" r:id="rId14"/>
    <p:sldId id="1633" r:id="rId15"/>
    <p:sldId id="1716" r:id="rId16"/>
    <p:sldId id="1704" r:id="rId17"/>
    <p:sldId id="1663" r:id="rId18"/>
    <p:sldId id="908" r:id="rId1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5405" autoAdjust="0"/>
  </p:normalViewPr>
  <p:slideViewPr>
    <p:cSldViewPr>
      <p:cViewPr varScale="1">
        <p:scale>
          <a:sx n="107" d="100"/>
          <a:sy n="107" d="100"/>
        </p:scale>
        <p:origin x="1572" y="96"/>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2/5/2016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val="72028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3582925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84059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13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357140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14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249251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15</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16</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17</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a:t>
            </a:fld>
            <a:endParaRPr lang="en-US"/>
          </a:p>
        </p:txBody>
      </p:sp>
    </p:spTree>
    <p:extLst>
      <p:ext uri="{BB962C8B-B14F-4D97-AF65-F5344CB8AC3E}">
        <p14:creationId xmlns:p14="http://schemas.microsoft.com/office/powerpoint/2010/main" val="1172464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825298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978463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464414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984430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3046159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advClick="0"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advClick="0" advTm="4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advClick="0" advTm="4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advClick="0" advTm="4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advClick="0" advTm="400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advClick="0" advTm="4000">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advClick="0" advTm="4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advClick="0" advTm="4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advClick="0" advTm="4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advClick="0" advTm="4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advClick="0" advTm="4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advClick="0" advTm="4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advClick="0" advTm="4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advClick="0" advTm="4000">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advClick="0" advTm="4000">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blog.lifeway.com/eblifewayadulto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st-takla.org/Gallery/Bible/Illustrations.html" TargetMode="External"/><Relationship Id="rId4" Type="http://schemas.openxmlformats.org/officeDocument/2006/relationships/hyperlink" Target="http://distantshores.org/resources/illustrations/sweet-publishi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3" name="Picture 4" descr="https://i.ytimg.com/vi/4aLTXELK0Js/maxresdefault.jpg"/>
          <p:cNvPicPr>
            <a:picLocks noChangeAspect="1" noChangeArrowheads="1"/>
          </p:cNvPicPr>
          <p:nvPr/>
        </p:nvPicPr>
        <p:blipFill rotWithShape="1">
          <a:blip r:embed="rId3">
            <a:extLst>
              <a:ext uri="{28A0092B-C50C-407E-A947-70E740481C1C}">
                <a14:useLocalDpi xmlns:a14="http://schemas.microsoft.com/office/drawing/2010/main" val="0"/>
              </a:ext>
            </a:extLst>
          </a:blip>
          <a:srcRect l="15570" r="9566"/>
          <a:stretch/>
        </p:blipFill>
        <p:spPr bwMode="auto">
          <a:xfrm>
            <a:off x="0" y="0"/>
            <a:ext cx="9144000" cy="6870441"/>
          </a:xfrm>
          <a:prstGeom prst="rect">
            <a:avLst/>
          </a:prstGeom>
          <a:solidFill>
            <a:schemeClr val="accent6">
              <a:lumMod val="60000"/>
              <a:lumOff val="40000"/>
              <a:alpha val="62000"/>
            </a:schemeClr>
          </a:solidFill>
          <a:extLst/>
        </p:spPr>
      </p:pic>
      <p:sp>
        <p:nvSpPr>
          <p:cNvPr id="6" name="Text Box 5"/>
          <p:cNvSpPr txBox="1">
            <a:spLocks noChangeArrowheads="1"/>
          </p:cNvSpPr>
          <p:nvPr/>
        </p:nvSpPr>
        <p:spPr bwMode="auto">
          <a:xfrm>
            <a:off x="7315200" y="6273225"/>
            <a:ext cx="1828800" cy="584775"/>
          </a:xfrm>
          <a:prstGeom prst="rect">
            <a:avLst/>
          </a:prstGeom>
          <a:solidFill>
            <a:schemeClr val="accent6">
              <a:lumMod val="60000"/>
              <a:lumOff val="4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n-US" sz="1600" i="1" dirty="0"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914400"/>
            <a:ext cx="7937951" cy="2057400"/>
          </a:xfrm>
          <a:prstGeom prst="rect">
            <a:avLst/>
          </a:prstGeom>
          <a:solidFill>
            <a:schemeClr val="accent6">
              <a:lumMod val="60000"/>
              <a:lumOff val="40000"/>
              <a:alpha val="73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Invierno </a:t>
            </a:r>
            <a:r>
              <a:rPr kumimoji="0" lang="es-PR" sz="4400" b="0" i="0" u="none" strike="noStrike" kern="1200" cap="none" spc="0" normalizeH="0" baseline="0" noProof="0" dirty="0" smtClean="0">
                <a:ln>
                  <a:noFill/>
                </a:ln>
                <a:effectLst/>
                <a:uLnTx/>
                <a:uFillTx/>
                <a:latin typeface="+mj-lt"/>
                <a:ea typeface="+mj-ea"/>
                <a:cs typeface="+mj-cs"/>
              </a:rPr>
              <a:t>2015-2016/</a:t>
            </a:r>
            <a:r>
              <a:rPr lang="es-PR" sz="4400" dirty="0" smtClean="0">
                <a:latin typeface="+mj-lt"/>
              </a:rPr>
              <a:t>Tema</a:t>
            </a:r>
            <a:r>
              <a:rPr lang="es-PR" sz="4400" dirty="0">
                <a:latin typeface="+mj-lt"/>
              </a:rPr>
              <a:t>: </a:t>
            </a:r>
            <a:r>
              <a:rPr lang="es-PR" sz="4400" cap="small" dirty="0" smtClean="0">
                <a:latin typeface="+mj-lt"/>
              </a:rPr>
              <a:t>Listos para ministrar vidas que están en crisis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3124200"/>
            <a:ext cx="7937951" cy="2971800"/>
          </a:xfrm>
          <a:prstGeom prst="rect">
            <a:avLst/>
          </a:prstGeom>
          <a:solidFill>
            <a:schemeClr val="accent6">
              <a:lumMod val="60000"/>
              <a:lumOff val="40000"/>
              <a:alpha val="73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j-lt"/>
              </a:rPr>
              <a:t>Sesión 2: Listos para ayudar a los pobres</a:t>
            </a:r>
          </a:p>
          <a:p>
            <a:pPr marL="401638" indent="-234950" algn="ctr">
              <a:spcAft>
                <a:spcPts val="600"/>
              </a:spcAft>
              <a:buNone/>
            </a:pPr>
            <a:r>
              <a:rPr lang="es-PR" sz="3600" noProof="0" dirty="0" smtClean="0">
                <a:latin typeface="+mj-lt"/>
                <a:cs typeface="+mn-cs"/>
              </a:rPr>
              <a:t>31</a:t>
            </a:r>
            <a:r>
              <a:rPr kumimoji="0" lang="es-PR" sz="3600" b="0" i="0" u="none" strike="noStrike" kern="1200" cap="none" spc="0" normalizeH="0" baseline="0" noProof="0" dirty="0" smtClean="0">
                <a:ln>
                  <a:noFill/>
                </a:ln>
                <a:effectLst/>
                <a:uLnTx/>
                <a:uFillTx/>
                <a:latin typeface="+mj-lt"/>
                <a:cs typeface="+mn-cs"/>
              </a:rPr>
              <a:t> de </a:t>
            </a:r>
            <a:r>
              <a:rPr lang="es-PR" sz="3600" dirty="0" smtClean="0">
                <a:latin typeface="+mj-lt"/>
              </a:rPr>
              <a:t>enero</a:t>
            </a:r>
            <a:r>
              <a:rPr lang="es-PR" sz="3600" dirty="0" smtClean="0">
                <a:latin typeface="+mj-lt"/>
                <a:cs typeface="+mn-cs"/>
              </a:rPr>
              <a:t> </a:t>
            </a:r>
            <a:r>
              <a:rPr kumimoji="0" lang="es-PR" sz="3600" b="0" i="0" u="none" strike="noStrike" kern="1200" cap="none" spc="0" normalizeH="0" baseline="0" noProof="0" dirty="0" smtClean="0">
                <a:ln>
                  <a:noFill/>
                </a:ln>
                <a:effectLst/>
                <a:uLnTx/>
                <a:uFillTx/>
                <a:latin typeface="+mj-lt"/>
                <a:cs typeface="+mn-cs"/>
              </a:rPr>
              <a:t>de 2016</a:t>
            </a:r>
            <a:endParaRPr kumimoji="0" lang="es-PR" sz="3200" b="0" i="0" u="none" strike="noStrike" kern="1200" cap="none" spc="0" normalizeH="0" baseline="0" noProof="0" dirty="0" smtClean="0">
              <a:ln>
                <a:noFill/>
              </a:ln>
              <a:effectLst/>
              <a:uLnTx/>
              <a:uFillTx/>
              <a:latin typeface="+mj-lt"/>
              <a:cs typeface="+mn-cs"/>
            </a:endParaRPr>
          </a:p>
          <a:p>
            <a:pPr marL="401638" lvl="0" indent="-234950" algn="ctr" fontAlgn="auto">
              <a:spcBef>
                <a:spcPct val="20000"/>
              </a:spcBef>
              <a:spcAft>
                <a:spcPts val="0"/>
              </a:spcAft>
              <a:defRPr/>
            </a:pPr>
            <a:r>
              <a:rPr lang="fr-FR" sz="2800" dirty="0" smtClean="0">
                <a:latin typeface="+mj-lt"/>
              </a:rPr>
              <a:t>(</a:t>
            </a:r>
            <a:r>
              <a:rPr lang="es-PR" sz="2800" dirty="0" smtClean="0">
                <a:latin typeface="+mj-lt"/>
              </a:rPr>
              <a:t>Deuteronomio</a:t>
            </a:r>
            <a:r>
              <a:rPr lang="en-US" sz="2800" dirty="0" smtClean="0">
                <a:latin typeface="+mj-lt"/>
              </a:rPr>
              <a:t> 15</a:t>
            </a:r>
            <a:r>
              <a:rPr lang="fr-FR" sz="2800" dirty="0" smtClean="0">
                <a:latin typeface="+mj-lt"/>
              </a:rPr>
              <a:t>:7-</a:t>
            </a:r>
            <a:r>
              <a:rPr lang="en-US" sz="2800" dirty="0" smtClean="0">
                <a:latin typeface="+mj-lt"/>
              </a:rPr>
              <a:t>11)</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accent6">
              <a:lumMod val="60000"/>
              <a:lumOff val="4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advClick="0" advTm="4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136282"/>
            <a:ext cx="8382000" cy="3731118"/>
          </a:xfrm>
        </p:spPr>
        <p:txBody>
          <a:bodyPr/>
          <a:lstStyle/>
          <a:p>
            <a:r>
              <a:rPr lang="es-ES" dirty="0"/>
              <a:t>El hecho de que toda deuda era cancelada en el séptimo año no debería motivar a nadie a negarle un préstamo al israelita menesteroso al aproximarse el año… de remisión. </a:t>
            </a:r>
            <a:endParaRPr lang="es-ES" dirty="0" smtClean="0"/>
          </a:p>
          <a:p>
            <a:r>
              <a:rPr lang="es-ES" dirty="0" smtClean="0"/>
              <a:t>Negarse </a:t>
            </a:r>
            <a:r>
              <a:rPr lang="es-ES" dirty="0"/>
              <a:t>era el pensamiento perverso del </a:t>
            </a:r>
            <a:r>
              <a:rPr lang="es-ES" dirty="0">
                <a:solidFill>
                  <a:schemeClr val="tx2"/>
                </a:solidFill>
              </a:rPr>
              <a:t>versículo 9</a:t>
            </a:r>
            <a:r>
              <a:rPr lang="es-ES" dirty="0"/>
              <a:t>. </a:t>
            </a:r>
            <a:r>
              <a:rPr lang="en-US" dirty="0" smtClean="0"/>
              <a:t>(MacDonald)</a:t>
            </a:r>
            <a:endParaRPr lang="en-U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Deuteronomio 15:7-11</a:t>
            </a:r>
            <a:endParaRPr lang="en-US" i="1" dirty="0"/>
          </a:p>
        </p:txBody>
      </p:sp>
    </p:spTree>
    <p:extLst>
      <p:ext uri="{BB962C8B-B14F-4D97-AF65-F5344CB8AC3E}">
        <p14:creationId xmlns:p14="http://schemas.microsoft.com/office/powerpoint/2010/main" val="3366360952"/>
      </p:ext>
    </p:extLst>
  </p:cSld>
  <p:clrMapOvr>
    <a:masterClrMapping/>
  </p:clrMapOvr>
  <p:transition spd="slow" advClick="0" advTm="4000">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381000" y="2136282"/>
            <a:ext cx="8382000" cy="3731118"/>
          </a:xfrm>
        </p:spPr>
        <p:txBody>
          <a:bodyPr/>
          <a:lstStyle/>
          <a:p>
            <a:r>
              <a:rPr lang="es-ES" dirty="0" smtClean="0"/>
              <a:t>En </a:t>
            </a:r>
            <a:r>
              <a:rPr lang="es-ES" dirty="0"/>
              <a:t>relación con esto, a lo largo de la historia se le ha conocido al pueblo judío como un pueblo que atiende a las necesidades de los suyos. </a:t>
            </a:r>
            <a:endParaRPr lang="es-ES" dirty="0" smtClean="0"/>
          </a:p>
          <a:p>
            <a:r>
              <a:rPr lang="es-ES" dirty="0" smtClean="0"/>
              <a:t>En </a:t>
            </a:r>
            <a:r>
              <a:rPr lang="es-ES" dirty="0">
                <a:solidFill>
                  <a:schemeClr val="tx2"/>
                </a:solidFill>
              </a:rPr>
              <a:t>2 Corintios 9:7 </a:t>
            </a:r>
            <a:r>
              <a:rPr lang="es-ES" dirty="0"/>
              <a:t>el apóstol Pablo dice lo mismo que Moisés dice en el </a:t>
            </a:r>
            <a:r>
              <a:rPr lang="es-ES" dirty="0">
                <a:solidFill>
                  <a:schemeClr val="tx2"/>
                </a:solidFill>
              </a:rPr>
              <a:t>versículo 10</a:t>
            </a:r>
            <a:r>
              <a:rPr lang="es-ES" dirty="0"/>
              <a:t>: «Dios ama al dador alegre». </a:t>
            </a:r>
            <a:r>
              <a:rPr lang="en-US" dirty="0" smtClean="0"/>
              <a:t>(MacDonald)</a:t>
            </a:r>
            <a:endParaRPr lang="en-U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Deuteronomio 15:7-11</a:t>
            </a:r>
            <a:endParaRPr lang="en-US" i="1" dirty="0"/>
          </a:p>
        </p:txBody>
      </p:sp>
    </p:spTree>
    <p:extLst>
      <p:ext uri="{BB962C8B-B14F-4D97-AF65-F5344CB8AC3E}">
        <p14:creationId xmlns:p14="http://schemas.microsoft.com/office/powerpoint/2010/main" val="2214626798"/>
      </p:ext>
    </p:extLst>
  </p:cSld>
  <p:clrMapOvr>
    <a:masterClrMapping/>
  </p:clrMapOvr>
  <p:transition spd="slow" advClick="0" advTm="4000">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81000" y="2136282"/>
            <a:ext cx="8382000" cy="3731118"/>
          </a:xfrm>
        </p:spPr>
        <p:txBody>
          <a:bodyPr/>
          <a:lstStyle/>
          <a:p>
            <a:r>
              <a:rPr lang="es-ES" dirty="0" smtClean="0"/>
              <a:t>Este </a:t>
            </a:r>
            <a:r>
              <a:rPr lang="es-ES" dirty="0"/>
              <a:t>versículo no es sólo un mandamiento, sino también una promesa, porque Dios no es deudor de nadie. </a:t>
            </a:r>
            <a:endParaRPr lang="es-ES" dirty="0" smtClean="0"/>
          </a:p>
          <a:p>
            <a:r>
              <a:rPr lang="es-ES" dirty="0" smtClean="0"/>
              <a:t>«</a:t>
            </a:r>
            <a:r>
              <a:rPr lang="es-ES" dirty="0"/>
              <a:t>El alma generosa será prosperada; y el que saciare, él también será saciado» </a:t>
            </a:r>
            <a:r>
              <a:rPr lang="es-ES" dirty="0" smtClean="0"/>
              <a:t>   (</a:t>
            </a:r>
            <a:r>
              <a:rPr lang="es-ES" dirty="0">
                <a:solidFill>
                  <a:schemeClr val="tx2"/>
                </a:solidFill>
              </a:rPr>
              <a:t>Pr. 11:25</a:t>
            </a:r>
            <a:r>
              <a:rPr lang="es-ES" dirty="0" smtClean="0"/>
              <a:t>). </a:t>
            </a:r>
            <a:r>
              <a:rPr lang="en-US" dirty="0" smtClean="0"/>
              <a:t>(MacDonald)</a:t>
            </a:r>
            <a:endParaRPr lang="en-U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Deuteronomio 15:7-11</a:t>
            </a:r>
            <a:endParaRPr lang="en-US" i="1" dirty="0"/>
          </a:p>
        </p:txBody>
      </p:sp>
    </p:spTree>
    <p:extLst>
      <p:ext uri="{BB962C8B-B14F-4D97-AF65-F5344CB8AC3E}">
        <p14:creationId xmlns:p14="http://schemas.microsoft.com/office/powerpoint/2010/main" val="3872685389"/>
      </p:ext>
    </p:extLst>
  </p:cSld>
  <p:clrMapOvr>
    <a:masterClrMapping/>
  </p:clrMapOvr>
  <p:transition spd="slow" advClick="0" advTm="4000">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49530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0"/>
              </a:spcAft>
            </a:pPr>
            <a:r>
              <a:rPr lang="es-ES" sz="2800" dirty="0"/>
              <a:t>Muchos de nosotros podemos estar agradecidos por nuestro trabajo, nuestra casa y la comodidad que nos brinda nuestro estilo de vida. </a:t>
            </a:r>
            <a:endParaRPr lang="es-ES" sz="2800" dirty="0" smtClean="0"/>
          </a:p>
          <a:p>
            <a:pPr>
              <a:spcBef>
                <a:spcPts val="0"/>
              </a:spcBef>
              <a:spcAft>
                <a:spcPts val="0"/>
              </a:spcAft>
            </a:pPr>
            <a:r>
              <a:rPr lang="es-ES" sz="2800" dirty="0" smtClean="0"/>
              <a:t>Otros</a:t>
            </a:r>
            <a:r>
              <a:rPr lang="es-ES" sz="2800" dirty="0"/>
              <a:t>, apenas tienen lo necesario para subsistir</a:t>
            </a:r>
            <a:r>
              <a:rPr lang="es-ES" sz="2800" dirty="0" smtClean="0"/>
              <a:t>.</a:t>
            </a:r>
            <a:endParaRPr lang="es-PR"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13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72583"/>
      </p:ext>
    </p:extLst>
  </p:cSld>
  <p:clrMapOvr>
    <a:masterClrMapping/>
  </p:clrMapOvr>
  <p:transition spd="slow" advClick="0" advTm="4000">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49530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0"/>
              </a:spcAft>
            </a:pPr>
            <a:r>
              <a:rPr lang="es-ES" sz="2800" dirty="0" smtClean="0"/>
              <a:t>Lo </a:t>
            </a:r>
            <a:r>
              <a:rPr lang="es-ES" sz="2800" dirty="0"/>
              <a:t>que a menudo tenemos en común es el dolor de la incomodidad por no saber cómo actuar o responder a quienes tienen grandes necesidades. </a:t>
            </a:r>
            <a:endParaRPr lang="es-ES" sz="2800" dirty="0" smtClean="0"/>
          </a:p>
          <a:p>
            <a:pPr>
              <a:spcBef>
                <a:spcPts val="0"/>
              </a:spcBef>
              <a:spcAft>
                <a:spcPts val="0"/>
              </a:spcAft>
            </a:pPr>
            <a:r>
              <a:rPr lang="es-ES" sz="2800" dirty="0" smtClean="0"/>
              <a:t>Suele </a:t>
            </a:r>
            <a:r>
              <a:rPr lang="es-ES" sz="2800" dirty="0"/>
              <a:t>ser más fácil </a:t>
            </a:r>
            <a:r>
              <a:rPr lang="es-ES" sz="2800" dirty="0" smtClean="0"/>
              <a:t>mirar</a:t>
            </a:r>
            <a:endParaRPr lang="es-PR"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14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228600" y="4953001"/>
            <a:ext cx="8715376" cy="1747837"/>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4488" indent="0">
              <a:spcBef>
                <a:spcPts val="0"/>
              </a:spcBef>
              <a:spcAft>
                <a:spcPts val="0"/>
              </a:spcAft>
              <a:buNone/>
            </a:pPr>
            <a:r>
              <a:rPr lang="es-ES" sz="2800" dirty="0" smtClean="0"/>
              <a:t>para </a:t>
            </a:r>
            <a:r>
              <a:rPr lang="es-ES" sz="2800" dirty="0"/>
              <a:t>el otro lado cuando nos cruzamos con un indigente que vive en la calle, pero la Biblia nos ofrece una forma mejor para lidiar con este asunto.</a:t>
            </a:r>
            <a:endParaRPr lang="es-PR" sz="2800" dirty="0" smtClean="0"/>
          </a:p>
        </p:txBody>
      </p:sp>
    </p:spTree>
    <p:extLst>
      <p:ext uri="{BB962C8B-B14F-4D97-AF65-F5344CB8AC3E}">
        <p14:creationId xmlns:p14="http://schemas.microsoft.com/office/powerpoint/2010/main" val="197891495"/>
      </p:ext>
    </p:extLst>
  </p:cSld>
  <p:clrMapOvr>
    <a:masterClrMapping/>
  </p:clrMapOvr>
  <p:transition spd="slow" advClick="0" advTm="400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15</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093913"/>
            <a:ext cx="8305800" cy="4230687"/>
          </a:xfrm>
        </p:spPr>
        <p:txBody>
          <a:bodyPr/>
          <a:lstStyle/>
          <a:p>
            <a:pPr marL="288925" lvl="1" indent="-288925">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Invierno 2015-16,</a:t>
            </a:r>
            <a:r>
              <a:rPr lang="es-PR" sz="1600" i="1" dirty="0" smtClean="0"/>
              <a:t>  </a:t>
            </a:r>
            <a:r>
              <a:rPr lang="es-PR" sz="1600" dirty="0" smtClean="0"/>
              <a:t>Vol. 2, Núm. 2.</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112-122.</a:t>
            </a:r>
          </a:p>
          <a:p>
            <a:pPr marL="342900" lvl="1" indent="-342900">
              <a:lnSpc>
                <a:spcPct val="90000"/>
              </a:lnSpc>
              <a:spcAft>
                <a:spcPts val="1200"/>
              </a:spcAft>
              <a:buClr>
                <a:schemeClr val="folHlink"/>
              </a:buClr>
              <a:buSzPct val="60000"/>
              <a:buNone/>
            </a:pPr>
            <a:r>
              <a:rPr lang="es-ES" sz="1600" dirty="0" err="1" smtClean="0"/>
              <a:t>Jamieson</a:t>
            </a:r>
            <a:r>
              <a:rPr lang="es-ES" sz="1600" dirty="0"/>
              <a:t>, Roberto, A. R. </a:t>
            </a:r>
            <a:r>
              <a:rPr lang="es-ES" sz="1600" dirty="0" err="1"/>
              <a:t>Fausset</a:t>
            </a:r>
            <a:r>
              <a:rPr lang="es-ES" sz="1600" dirty="0"/>
              <a:t>, and David Brown. Comentario </a:t>
            </a:r>
            <a:r>
              <a:rPr lang="es-ES" sz="1600" dirty="0" err="1"/>
              <a:t>Exegético</a:t>
            </a:r>
            <a:r>
              <a:rPr lang="es-ES" sz="1600" dirty="0"/>
              <a:t> Y Explicativo de La Biblia - Tomo 1: El Antiguo Testamento. El Paso, TX: Casa Bautista de Publicaciones, 2003. </a:t>
            </a:r>
            <a:r>
              <a:rPr lang="es-ES" sz="1600" dirty="0" err="1"/>
              <a:t>Print</a:t>
            </a:r>
            <a:r>
              <a:rPr lang="es-ES" sz="1600" dirty="0"/>
              <a:t>.</a:t>
            </a:r>
          </a:p>
          <a:p>
            <a:pPr marL="342900" lvl="1" indent="-342900">
              <a:lnSpc>
                <a:spcPct val="90000"/>
              </a:lnSpc>
              <a:spcAft>
                <a:spcPts val="1200"/>
              </a:spcAft>
              <a:buClr>
                <a:schemeClr val="folHlink"/>
              </a:buClr>
              <a:buSzPct val="60000"/>
              <a:buNone/>
            </a:pPr>
            <a:r>
              <a:rPr lang="en-US" sz="1600" dirty="0" smtClean="0"/>
              <a:t>MacDonald</a:t>
            </a:r>
            <a:r>
              <a:rPr lang="en-US" sz="1600" dirty="0"/>
              <a:t>, William. </a:t>
            </a:r>
            <a:r>
              <a:rPr lang="en-US" sz="1600" dirty="0" err="1"/>
              <a:t>Comentario</a:t>
            </a:r>
            <a:r>
              <a:rPr lang="en-US" sz="1600" dirty="0"/>
              <a:t> </a:t>
            </a:r>
            <a:r>
              <a:rPr lang="en-US" sz="1600" dirty="0" err="1" smtClean="0"/>
              <a:t>Bíblico</a:t>
            </a:r>
            <a:r>
              <a:rPr lang="en-US" sz="1600" dirty="0" smtClean="0"/>
              <a:t> </a:t>
            </a:r>
            <a:r>
              <a:rPr lang="en-US" sz="1600" dirty="0"/>
              <a:t>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2004. Print</a:t>
            </a:r>
            <a:r>
              <a:rPr lang="en-US" sz="1600" dirty="0" smtClean="0"/>
              <a:t>.</a:t>
            </a:r>
          </a:p>
          <a:p>
            <a:pPr marL="342900" lvl="1" indent="-342900">
              <a:lnSpc>
                <a:spcPct val="90000"/>
              </a:lnSpc>
              <a:spcAft>
                <a:spcPts val="1200"/>
              </a:spcAft>
              <a:buClr>
                <a:schemeClr val="folHlink"/>
              </a:buClr>
              <a:buSzPct val="60000"/>
              <a:buNone/>
            </a:pPr>
            <a:r>
              <a:rPr lang="es-PR" sz="1600" dirty="0" smtClean="0">
                <a:hlinkClick r:id="rId3"/>
              </a:rPr>
              <a:t>http://blog.lifeway.com/eblifewayadultos/</a:t>
            </a:r>
            <a:endParaRPr lang="es-PR" sz="1600" dirty="0" smtClean="0"/>
          </a:p>
          <a:p>
            <a:pPr>
              <a:lnSpc>
                <a:spcPct val="90000"/>
              </a:lnSpc>
              <a:spcAft>
                <a:spcPts val="600"/>
              </a:spcAft>
              <a:buNone/>
            </a:pPr>
            <a:r>
              <a:rPr lang="es-PR" sz="1600" dirty="0" smtClean="0">
                <a:hlinkClick r:id="rId4"/>
              </a:rPr>
              <a:t>http</a:t>
            </a:r>
            <a:r>
              <a:rPr lang="es-PR" sz="1600" dirty="0">
                <a:hlinkClick r:id="rId4"/>
              </a:rPr>
              <a:t>://</a:t>
            </a:r>
            <a:r>
              <a:rPr lang="es-PR" sz="1600" dirty="0" smtClean="0">
                <a:hlinkClick r:id="rId4"/>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5"/>
              </a:rPr>
              <a:t>http://</a:t>
            </a:r>
            <a:r>
              <a:rPr lang="en-US" sz="1600" dirty="0" smtClean="0">
                <a:hlinkClick r:id="rId5"/>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800" dirty="0" smtClean="0"/>
          </a:p>
        </p:txBody>
      </p:sp>
      <p:pic>
        <p:nvPicPr>
          <p:cNvPr id="29700" name="Picture 4" descr="doveg"/>
          <p:cNvPicPr>
            <a:picLocks noChangeAspect="1" noChangeArrowheads="1"/>
          </p:cNvPicPr>
          <p:nvPr/>
        </p:nvPicPr>
        <p:blipFill>
          <a:blip r:embed="rId6"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advClick="0" advTm="4000">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https://i.ytimg.com/vi/J02mbctF1Qs/maxres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2501"/>
            <a:ext cx="9143999" cy="5143499"/>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a:xfrm>
            <a:off x="495300" y="306388"/>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495300" y="1219200"/>
            <a:ext cx="8153399" cy="5212935"/>
          </a:xfrm>
          <a:solidFill>
            <a:srgbClr val="000000">
              <a:alpha val="50196"/>
            </a:srgbClr>
          </a:solidFill>
          <a:ln/>
        </p:spPr>
        <p:txBody>
          <a:bodyPr anchor="ctr">
            <a:noAutofit/>
          </a:bodyPr>
          <a:lstStyle/>
          <a:p>
            <a:pPr marL="0" lvl="0" indent="0" algn="ctr" fontAlgn="auto">
              <a:spcBef>
                <a:spcPts val="0"/>
              </a:spcBef>
              <a:buNone/>
              <a:defRPr/>
            </a:pPr>
            <a:r>
              <a:rPr lang="es-PR" sz="4400" dirty="0" smtClean="0"/>
              <a:t>Invierno </a:t>
            </a:r>
            <a:r>
              <a:rPr lang="es-PR" sz="4400" kern="1200" dirty="0" smtClean="0"/>
              <a:t>2015-16/Tema</a:t>
            </a:r>
            <a:r>
              <a:rPr lang="es-PR" sz="4400" dirty="0" smtClean="0"/>
              <a:t>: </a:t>
            </a:r>
            <a:r>
              <a:rPr lang="es-PR" sz="4400" cap="small" dirty="0" smtClean="0"/>
              <a:t>Listos para ministrar vidas que están en crisis</a:t>
            </a:r>
            <a:endParaRPr lang="es-PR" sz="4400" kern="1200" cap="small" dirty="0"/>
          </a:p>
          <a:p>
            <a:pPr marL="0" indent="-234950" algn="ctr">
              <a:spcBef>
                <a:spcPts val="0"/>
              </a:spcBef>
              <a:buNone/>
            </a:pPr>
            <a:r>
              <a:rPr lang="es-PR" sz="4000" cap="small" dirty="0" smtClean="0"/>
              <a:t>Sesión 3: Listos cuando la     enfermedad no se va</a:t>
            </a:r>
          </a:p>
          <a:p>
            <a:pPr marL="401638" indent="-234950" algn="ctr">
              <a:spcAft>
                <a:spcPts val="600"/>
              </a:spcAft>
              <a:buNone/>
            </a:pPr>
            <a:r>
              <a:rPr lang="es-PR" sz="4000" kern="1200" dirty="0" smtClean="0"/>
              <a:t>7 </a:t>
            </a:r>
            <a:r>
              <a:rPr lang="es-PR" sz="4000" kern="1200" dirty="0"/>
              <a:t>de </a:t>
            </a:r>
            <a:r>
              <a:rPr lang="es-PR" sz="4000" dirty="0" smtClean="0"/>
              <a:t>febrero </a:t>
            </a:r>
            <a:r>
              <a:rPr lang="es-PR" sz="4000" kern="1200" dirty="0"/>
              <a:t>de </a:t>
            </a:r>
            <a:r>
              <a:rPr lang="es-PR" sz="4000" kern="1200" dirty="0" smtClean="0"/>
              <a:t>2016</a:t>
            </a:r>
            <a:endParaRPr lang="es-PR" sz="2800" kern="1200" dirty="0"/>
          </a:p>
          <a:p>
            <a:pPr marL="0" indent="-234950" algn="ctr">
              <a:spcBef>
                <a:spcPts val="0"/>
              </a:spcBef>
              <a:buNone/>
            </a:pPr>
            <a:r>
              <a:rPr lang="es-PR" dirty="0" smtClean="0"/>
              <a:t>Leer </a:t>
            </a:r>
            <a:r>
              <a:rPr lang="es-PR" dirty="0"/>
              <a:t>y meditar en</a:t>
            </a:r>
            <a:r>
              <a:rPr lang="es-PR" dirty="0" smtClean="0"/>
              <a:t>:</a:t>
            </a:r>
          </a:p>
          <a:p>
            <a:pPr marL="0" indent="-234950" algn="ctr">
              <a:spcBef>
                <a:spcPts val="0"/>
              </a:spcBef>
              <a:buNone/>
            </a:pPr>
            <a:r>
              <a:rPr lang="es-PR" dirty="0" smtClean="0"/>
              <a:t>(2 Corintios</a:t>
            </a:r>
            <a:r>
              <a:rPr lang="en-US" dirty="0" smtClean="0"/>
              <a:t> 4:16-18; 12:7-10</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871825392"/>
      </p:ext>
    </p:extLst>
  </p:cSld>
  <p:clrMapOvr>
    <a:masterClrMapping/>
  </p:clrMapOvr>
  <p:transition spd="slow" advClick="0" advTm="4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17</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advClick="0" advTm="400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4726174" y="4444851"/>
            <a:ext cx="533400" cy="3400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4310" t="93333" r="30788" b="5036"/>
          <a:stretch/>
        </p:blipFill>
        <p:spPr>
          <a:xfrm>
            <a:off x="0" y="3810000"/>
            <a:ext cx="9144001" cy="2728912"/>
          </a:xfrm>
          <a:prstGeom prst="rect">
            <a:avLst/>
          </a:prstGeom>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41749" t="90000" b="3438"/>
          <a:stretch/>
        </p:blipFill>
        <p:spPr>
          <a:xfrm>
            <a:off x="3962400" y="5715001"/>
            <a:ext cx="5209567" cy="762000"/>
          </a:xfrm>
          <a:prstGeom prst="rect">
            <a:avLst/>
          </a:prstGeom>
        </p:spPr>
      </p:pic>
      <p:pic>
        <p:nvPicPr>
          <p:cNvPr id="16" name="Picture 2" descr="http://lifewayblog.wpengine.netdna-cdn.com/eblifewayadultos/files/2012/05/005075090_2016-WIN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12129" t="56668" r="27367" b="24147"/>
          <a:stretch/>
        </p:blipFill>
        <p:spPr bwMode="auto">
          <a:xfrm>
            <a:off x="0" y="3810000"/>
            <a:ext cx="4811486" cy="19812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lifewayblog.wpengine.netdna-cdn.com/eblifewayadultos/files/2012/05/005075090_2016-WIN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14548" t="75047" r="28226" b="7175"/>
          <a:stretch/>
        </p:blipFill>
        <p:spPr bwMode="auto">
          <a:xfrm>
            <a:off x="4648199" y="3950669"/>
            <a:ext cx="4523767" cy="182484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lifewayblog.wpengine.netdna-cdn.com/eblifewayadultos/files/2012/05/005075090_2016-WIN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60597" t="95104" r="10547" b="2674"/>
          <a:stretch/>
        </p:blipFill>
        <p:spPr bwMode="auto">
          <a:xfrm>
            <a:off x="5562600" y="6324600"/>
            <a:ext cx="2765842" cy="27658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lifewayblog.wpengine.netdna-cdn.com/eblifewayadultos/files/2012/05/005075090_2016-WIN_01.jpg"/>
          <p:cNvPicPr>
            <a:picLocks noChangeAspect="1" noChangeArrowheads="1"/>
          </p:cNvPicPr>
          <p:nvPr/>
        </p:nvPicPr>
        <p:blipFill rotWithShape="1">
          <a:blip r:embed="rId6">
            <a:extLst>
              <a:ext uri="{28A0092B-C50C-407E-A947-70E740481C1C}">
                <a14:useLocalDpi xmlns:a14="http://schemas.microsoft.com/office/drawing/2010/main" val="0"/>
              </a:ext>
            </a:extLst>
          </a:blip>
          <a:srcRect t="96932"/>
          <a:stretch/>
        </p:blipFill>
        <p:spPr bwMode="auto">
          <a:xfrm>
            <a:off x="0" y="6538912"/>
            <a:ext cx="9171966" cy="34703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b="44148"/>
          <a:stretch/>
        </p:blipFill>
        <p:spPr bwMode="auto">
          <a:xfrm>
            <a:off x="4318" y="0"/>
            <a:ext cx="5253482"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2603" t="56789" r="24349" b="24574"/>
          <a:stretch/>
        </p:blipFill>
        <p:spPr bwMode="auto">
          <a:xfrm>
            <a:off x="1" y="3872271"/>
            <a:ext cx="4800600" cy="184272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t="24664" r="86358" b="58521"/>
          <a:stretch/>
        </p:blipFill>
        <p:spPr bwMode="auto">
          <a:xfrm>
            <a:off x="5257800" y="12306"/>
            <a:ext cx="3886200" cy="376708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3055" t="81242" r="29539" b="15699"/>
          <a:stretch/>
        </p:blipFill>
        <p:spPr bwMode="auto">
          <a:xfrm>
            <a:off x="4763817" y="4040371"/>
            <a:ext cx="4380184" cy="30302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3055" t="84230" r="56503" b="14037"/>
          <a:stretch/>
        </p:blipFill>
        <p:spPr bwMode="auto">
          <a:xfrm>
            <a:off x="4763817" y="4628911"/>
            <a:ext cx="2322783" cy="17169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69979" t="81242" r="10071" b="15325"/>
          <a:stretch/>
        </p:blipFill>
        <p:spPr bwMode="auto">
          <a:xfrm>
            <a:off x="5107173" y="4308137"/>
            <a:ext cx="1522227" cy="34006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4573774" y="4292451"/>
            <a:ext cx="533400" cy="34006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6979956" y="4628911"/>
            <a:ext cx="1348486" cy="38460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4776526" y="4800600"/>
            <a:ext cx="2538673" cy="3400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3055" t="86921" r="36036" b="10210"/>
          <a:stretch/>
        </p:blipFill>
        <p:spPr bwMode="auto">
          <a:xfrm>
            <a:off x="4802373" y="4973574"/>
            <a:ext cx="3884427" cy="28422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63976" t="86921" r="10071" b="7818"/>
          <a:stretch/>
        </p:blipFill>
        <p:spPr bwMode="auto">
          <a:xfrm>
            <a:off x="5121933" y="5216627"/>
            <a:ext cx="1980313" cy="5212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6302257" y="5296375"/>
            <a:ext cx="533400" cy="34006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4588532" y="5235299"/>
            <a:ext cx="533400" cy="47970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6330167" y="5257800"/>
            <a:ext cx="2813833" cy="47970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8686800" y="5183282"/>
            <a:ext cx="457199" cy="34006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7038" t="89998" r="65985" b="7818"/>
          <a:stretch/>
        </p:blipFill>
        <p:spPr bwMode="auto">
          <a:xfrm>
            <a:off x="5105399" y="5498564"/>
            <a:ext cx="1295401" cy="2164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35416" t="90650" b="-1"/>
          <a:stretch/>
        </p:blipFill>
        <p:spPr bwMode="auto">
          <a:xfrm>
            <a:off x="3429000" y="5800950"/>
            <a:ext cx="5742966" cy="107974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28926" t="96703" r="37831" b="1546"/>
          <a:stretch/>
        </p:blipFill>
        <p:spPr bwMode="auto">
          <a:xfrm>
            <a:off x="0" y="6477000"/>
            <a:ext cx="3581400" cy="41252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3054" t="75427" r="32018" b="19463"/>
          <a:stretch/>
        </p:blipFill>
        <p:spPr bwMode="auto">
          <a:xfrm>
            <a:off x="0" y="5742103"/>
            <a:ext cx="4191000" cy="506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488518"/>
      </p:ext>
    </p:extLst>
  </p:cSld>
  <p:clrMapOvr>
    <a:masterClrMapping/>
  </p:clrMapOvr>
  <p:transition spd="slow" advClick="0" advTm="4000">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Muestre el amor de Dios por los pobres.</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advClick="0" advTm="4000">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2057400"/>
            <a:ext cx="4419600" cy="2286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El pueblo de Dios se atemorizó al saber que había gigantes en la tierra de Canaán y prefirió permanecer en el desierto antes que entrar en la tierra prometida que era para ellos. </a:t>
            </a:r>
            <a:endParaRPr lang="es-ES" sz="2800" dirty="0" smtClean="0"/>
          </a:p>
        </p:txBody>
      </p:sp>
      <p:pic>
        <p:nvPicPr>
          <p:cNvPr id="1026" name="Picture 2" descr="http://www.jesuswalk.com/moses/images/tissot-moses-forbids-the-people-to-follow-him-445x343.jpg"/>
          <p:cNvPicPr>
            <a:picLocks noChangeAspect="1" noChangeArrowheads="1"/>
          </p:cNvPicPr>
          <p:nvPr/>
        </p:nvPicPr>
        <p:blipFill rotWithShape="1">
          <a:blip r:embed="rId3">
            <a:extLst>
              <a:ext uri="{28A0092B-C50C-407E-A947-70E740481C1C}">
                <a14:useLocalDpi xmlns:a14="http://schemas.microsoft.com/office/drawing/2010/main" val="0"/>
              </a:ext>
            </a:extLst>
          </a:blip>
          <a:srcRect l="6516" r="7191"/>
          <a:stretch/>
        </p:blipFill>
        <p:spPr bwMode="auto">
          <a:xfrm>
            <a:off x="5000769" y="2209800"/>
            <a:ext cx="3753572"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4162306"/>
      </p:ext>
    </p:extLst>
  </p:cSld>
  <p:clrMapOvr>
    <a:masterClrMapping/>
  </p:clrMapOvr>
  <p:transition spd="slow" advClick="0" advTm="4000">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2057400"/>
            <a:ext cx="4648200" cy="2286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Los </a:t>
            </a:r>
            <a:r>
              <a:rPr lang="es-ES" sz="2800" dirty="0"/>
              <a:t>años de deambular habían pasado, y el trabajo de Moisés como líder del pueblo estaba a punto de terminar. Pero antes de salir de la escena, Moisés le repasó al pueblo las instrucciones que Dios les había dado hasta ese momento.</a:t>
            </a:r>
            <a:endParaRPr lang="es-ES" sz="2800" dirty="0" smtClean="0"/>
          </a:p>
        </p:txBody>
      </p:sp>
      <p:pic>
        <p:nvPicPr>
          <p:cNvPr id="1026" name="Picture 2" descr="http://www.jesuswalk.com/moses/images/tissot-moses-forbids-the-people-to-follow-him-445x343.jpg"/>
          <p:cNvPicPr>
            <a:picLocks noChangeAspect="1" noChangeArrowheads="1"/>
          </p:cNvPicPr>
          <p:nvPr/>
        </p:nvPicPr>
        <p:blipFill rotWithShape="1">
          <a:blip r:embed="rId3">
            <a:extLst>
              <a:ext uri="{28A0092B-C50C-407E-A947-70E740481C1C}">
                <a14:useLocalDpi xmlns:a14="http://schemas.microsoft.com/office/drawing/2010/main" val="0"/>
              </a:ext>
            </a:extLst>
          </a:blip>
          <a:srcRect l="6516" r="7191"/>
          <a:stretch/>
        </p:blipFill>
        <p:spPr bwMode="auto">
          <a:xfrm>
            <a:off x="5000769" y="2209800"/>
            <a:ext cx="3753572"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771321"/>
      </p:ext>
    </p:extLst>
  </p:cSld>
  <p:clrMapOvr>
    <a:masterClrMapping/>
  </p:clrMapOvr>
  <p:transition spd="slow" advClick="0" advTm="4000">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Deuteronomio 15:7-11</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advClick="0" advTm="400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81000" y="2212482"/>
            <a:ext cx="8382000" cy="3731118"/>
          </a:xfrm>
        </p:spPr>
        <p:txBody>
          <a:bodyPr/>
          <a:lstStyle/>
          <a:p>
            <a:pPr marL="0" indent="0">
              <a:buNone/>
            </a:pPr>
            <a:r>
              <a:rPr lang="es-ES" dirty="0"/>
              <a:t>“Cuando haya en medio de ti menesteroso de alguno de tus hermanos en alguna de tus ciudades, en la tierra que Jehová tu Dios te da, no endurecerás tu corazón, ni cerrarás tu mano contra tu hermano pobre</a:t>
            </a:r>
            <a:r>
              <a:rPr lang="es-ES" dirty="0" smtClean="0"/>
              <a:t>, sino </a:t>
            </a:r>
            <a:r>
              <a:rPr lang="es-ES" dirty="0"/>
              <a:t>abrirás a él tu mano liberalmente, y en efecto le prestarás lo que necesite</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Deuteronomio 15:7-9</a:t>
            </a:r>
            <a:endParaRPr lang="en-US" i="1" dirty="0"/>
          </a:p>
        </p:txBody>
      </p:sp>
    </p:spTree>
    <p:extLst>
      <p:ext uri="{BB962C8B-B14F-4D97-AF65-F5344CB8AC3E}">
        <p14:creationId xmlns:p14="http://schemas.microsoft.com/office/powerpoint/2010/main" val="2347447732"/>
      </p:ext>
    </p:extLst>
  </p:cSld>
  <p:clrMapOvr>
    <a:masterClrMapping/>
  </p:clrMapOvr>
  <p:transition spd="slow" advClick="0" advTm="400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81000" y="2212482"/>
            <a:ext cx="8382000" cy="3731118"/>
          </a:xfrm>
        </p:spPr>
        <p:txBody>
          <a:bodyPr/>
          <a:lstStyle/>
          <a:p>
            <a:pPr marL="0" indent="0">
              <a:buNone/>
            </a:pPr>
            <a:r>
              <a:rPr lang="es-ES" dirty="0" smtClean="0"/>
              <a:t>“</a:t>
            </a:r>
            <a:r>
              <a:rPr lang="es-ES" dirty="0"/>
              <a:t>...</a:t>
            </a:r>
            <a:r>
              <a:rPr lang="es-ES" dirty="0" smtClean="0"/>
              <a:t>Guárdate </a:t>
            </a:r>
            <a:r>
              <a:rPr lang="es-ES" dirty="0"/>
              <a:t>de tener en tu corazón pensamiento perverso, diciendo: Cerca está el año séptimo, el de la remisión, y mires con malos ojos a tu hermano menesteroso para no darle; porque él podrá clamar contra ti a Jehová, y se te contará por pecado</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Deuteronomio 15:7-9</a:t>
            </a:r>
            <a:endParaRPr lang="en-US" i="1" dirty="0"/>
          </a:p>
        </p:txBody>
      </p:sp>
    </p:spTree>
    <p:extLst>
      <p:ext uri="{BB962C8B-B14F-4D97-AF65-F5344CB8AC3E}">
        <p14:creationId xmlns:p14="http://schemas.microsoft.com/office/powerpoint/2010/main" val="677666192"/>
      </p:ext>
    </p:extLst>
  </p:cSld>
  <p:clrMapOvr>
    <a:masterClrMapping/>
  </p:clrMapOvr>
  <p:transition spd="slow" advClick="0" advTm="400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81000" y="2136282"/>
            <a:ext cx="8382000" cy="3731118"/>
          </a:xfrm>
        </p:spPr>
        <p:txBody>
          <a:bodyPr/>
          <a:lstStyle/>
          <a:p>
            <a:pPr marL="0" indent="0">
              <a:buNone/>
            </a:pPr>
            <a:r>
              <a:rPr lang="es-ES" dirty="0"/>
              <a:t>“Sin falta le darás, y no serás de mezquino corazón cuando le des; porque por ello te bendecirá Jehová tu Dios en todos tus hechos, y en todo lo que emprendas</a:t>
            </a:r>
            <a:r>
              <a:rPr lang="es-ES" dirty="0" smtClean="0"/>
              <a:t>. Porque </a:t>
            </a:r>
            <a:r>
              <a:rPr lang="es-ES" dirty="0"/>
              <a:t>no faltarán menesterosos en medio de la tierra; por eso yo te mando, diciendo: Abrirás tu mano a tu hermano, al pobre y al menesteroso en tu tierra</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Deuteronomio 15:10-11</a:t>
            </a:r>
            <a:endParaRPr lang="en-US" i="1" dirty="0"/>
          </a:p>
        </p:txBody>
      </p:sp>
    </p:spTree>
    <p:extLst>
      <p:ext uri="{BB962C8B-B14F-4D97-AF65-F5344CB8AC3E}">
        <p14:creationId xmlns:p14="http://schemas.microsoft.com/office/powerpoint/2010/main" val="3623880641"/>
      </p:ext>
    </p:extLst>
  </p:cSld>
  <p:clrMapOvr>
    <a:masterClrMapping/>
  </p:clrMapOvr>
  <p:transition spd="slow" advClick="0" advTm="4000">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104599</TotalTime>
  <Words>784</Words>
  <Application>Microsoft Office PowerPoint</Application>
  <PresentationFormat>On-screen Show (4:3)</PresentationFormat>
  <Paragraphs>79</Paragraphs>
  <Slides>17</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David</vt:lpstr>
      <vt:lpstr>Tahoma</vt:lpstr>
      <vt:lpstr>Wingdings</vt:lpstr>
      <vt:lpstr>Blends</vt:lpstr>
      <vt:lpstr>1_Office Theme</vt:lpstr>
      <vt:lpstr>PowerPoint Presentation</vt:lpstr>
      <vt:lpstr>PowerPoint Presentation</vt:lpstr>
      <vt:lpstr>El asunto</vt:lpstr>
      <vt:lpstr>Contexto</vt:lpstr>
      <vt:lpstr>Contexto</vt:lpstr>
      <vt:lpstr>Pasaje bíblico</vt:lpstr>
      <vt:lpstr>Deuteronomio 15:7-9</vt:lpstr>
      <vt:lpstr>Deuteronomio 15:7-9</vt:lpstr>
      <vt:lpstr>Deuteronomio 15:10-11</vt:lpstr>
      <vt:lpstr>Deuteronomio 15:7-11</vt:lpstr>
      <vt:lpstr>Deuteronomio 15:7-11</vt:lpstr>
      <vt:lpstr>Deuteronomio 15:7-11</vt:lpstr>
      <vt:lpstr>Aplicación para mi vida</vt:lpstr>
      <vt:lpstr>Aplicación para mi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listos_para_ayudar_a_los_pobres_013116</dc:title>
  <dc:creator>JRIVERA</dc:creator>
  <cp:lastModifiedBy>Ortega, Tito (GSO Inks/Supplies SM)</cp:lastModifiedBy>
  <cp:revision>4976</cp:revision>
  <cp:lastPrinted>2015-10-04T11:14:08Z</cp:lastPrinted>
  <dcterms:created xsi:type="dcterms:W3CDTF">2007-01-24T21:53:34Z</dcterms:created>
  <dcterms:modified xsi:type="dcterms:W3CDTF">2016-02-05T13:20:13Z</dcterms:modified>
</cp:coreProperties>
</file>