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2"/>
  </p:notesMasterIdLst>
  <p:handoutMasterIdLst>
    <p:handoutMasterId r:id="rId23"/>
  </p:handoutMasterIdLst>
  <p:sldIdLst>
    <p:sldId id="794" r:id="rId3"/>
    <p:sldId id="1846" r:id="rId4"/>
    <p:sldId id="804" r:id="rId5"/>
    <p:sldId id="1919" r:id="rId6"/>
    <p:sldId id="1938" r:id="rId7"/>
    <p:sldId id="1778" r:id="rId8"/>
    <p:sldId id="1814" r:id="rId9"/>
    <p:sldId id="1945" r:id="rId10"/>
    <p:sldId id="1946" r:id="rId11"/>
    <p:sldId id="1939" r:id="rId12"/>
    <p:sldId id="1940" r:id="rId13"/>
    <p:sldId id="1947" r:id="rId14"/>
    <p:sldId id="1942" r:id="rId15"/>
    <p:sldId id="1943" r:id="rId16"/>
    <p:sldId id="1948" r:id="rId17"/>
    <p:sldId id="1790" r:id="rId18"/>
    <p:sldId id="1704" r:id="rId19"/>
    <p:sldId id="1663" r:id="rId20"/>
    <p:sldId id="908" r:id="rId2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5405" autoAdjust="0"/>
  </p:normalViewPr>
  <p:slideViewPr>
    <p:cSldViewPr>
      <p:cViewPr varScale="1">
        <p:scale>
          <a:sx n="113" d="100"/>
          <a:sy n="113" d="100"/>
        </p:scale>
        <p:origin x="139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11/27/2016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435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1573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519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840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6369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2535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16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19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451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65832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225939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639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783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2" descr="https://cranberrychroniclez.files.wordpress.com/2015/08/daniel-in-lions-den-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Otoño 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 smtClean="0">
                <a:latin typeface="+mj-lt"/>
                <a:cs typeface="Serto Jerusalem" panose="00000400000000000000" pitchFamily="2" charset="-78"/>
              </a:rPr>
              <a:t>Cambiando las cosas: Cómo puede influir en su mundo</a:t>
            </a:r>
            <a:endParaRPr lang="es-PR" sz="4400" cap="small" dirty="0">
              <a:latin typeface="+mj-lt"/>
              <a:cs typeface="Serto Jerusalem" panose="00000400000000000000" pitchFamily="2" charset="-7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6: Obre con fidelidad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j-lt"/>
                <a:cs typeface="+mn-cs"/>
              </a:rPr>
              <a:t>20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noviembre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Daniel </a:t>
            </a:r>
            <a:r>
              <a:rPr lang="pt-BR" sz="2800" dirty="0" smtClean="0"/>
              <a:t>6:6-10, 13-16, 19-22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Daniel 6:13-16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753158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1981200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“Entonces respondieron y dijeron delante del rey: Daniel, que es de los hijos de los cautivos de Judá, no te respeta a ti, oh rey, ni acata el edicto que confirmaste, sino que tres veces al día hace su petición. Cuando el rey oyó el asunto, le pesó en gran manera, y resolvió librar a Daniel; y hasta la puesta del sol trabajó para librarle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Daniel 6:13-16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3631732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1981200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Pero </a:t>
            </a:r>
            <a:r>
              <a:rPr lang="es-ES" dirty="0"/>
              <a:t>aquellos hombres rodearon al rey y le dijeron: Sepas, oh rey, que es ley de Media y de Persia que ningún edicto u ordenanza que el rey confirme puede ser abrogado. Entonces el rey mandó, y trajeron a Daniel, y le echaron en el foso de los leones. Y el rey dijo a Daniel: El Dios tuyo, a quien tú continuamente sirves, él te libre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Daniel 6:13-16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1565804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Daniel 6:19-22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454178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136282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“El rey, pues, se levantó muy de mañana, y fue apresuradamente al foso de los leones. Y acercándose al foso llamó a voces a Daniel con voz triste, y le dijo: Daniel, siervo del Dios viviente, el Dios tuyo, a quien tú continuamente sirves, ¿te ha podido librar de los leones</a:t>
            </a:r>
            <a:r>
              <a:rPr lang="es-ES" dirty="0" smtClean="0"/>
              <a:t>?...”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Daniel 6:19-22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2601493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136282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Entonces </a:t>
            </a:r>
            <a:r>
              <a:rPr lang="es-ES" dirty="0"/>
              <a:t>Daniel respondió al rey: Oh rey, vive para siempre. Mi Dios envió su ángel, el cual cerró la boca de los leones, para que no me hiciesen daño, porque ante él fui hallado inocente; y aun delante de ti, oh rey, yo no he hecho nada malo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Daniel 6:19-22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7298516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2162"/>
            <a:ext cx="50292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Aún en contra de la autoridad de los hombres, Daniel obedeció a Dios y fue fiel.</a:t>
            </a:r>
          </a:p>
          <a:p>
            <a:r>
              <a:rPr lang="es-ES" sz="2800" dirty="0" smtClean="0"/>
              <a:t>Dios le premió y fue glorificado por la fidelidad de Daniel.</a:t>
            </a:r>
            <a:endParaRPr lang="es-PR" sz="2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05400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“</a:t>
            </a:r>
            <a:r>
              <a:rPr lang="es-ES" sz="2800" i="1" dirty="0"/>
              <a:t>Respondiendo Pedro y los apóstoles, dijeron: Es necesario obedecer a Dios antes que a los hombres.</a:t>
            </a:r>
            <a:r>
              <a:rPr lang="es-ES" sz="2800" dirty="0"/>
              <a:t>” (</a:t>
            </a:r>
            <a:r>
              <a:rPr lang="es-ES" sz="2800" dirty="0">
                <a:solidFill>
                  <a:schemeClr val="tx2"/>
                </a:solidFill>
              </a:rPr>
              <a:t>Hechos de los Apóstoles 5.29, RVR60</a:t>
            </a:r>
            <a:r>
              <a:rPr lang="es-ES" sz="28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288925" indent="-288925">
              <a:lnSpc>
                <a:spcPct val="150000"/>
              </a:lnSpc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 smtClean="0"/>
              <a:t>. </a:t>
            </a:r>
            <a:r>
              <a:rPr lang="es-PR" sz="1400" dirty="0"/>
              <a:t>y</a:t>
            </a:r>
            <a:r>
              <a:rPr lang="es-PR" sz="1400" dirty="0" smtClean="0"/>
              <a:t> David Francis,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Primavera 2016,</a:t>
            </a:r>
            <a:r>
              <a:rPr lang="es-PR" sz="1400" i="1" dirty="0" smtClean="0"/>
              <a:t>  </a:t>
            </a:r>
            <a:r>
              <a:rPr lang="es-PR" sz="1400" dirty="0" smtClean="0"/>
              <a:t>Vol. 3, Núm. 1, Otoño.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2016. 135-144.</a:t>
            </a:r>
          </a:p>
          <a:p>
            <a:pPr marL="288925" lvl="1" indent="-288925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</a:t>
            </a:r>
            <a:r>
              <a:rPr lang="en-US" sz="1400" dirty="0" smtClean="0"/>
              <a:t>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Ventura</a:t>
            </a:r>
            <a:r>
              <a:rPr lang="en-US" sz="1400" dirty="0"/>
              <a:t>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</a:t>
            </a:r>
            <a:r>
              <a:rPr lang="en-US" sz="1400" dirty="0" smtClean="0"/>
              <a:t>1985. </a:t>
            </a:r>
            <a:r>
              <a:rPr lang="en-US" sz="1400" dirty="0"/>
              <a:t>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</a:t>
            </a:r>
            <a:r>
              <a:rPr lang="es-ES" sz="1400" dirty="0" smtClean="0"/>
              <a:t>1999. </a:t>
            </a:r>
            <a:r>
              <a:rPr lang="es-ES" sz="1400" dirty="0" err="1"/>
              <a:t>Print</a:t>
            </a:r>
            <a:r>
              <a:rPr lang="es-E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0" name="Picture 14" descr="https://palabradediosdiaria.files.wordpress.com/2014/06/4eb67-pabloybernabc38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" y="0"/>
            <a:ext cx="9140890" cy="685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Otoño </a:t>
            </a:r>
            <a:r>
              <a:rPr lang="es-PR" sz="4400" kern="1200" dirty="0" smtClean="0"/>
              <a:t>2016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endParaRPr lang="es-PR" sz="4400" kern="1200" dirty="0" smtClean="0"/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kern="1200" smtClean="0"/>
              <a:t>Sesión </a:t>
            </a:r>
            <a:r>
              <a:rPr lang="es-PR" sz="4400" kern="1200" dirty="0" smtClean="0"/>
              <a:t>Extra</a:t>
            </a:r>
            <a:r>
              <a:rPr lang="es-PR" sz="4400" cap="small" dirty="0" smtClean="0"/>
              <a:t>: </a:t>
            </a:r>
            <a:r>
              <a:rPr lang="es-PR" sz="4000" cap="small" dirty="0" smtClean="0"/>
              <a:t>Cuando la oposición golpea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smtClean="0"/>
              <a:t>27</a:t>
            </a:r>
            <a:r>
              <a:rPr lang="es-PR" sz="4000" kern="1200" smtClean="0"/>
              <a:t> </a:t>
            </a:r>
            <a:r>
              <a:rPr lang="es-PR" sz="4000" kern="1200" dirty="0"/>
              <a:t>de </a:t>
            </a:r>
            <a:r>
              <a:rPr lang="es-PR" sz="4000" dirty="0" smtClean="0"/>
              <a:t>noviembre </a:t>
            </a:r>
            <a:r>
              <a:rPr lang="es-PR" sz="4000" kern="1200" dirty="0" smtClean="0"/>
              <a:t>de 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(Hechos 4</a:t>
            </a:r>
            <a:r>
              <a:rPr lang="en-US" dirty="0" smtClean="0"/>
              <a:t>:23-31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19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blog.lifeway.com/eblifewayadultos/files/2012/05/005075090_2016-FAL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11"/>
          <a:stretch/>
        </p:blipFill>
        <p:spPr bwMode="auto">
          <a:xfrm>
            <a:off x="-12264" y="-3"/>
            <a:ext cx="5574864" cy="403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r="86358" b="58521"/>
          <a:stretch/>
        </p:blipFill>
        <p:spPr bwMode="auto">
          <a:xfrm>
            <a:off x="5255682" y="1"/>
            <a:ext cx="3888318" cy="403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 descr="http://blog.lifeway.com/eblifewayadultos/files/2012/05/005075090_2016-FAL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9" t="57336" b="24797"/>
          <a:stretch/>
        </p:blipFill>
        <p:spPr bwMode="auto">
          <a:xfrm>
            <a:off x="0" y="4038600"/>
            <a:ext cx="8924112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http://blog.lifeway.com/eblifewayadultos/files/2012/05/005075090_2016-FAL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7" t="74309" r="48341" b="7823"/>
          <a:stretch/>
        </p:blipFill>
        <p:spPr bwMode="auto">
          <a:xfrm>
            <a:off x="5334000" y="4038600"/>
            <a:ext cx="38100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 descr="http://blog.lifeway.com/eblifewayadultos/files/2012/05/005075090_2016-FAL_0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86" t="90942" b="3069"/>
          <a:stretch/>
        </p:blipFill>
        <p:spPr bwMode="auto">
          <a:xfrm>
            <a:off x="7534071" y="6067021"/>
            <a:ext cx="1609928" cy="33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4038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 smtClean="0"/>
              <a:t>Dios es más grande que quienes se oponen a nosotros.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5720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El imperio babilónico terminó al final del </a:t>
            </a:r>
            <a:r>
              <a:rPr lang="es-ES" sz="2800" dirty="0" smtClean="0">
                <a:solidFill>
                  <a:schemeClr val="tx2"/>
                </a:solidFill>
              </a:rPr>
              <a:t>capítulo 5 </a:t>
            </a:r>
            <a:r>
              <a:rPr lang="es-ES" sz="2800" dirty="0" smtClean="0"/>
              <a:t>(sesión 5), lo reemplazó el imperio Medo-Persa en el año 539 a.C.</a:t>
            </a:r>
          </a:p>
          <a:p>
            <a:r>
              <a:rPr lang="es-ES" sz="2800" dirty="0" smtClean="0"/>
              <a:t>No se puede determinar la fecha exacta de los hechos que se relatan en</a:t>
            </a:r>
          </a:p>
        </p:txBody>
      </p:sp>
      <p:pic>
        <p:nvPicPr>
          <p:cNvPr id="3084" name="Picture 12" descr="http://distantshores.org/images/rg/27/27_Da_06_01_R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3" r="6435"/>
          <a:stretch/>
        </p:blipFill>
        <p:spPr bwMode="auto">
          <a:xfrm>
            <a:off x="4724401" y="2057400"/>
            <a:ext cx="41148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228600" y="5943600"/>
            <a:ext cx="8534400" cy="13716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ES" sz="2800" dirty="0" smtClean="0"/>
              <a:t>Daniel 6, pero es probable que el ya fuese muy anciano.</a:t>
            </a:r>
          </a:p>
        </p:txBody>
      </p:sp>
    </p:spTree>
    <p:extLst>
      <p:ext uri="{BB962C8B-B14F-4D97-AF65-F5344CB8AC3E}">
        <p14:creationId xmlns:p14="http://schemas.microsoft.com/office/powerpoint/2010/main" val="8819790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5720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Algunos funcionarios del gobierno, que envidiaban a Daniel, engañaron al rey </a:t>
            </a:r>
            <a:r>
              <a:rPr lang="es-ES" sz="2800" dirty="0" err="1" smtClean="0"/>
              <a:t>Dario</a:t>
            </a:r>
            <a:r>
              <a:rPr lang="es-ES" sz="2800" dirty="0" smtClean="0"/>
              <a:t> para que decretara que durante un mes sería ilegal orar a alguien que no fuera el mismo rey.</a:t>
            </a:r>
          </a:p>
          <a:p>
            <a:r>
              <a:rPr lang="es-ES" sz="2800" dirty="0" smtClean="0"/>
              <a:t>Dado que Daniel era un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228600" y="6024562"/>
            <a:ext cx="8534400" cy="7572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ES" sz="2800" dirty="0" smtClean="0"/>
              <a:t>Siervo de Dios, no obedeció esa ley</a:t>
            </a:r>
          </a:p>
        </p:txBody>
      </p:sp>
      <p:pic>
        <p:nvPicPr>
          <p:cNvPr id="10242" name="Picture 2" descr="http://distantshores.org/images/rg/27/27_Da_06_02_R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3" r="5680"/>
          <a:stretch/>
        </p:blipFill>
        <p:spPr bwMode="auto">
          <a:xfrm>
            <a:off x="4724399" y="2084031"/>
            <a:ext cx="4114801" cy="387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2121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Daniel 6:6-10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136282"/>
            <a:ext cx="856615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“Entonces estos gobernadores y sátrapas se juntaron delante del rey, y le dijeron así: ¡Rey Darío, para siempre vive! Todos los gobernadores del reino, magistrados, sátrapas, príncipes y capitanes han acordado por consejo que promulgues un edicto </a:t>
            </a:r>
            <a:r>
              <a:rPr lang="es-ES" dirty="0" smtClean="0"/>
              <a:t>real...”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Daniel 6:6-10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136282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“...y </a:t>
            </a:r>
            <a:r>
              <a:rPr lang="es-ES" dirty="0"/>
              <a:t>lo confirmes, que cualquiera que en el espacio de treinta días demande petición de cualquier dios u hombre fuera de ti, oh rey, sea echado en el foso de los </a:t>
            </a:r>
            <a:r>
              <a:rPr lang="es-ES" dirty="0" smtClean="0"/>
              <a:t>leones. Ahora</a:t>
            </a:r>
            <a:r>
              <a:rPr lang="es-ES" dirty="0"/>
              <a:t>, oh rey, confirma el edicto y fírmalo, para que no pueda ser revocado, conforme a la ley de Media y de Persia, la cual no puede ser abrogada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Daniel 6:6-10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136032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136282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“…Firmó</a:t>
            </a:r>
            <a:r>
              <a:rPr lang="es-ES" dirty="0"/>
              <a:t>, pues, el rey Darío el edicto y la prohibición. Cuando Daniel supo que el edicto había sido firmado, entró en su casa, y abiertas las ventanas de su cámara que daban hacia Jerusalén, se arrodillaba tres veces al día, y oraba y daba gracias delante de su Dios, como lo solía hacer antes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Daniel 6:6-10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75044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114212</TotalTime>
  <Words>915</Words>
  <Application>Microsoft Office PowerPoint</Application>
  <PresentationFormat>On-screen Show (4:3)</PresentationFormat>
  <Paragraphs>88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Contexto</vt:lpstr>
      <vt:lpstr>Pasaje bíblico</vt:lpstr>
      <vt:lpstr>Daniel 6:6-10</vt:lpstr>
      <vt:lpstr>Daniel 6:6-10</vt:lpstr>
      <vt:lpstr>Daniel 6:6-10</vt:lpstr>
      <vt:lpstr>Pasaje bíblico</vt:lpstr>
      <vt:lpstr>Daniel 6:13-16</vt:lpstr>
      <vt:lpstr>Daniel 6:13-16</vt:lpstr>
      <vt:lpstr>Pasaje bíblico</vt:lpstr>
      <vt:lpstr>Daniel 6:19-22</vt:lpstr>
      <vt:lpstr>Daniel 6:19-22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obre_con_fidelidad_112016</dc:title>
  <dc:creator>JRIVERA</dc:creator>
  <cp:lastModifiedBy>Ortega, Tito (GSO Inks/Supplies SM)</cp:lastModifiedBy>
  <cp:revision>5477</cp:revision>
  <cp:lastPrinted>2016-04-09T19:10:40Z</cp:lastPrinted>
  <dcterms:created xsi:type="dcterms:W3CDTF">2007-01-24T21:53:34Z</dcterms:created>
  <dcterms:modified xsi:type="dcterms:W3CDTF">2016-11-27T22:20:38Z</dcterms:modified>
</cp:coreProperties>
</file>