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0"/>
  </p:notesMasterIdLst>
  <p:handoutMasterIdLst>
    <p:handoutMasterId r:id="rId21"/>
  </p:handoutMasterIdLst>
  <p:sldIdLst>
    <p:sldId id="794" r:id="rId3"/>
    <p:sldId id="1618" r:id="rId4"/>
    <p:sldId id="804" r:id="rId5"/>
    <p:sldId id="1733" r:id="rId6"/>
    <p:sldId id="1778" r:id="rId7"/>
    <p:sldId id="1687" r:id="rId8"/>
    <p:sldId id="1881" r:id="rId9"/>
    <p:sldId id="1878" r:id="rId10"/>
    <p:sldId id="1767" r:id="rId11"/>
    <p:sldId id="1880" r:id="rId12"/>
    <p:sldId id="1879" r:id="rId13"/>
    <p:sldId id="1830" r:id="rId14"/>
    <p:sldId id="1790" r:id="rId15"/>
    <p:sldId id="1882" r:id="rId16"/>
    <p:sldId id="1704" r:id="rId17"/>
    <p:sldId id="1663" r:id="rId18"/>
    <p:sldId id="908" r:id="rId1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72" d="100"/>
          <a:sy n="72" d="100"/>
        </p:scale>
        <p:origin x="118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897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409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16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6755421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17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513055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58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906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58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i.ytimg.com/vi/ejhWMHGBZJc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" r="2437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Primavera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Relaciones que permanecen: actitudes que ayudan a mantenernos unidos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6: Persista en aceptar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29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mayo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Romanos</a:t>
            </a:r>
            <a:r>
              <a:rPr lang="en-US" sz="2800" dirty="0" smtClean="0"/>
              <a:t> </a:t>
            </a:r>
            <a:r>
              <a:rPr lang="pt-BR" sz="2800" dirty="0" smtClean="0"/>
              <a:t>14:1-4, 13-19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12482"/>
            <a:ext cx="86106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Pero </a:t>
            </a:r>
            <a:r>
              <a:rPr lang="es-ES" dirty="0"/>
              <a:t>si por causa de la comida tu hermano es contristado, ya no andas conforme al amor. No hagas que por la comida tuya se pierda aquel por quien Cristo murió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Romanos 14:13-15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848645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Romanos 14:16-19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219196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86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“No sea, pues, vituperado vuestro bien; porque el reino de Dios no es comida ni bebida, sino justicia, paz y gozo en el Espíritu Santo. Porque el que en esto sirve a Cristo, agrada a Dios, y es aprobado por los hombres. Así que, sigamos lo que contribuye a la paz y a la mutua edificación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Romanos 14:16-19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468915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Algunas personas creen que no pueden tener relaciones con alguien que cree algo diferente de lo que ellas creen.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En </a:t>
            </a:r>
            <a:r>
              <a:rPr lang="es-ES" sz="2800" dirty="0"/>
              <a:t>el otro extremo están los que dicen que no </a:t>
            </a:r>
            <a:r>
              <a:rPr lang="es-ES" sz="2800" dirty="0" smtClean="0"/>
              <a:t>solo</a:t>
            </a:r>
            <a:endParaRPr lang="es-PR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029200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debemos aceptar diferentes opiniones, sino que además, debemos aceptar esas opiniones como válidas en todas las situaciones que se nos presenten</a:t>
            </a:r>
            <a:r>
              <a:rPr lang="es-ES" sz="2800" dirty="0" smtClean="0"/>
              <a:t>.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Como cristianos que vivimos en tiempos modernos, debemos volver a lo que realmente significa aceptar a otra persona.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Gracias </a:t>
            </a:r>
            <a:r>
              <a:rPr lang="es-ES" sz="2800" dirty="0"/>
              <a:t>a Dios porque el libro de Romanos nos </a:t>
            </a:r>
            <a:r>
              <a:rPr lang="es-ES" sz="2800" dirty="0" smtClean="0"/>
              <a:t>da</a:t>
            </a:r>
            <a:endParaRPr lang="es-PR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029200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una orientación práctica sobre cómo hacerlo, en especial, dentro del cuerpo de Cristo.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3964010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170113"/>
            <a:ext cx="8610600" cy="4230687"/>
          </a:xfrm>
        </p:spPr>
        <p:txBody>
          <a:bodyPr/>
          <a:lstStyle/>
          <a:p>
            <a:pPr marL="288925" indent="-288925">
              <a:buNone/>
            </a:pPr>
            <a:r>
              <a:rPr lang="es-ES" sz="1400" dirty="0" err="1" smtClean="0"/>
              <a:t>Barclay</a:t>
            </a:r>
            <a:r>
              <a:rPr lang="es-ES" sz="1400" dirty="0"/>
              <a:t>, William. </a:t>
            </a:r>
            <a:r>
              <a:rPr lang="es-ES" sz="1400" i="1" dirty="0"/>
              <a:t>Comentario Al Nuevo Testamento</a:t>
            </a:r>
            <a:r>
              <a:rPr lang="es-ES" sz="1400" dirty="0"/>
              <a:t>. </a:t>
            </a:r>
            <a:r>
              <a:rPr lang="es-ES" sz="1400" dirty="0" err="1"/>
              <a:t>Viladecavalls</a:t>
            </a:r>
            <a:r>
              <a:rPr lang="es-ES" sz="1400" dirty="0"/>
              <a:t> (Barcelona), España: Editorial </a:t>
            </a:r>
            <a:r>
              <a:rPr lang="es-ES" sz="1400" dirty="0" smtClean="0"/>
              <a:t>CLIE, 2006</a:t>
            </a:r>
            <a:r>
              <a:rPr lang="es-ES" sz="1400" dirty="0"/>
              <a:t>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288925" indent="-288925"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2, Núm. 3.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2015. 156-166.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1985 : 1070.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istantshores.org/images/rg/06/06_Jo_01_01_R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Verano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 </a:t>
            </a:r>
            <a:r>
              <a:rPr lang="es-PR" sz="4400" cap="small" dirty="0" smtClean="0"/>
              <a:t>Esforzado y Valiente: El modelo de liderazgo de Josué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1: Acepte su rol como líder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/>
              <a:t>5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junio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(Josué 1</a:t>
            </a:r>
            <a:r>
              <a:rPr lang="en-US" dirty="0" smtClean="0"/>
              <a:t>:1-9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17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" t="59410" r="47786" b="16812"/>
          <a:stretch/>
        </p:blipFill>
        <p:spPr bwMode="auto">
          <a:xfrm>
            <a:off x="-1" y="3810000"/>
            <a:ext cx="4329405" cy="275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26174" y="44448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4230" r="56503" b="14037"/>
          <a:stretch/>
        </p:blipFill>
        <p:spPr bwMode="auto">
          <a:xfrm>
            <a:off x="4763817" y="4628911"/>
            <a:ext cx="2322783" cy="17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9" t="81242" r="10071" b="15325"/>
          <a:stretch/>
        </p:blipFill>
        <p:spPr bwMode="auto">
          <a:xfrm>
            <a:off x="5107173" y="4308137"/>
            <a:ext cx="1522227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73774" y="42924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025280" y="3810000"/>
            <a:ext cx="5118720" cy="272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76526" y="4800600"/>
            <a:ext cx="2538673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6" t="86921" r="10071" b="7818"/>
          <a:stretch/>
        </p:blipFill>
        <p:spPr bwMode="auto">
          <a:xfrm>
            <a:off x="5121933" y="5216627"/>
            <a:ext cx="1980313" cy="5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302257" y="5296375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88532" y="5235299"/>
            <a:ext cx="533400" cy="4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89998" r="65985" b="7818"/>
          <a:stretch/>
        </p:blipFill>
        <p:spPr bwMode="auto">
          <a:xfrm>
            <a:off x="5105399" y="5498564"/>
            <a:ext cx="1295401" cy="2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59416" b="17586"/>
          <a:stretch/>
        </p:blipFill>
        <p:spPr bwMode="auto">
          <a:xfrm>
            <a:off x="4267200" y="3822861"/>
            <a:ext cx="4506686" cy="27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0670" b="3086"/>
          <a:stretch/>
        </p:blipFill>
        <p:spPr bwMode="auto">
          <a:xfrm>
            <a:off x="5019772" y="5812727"/>
            <a:ext cx="4124228" cy="67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7435"/>
          <a:stretch/>
        </p:blipFill>
        <p:spPr bwMode="auto">
          <a:xfrm>
            <a:off x="0" y="6477000"/>
            <a:ext cx="9144000" cy="40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1"/>
            <a:ext cx="3888318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0" t="58192" r="48215" b="24848"/>
          <a:stretch/>
        </p:blipFill>
        <p:spPr bwMode="auto">
          <a:xfrm>
            <a:off x="96987" y="3863532"/>
            <a:ext cx="3810000" cy="21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0" t="75077" r="45918" b="7541"/>
          <a:stretch/>
        </p:blipFill>
        <p:spPr bwMode="auto">
          <a:xfrm>
            <a:off x="4263308" y="3823991"/>
            <a:ext cx="39624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45"/>
          <a:stretch/>
        </p:blipFill>
        <p:spPr bwMode="auto">
          <a:xfrm>
            <a:off x="0" y="6469851"/>
            <a:ext cx="9144000" cy="40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1" r="9489" b="3154"/>
          <a:stretch/>
        </p:blipFill>
        <p:spPr bwMode="auto">
          <a:xfrm>
            <a:off x="0" y="5940051"/>
            <a:ext cx="8328244" cy="53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45"/>
          <a:stretch/>
        </p:blipFill>
        <p:spPr bwMode="auto">
          <a:xfrm>
            <a:off x="-6915" y="-1"/>
            <a:ext cx="5243776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570" r="16371" b="17565"/>
          <a:stretch/>
        </p:blipFill>
        <p:spPr bwMode="auto">
          <a:xfrm>
            <a:off x="3810000" y="4419600"/>
            <a:ext cx="505852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Las diferencias de opiniones no son un obstáculo en las relaciones fuertes.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85344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La iglesia de Roma estaba integrada por </a:t>
            </a:r>
            <a:r>
              <a:rPr lang="es-ES" sz="2800" dirty="0" smtClean="0"/>
              <a:t>judíos </a:t>
            </a:r>
            <a:r>
              <a:rPr lang="es-ES" sz="2800" dirty="0"/>
              <a:t>y gentiles. En parte, debido a que el emperador Claudio había expulsado a los judíos de Roma, ambos grupos habían desarrollado formas de expresar su fe que eran muy diferentes entre sí. </a:t>
            </a:r>
            <a:endParaRPr lang="es-ES" sz="2800" dirty="0" smtClean="0"/>
          </a:p>
          <a:p>
            <a:r>
              <a:rPr lang="es-ES" sz="2800" dirty="0" smtClean="0"/>
              <a:t>Esas </a:t>
            </a:r>
            <a:r>
              <a:rPr lang="es-ES" sz="2800" dirty="0"/>
              <a:t>diferencias produjeron tensiones en la iglesia que amenazaban la </a:t>
            </a:r>
            <a:r>
              <a:rPr lang="es-ES" sz="2800" dirty="0" smtClean="0"/>
              <a:t>unidad. </a:t>
            </a:r>
          </a:p>
          <a:p>
            <a:r>
              <a:rPr lang="es-ES" sz="2800" dirty="0" smtClean="0"/>
              <a:t>Pablo enfatiza </a:t>
            </a:r>
            <a:r>
              <a:rPr lang="es-ES" sz="2800" dirty="0"/>
              <a:t>la justicia que tenían en común, y que recibieron de </a:t>
            </a:r>
            <a:r>
              <a:rPr lang="es-ES" sz="2800" dirty="0" smtClean="0"/>
              <a:t>Cristo, les motiva </a:t>
            </a:r>
            <a:r>
              <a:rPr lang="es-ES" sz="2800" dirty="0"/>
              <a:t>a aceptarse unos a otros con sus diferencias.</a:t>
            </a:r>
          </a:p>
        </p:txBody>
      </p:sp>
    </p:spTree>
    <p:extLst>
      <p:ext uri="{BB962C8B-B14F-4D97-AF65-F5344CB8AC3E}">
        <p14:creationId xmlns:p14="http://schemas.microsoft.com/office/powerpoint/2010/main" val="697233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Romanos 14:1-4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6282"/>
            <a:ext cx="86423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“Recibid al débil en la fe, pero no para contender sobre opiniones</a:t>
            </a:r>
            <a:r>
              <a:rPr lang="es-ES" dirty="0" smtClean="0"/>
              <a:t>. Porque </a:t>
            </a:r>
            <a:r>
              <a:rPr lang="es-ES" dirty="0"/>
              <a:t>uno cree que se ha de comer de todo; otro, que es débil, come legumbres</a:t>
            </a:r>
            <a:r>
              <a:rPr lang="es-ES" dirty="0" smtClean="0"/>
              <a:t>. El </a:t>
            </a:r>
            <a:r>
              <a:rPr lang="es-ES" dirty="0"/>
              <a:t>que come, no menosprecie al que no come, y el que no come, no juzgue al que come; porque Dios le ha recibido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Romanos 14:1-4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12482"/>
            <a:ext cx="86423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¿</a:t>
            </a:r>
            <a:r>
              <a:rPr lang="es-ES" dirty="0"/>
              <a:t>Tú quién eres, que juzgas al criado ajeno? Para su propio señor está en pie, o cae; pero estará firme, porque poderoso es el Señor para hacerle estar firme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Romanos 14:1-4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923371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Romanos 14:13-15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537683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12482"/>
            <a:ext cx="86106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“Así que, ya no nos juzguemos más los unos a los otros, sino más bien decidid no poner tropiezo u ocasión de caer al hermano. Yo sé, y confío en el Señor Jesús, que nada es inmundo en sí mismo; mas para el que piensa que algo es inmundo, para él lo es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Romanos 14:13-15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874837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109971</TotalTime>
  <Words>774</Words>
  <Application>Microsoft Office PowerPoint</Application>
  <PresentationFormat>On-screen Show (4:3)</PresentationFormat>
  <Paragraphs>80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Pasaje bíblico</vt:lpstr>
      <vt:lpstr>Romanos 14:1-4</vt:lpstr>
      <vt:lpstr>Romanos 14:1-4</vt:lpstr>
      <vt:lpstr>Pasaje bíblico</vt:lpstr>
      <vt:lpstr>Romanos 14:13-15</vt:lpstr>
      <vt:lpstr>Romanos 14:13-15</vt:lpstr>
      <vt:lpstr>Pasaje bíblico</vt:lpstr>
      <vt:lpstr>Romanos 14:16-19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persista_en_aceptar_052916</dc:title>
  <dc:creator>JRIVERA</dc:creator>
  <cp:lastModifiedBy>Ortega, Tito (GSO Inks/Supplies SM)</cp:lastModifiedBy>
  <cp:revision>5210</cp:revision>
  <cp:lastPrinted>2016-04-09T19:10:40Z</cp:lastPrinted>
  <dcterms:created xsi:type="dcterms:W3CDTF">2007-01-24T21:53:34Z</dcterms:created>
  <dcterms:modified xsi:type="dcterms:W3CDTF">2016-05-30T22:00:46Z</dcterms:modified>
</cp:coreProperties>
</file>