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5"/>
  </p:notesMasterIdLst>
  <p:handoutMasterIdLst>
    <p:handoutMasterId r:id="rId26"/>
  </p:handoutMasterIdLst>
  <p:sldIdLst>
    <p:sldId id="794" r:id="rId3"/>
    <p:sldId id="1618" r:id="rId4"/>
    <p:sldId id="804" r:id="rId5"/>
    <p:sldId id="1733" r:id="rId6"/>
    <p:sldId id="1778" r:id="rId7"/>
    <p:sldId id="1687" r:id="rId8"/>
    <p:sldId id="1869" r:id="rId9"/>
    <p:sldId id="1779" r:id="rId10"/>
    <p:sldId id="1767" r:id="rId11"/>
    <p:sldId id="1879" r:id="rId12"/>
    <p:sldId id="1876" r:id="rId13"/>
    <p:sldId id="1880" r:id="rId14"/>
    <p:sldId id="1881" r:id="rId15"/>
    <p:sldId id="1829" r:id="rId16"/>
    <p:sldId id="1830" r:id="rId17"/>
    <p:sldId id="1877" r:id="rId18"/>
    <p:sldId id="1882" r:id="rId19"/>
    <p:sldId id="1790" r:id="rId20"/>
    <p:sldId id="1878" r:id="rId21"/>
    <p:sldId id="1704" r:id="rId22"/>
    <p:sldId id="1663" r:id="rId23"/>
    <p:sldId id="908" r:id="rId2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72" d="100"/>
          <a:sy n="72" d="100"/>
        </p:scale>
        <p:origin x="118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17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32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849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37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93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16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389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6096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18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19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91233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59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17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58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static1.squarespace.com/static/4f3d71c28754d958179fb9e7/t/551cb559e4b0a9acf952938a/1427944803220/?format=1000w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0" r="-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Relaciones que permanecen: actitudes que ayudan a mantenernos unidos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4: Persista en servir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15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mayo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Gálatas</a:t>
            </a:r>
            <a:r>
              <a:rPr lang="en-US" sz="2800" dirty="0" smtClean="0"/>
              <a:t> </a:t>
            </a:r>
            <a:r>
              <a:rPr lang="pt-BR" sz="2800" dirty="0" smtClean="0"/>
              <a:t>5:13-15; 6:1-5, 10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Así </a:t>
            </a:r>
            <a:r>
              <a:rPr lang="es-ES" dirty="0"/>
              <a:t>que, cada uno someta a prueba su propia obra, y entonces tendrá motivo de gloriarse sólo respecto de sí mismo, y no en otro</a:t>
            </a:r>
            <a:r>
              <a:rPr lang="es-ES" dirty="0" smtClean="0"/>
              <a:t>; porque </a:t>
            </a:r>
            <a:r>
              <a:rPr lang="es-ES" dirty="0"/>
              <a:t>cada uno llevará su propia carga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913555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Si somos espirituales (andando en el Espíritu, guiados por el Espíritu, produciendo el fruto mediante el Espíritu), procuraremos restaurar al caído.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palabra griega para «restaurar» es un término médico que significa la reparación de un hueso roto. Los cristianos son miembros del cuerpo de Cristo y un cristiano en pecado debilita el cuerpo.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90170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Por </a:t>
            </a:r>
            <a:r>
              <a:rPr lang="es-ES" dirty="0"/>
              <a:t>supuesto, si la persona no se somete a la restauración, se deben considerar las medidas de disciplina delineadas en </a:t>
            </a:r>
            <a:r>
              <a:rPr lang="es-ES" dirty="0">
                <a:solidFill>
                  <a:schemeClr val="tx2"/>
                </a:solidFill>
              </a:rPr>
              <a:t>Mateo 18 </a:t>
            </a:r>
            <a:r>
              <a:rPr lang="es-ES" dirty="0"/>
              <a:t>y </a:t>
            </a:r>
            <a:r>
              <a:rPr lang="es-ES" dirty="0">
                <a:solidFill>
                  <a:schemeClr val="tx2"/>
                </a:solidFill>
              </a:rPr>
              <a:t>1 Corintios 5</a:t>
            </a:r>
            <a:r>
              <a:rPr lang="es-ES" dirty="0"/>
              <a:t>.</a:t>
            </a:r>
          </a:p>
          <a:p>
            <a:r>
              <a:rPr lang="es-ES" dirty="0"/>
              <a:t>Debemos sobrellevar los unos las cargas de los otros, pero también debemos llevar nuestras propias cargas</a:t>
            </a:r>
            <a:r>
              <a:rPr lang="es-ES" dirty="0" smtClean="0"/>
              <a:t>. </a:t>
            </a:r>
            <a:r>
              <a:rPr lang="es-ES" dirty="0"/>
              <a:t>Hay algunas cargas que podemos compartir con otros, pero hay otras que sólo nosotros podemos llevar.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052593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Evadir </a:t>
            </a:r>
            <a:r>
              <a:rPr lang="es-ES" dirty="0"/>
              <a:t>mi responsabilidad so pretexto de ayudar a otro es pecar. </a:t>
            </a:r>
            <a:endParaRPr lang="es-ES" dirty="0" smtClean="0"/>
          </a:p>
          <a:p>
            <a:r>
              <a:rPr lang="es-ES" dirty="0" smtClean="0"/>
              <a:t>Debe </a:t>
            </a:r>
            <a:r>
              <a:rPr lang="es-ES" dirty="0"/>
              <a:t>haber un espíritu de humildad al procurar ayudar a otros, sin pensar que somos mejores.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521807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Gálatas 6:10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130514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86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“Así que, según tengamos oportunidad, hagamos bien a todos, y mayormente a los de la familia de la fe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6:10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46891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La conclusión de esta disertación nos lleva a considerar una esfera más amplia. “Hagamos bien a todos”. </a:t>
            </a:r>
            <a:endParaRPr lang="es-ES" dirty="0" smtClean="0"/>
          </a:p>
          <a:p>
            <a:r>
              <a:rPr lang="es-ES" dirty="0" smtClean="0"/>
              <a:t>Esta </a:t>
            </a:r>
            <a:r>
              <a:rPr lang="es-ES" dirty="0"/>
              <a:t>es la implicación lógica del ministerio del Espíritu Santo en nuestra vida. Si vivimos controlados por él, no </a:t>
            </a:r>
            <a:r>
              <a:rPr lang="es-ES" dirty="0" smtClean="0"/>
              <a:t>caeremos </a:t>
            </a:r>
            <a:r>
              <a:rPr lang="es-ES" dirty="0"/>
              <a:t>en la trampa legalista de los judaizantes y todas sus leyes.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6:10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27645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Sin </a:t>
            </a:r>
            <a:r>
              <a:rPr lang="es-ES" dirty="0"/>
              <a:t>embargo, el Espíritu de Dios producirá su fruto y así buscaremos las oportunidades de hacer el bien a todos, especialmente a los hermanos en Cristo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6:10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020984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Muchas personas consideran que lo han logrado todo por sí mismas, pero la verdad es que nadie llega a ninguna parte sin la ayuda de otros.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Algunos </a:t>
            </a:r>
            <a:r>
              <a:rPr lang="es-ES" sz="2800" dirty="0"/>
              <a:t>saben </a:t>
            </a:r>
            <a:r>
              <a:rPr lang="es-ES" sz="2800" dirty="0" smtClean="0"/>
              <a:t>que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 smtClean="0"/>
              <a:t>necesitan </a:t>
            </a:r>
            <a:r>
              <a:rPr lang="es-ES" sz="2800" dirty="0"/>
              <a:t>la ayuda de los demás, y construyen sus relaciones basándose solo en lo que puedan obtener de otros. 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Nuestras </a:t>
            </a:r>
            <a:r>
              <a:rPr lang="es-ES" sz="2800" dirty="0"/>
              <a:t>relaciones serían mucho mejores si, en lugar de concentrarnos en cómo puedo lograr que los demás me ayuden, nos concentráramos en cómo ayudar y servir a los demás.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962867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59410" r="47786" b="16812"/>
          <a:stretch/>
        </p:blipFill>
        <p:spPr bwMode="auto">
          <a:xfrm>
            <a:off x="-1" y="3810000"/>
            <a:ext cx="4329405" cy="27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025280" y="3810000"/>
            <a:ext cx="5118720" cy="272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59416" b="17586"/>
          <a:stretch/>
        </p:blipFill>
        <p:spPr bwMode="auto">
          <a:xfrm>
            <a:off x="4267200" y="3822861"/>
            <a:ext cx="4506686" cy="27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0670" b="3086"/>
          <a:stretch/>
        </p:blipFill>
        <p:spPr bwMode="auto">
          <a:xfrm>
            <a:off x="5019772" y="5812727"/>
            <a:ext cx="4124228" cy="6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7435"/>
          <a:stretch/>
        </p:blipFill>
        <p:spPr bwMode="auto">
          <a:xfrm>
            <a:off x="0" y="6477000"/>
            <a:ext cx="9144000" cy="4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58192" r="48215" b="24848"/>
          <a:stretch/>
        </p:blipFill>
        <p:spPr bwMode="auto">
          <a:xfrm>
            <a:off x="96987" y="3863532"/>
            <a:ext cx="3810000" cy="21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0" t="75077" r="45918" b="7541"/>
          <a:stretch/>
        </p:blipFill>
        <p:spPr bwMode="auto">
          <a:xfrm>
            <a:off x="4263308" y="3823991"/>
            <a:ext cx="3962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45"/>
          <a:stretch/>
        </p:blipFill>
        <p:spPr bwMode="auto">
          <a:xfrm>
            <a:off x="0" y="6469851"/>
            <a:ext cx="9144000" cy="40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1" r="9489" b="3154"/>
          <a:stretch/>
        </p:blipFill>
        <p:spPr bwMode="auto">
          <a:xfrm>
            <a:off x="0" y="5940051"/>
            <a:ext cx="8328244" cy="53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570" r="16371" b="17565"/>
          <a:stretch/>
        </p:blipFill>
        <p:spPr bwMode="auto">
          <a:xfrm>
            <a:off x="3810000" y="4419600"/>
            <a:ext cx="505852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buNone/>
            </a:pPr>
            <a:r>
              <a:rPr lang="es-ES" sz="1400" dirty="0" err="1" smtClean="0"/>
              <a:t>Barclay</a:t>
            </a:r>
            <a:r>
              <a:rPr lang="es-ES" sz="1400" dirty="0"/>
              <a:t>, William. </a:t>
            </a:r>
            <a:r>
              <a:rPr lang="es-ES" sz="1400" i="1" dirty="0"/>
              <a:t>Comentario Al Nuevo Testamento</a:t>
            </a:r>
            <a:r>
              <a:rPr lang="es-ES" sz="1400" dirty="0"/>
              <a:t>. </a:t>
            </a:r>
            <a:r>
              <a:rPr lang="es-ES" sz="1400" dirty="0" err="1"/>
              <a:t>Viladecavalls</a:t>
            </a:r>
            <a:r>
              <a:rPr lang="es-ES" sz="1400" dirty="0"/>
              <a:t> (Barcelona), España: Editorial </a:t>
            </a:r>
            <a:r>
              <a:rPr lang="es-ES" sz="1400" dirty="0" smtClean="0"/>
              <a:t>CLIE, 2006</a:t>
            </a:r>
            <a:r>
              <a:rPr lang="es-ES" sz="1400" dirty="0"/>
              <a:t>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indent="-288925"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2,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132-142.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Porter</a:t>
            </a:r>
            <a:r>
              <a:rPr lang="es-ES" sz="1400" dirty="0"/>
              <a:t>, Rafael. </a:t>
            </a:r>
            <a:r>
              <a:rPr lang="es-ES" sz="1400" i="1" dirty="0"/>
              <a:t>Estudios </a:t>
            </a:r>
            <a:r>
              <a:rPr lang="es-ES" sz="1400" i="1" dirty="0" err="1"/>
              <a:t>Bı́blicos</a:t>
            </a:r>
            <a:r>
              <a:rPr lang="es-ES" sz="1400" i="1" dirty="0"/>
              <a:t> ELA: ¡Verdaderamente Libre! (Gálatas)</a:t>
            </a:r>
            <a:r>
              <a:rPr lang="es-ES" sz="1400" dirty="0"/>
              <a:t>. Puebla, Pue., México: Ediciones Las Américas, A. C., 1992.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ermonsdusabbat.files.wordpress.com/2013/10/101313_1522_2lecribl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Relaciones que permanecen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5: Persista ser humilde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22 </a:t>
            </a:r>
            <a:r>
              <a:rPr lang="es-PR" sz="4000" kern="1200" dirty="0"/>
              <a:t>de </a:t>
            </a:r>
            <a:r>
              <a:rPr lang="es-PR" sz="4000" dirty="0" smtClean="0"/>
              <a:t>mayo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(Filipenses 2</a:t>
            </a:r>
            <a:r>
              <a:rPr lang="en-US" dirty="0" smtClean="0"/>
              <a:t>:1-5; 13-15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Aproveche la oportunidad de servir</a:t>
            </a:r>
            <a:r>
              <a:rPr lang="es-ES" sz="3600" dirty="0" smtClean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133600"/>
            <a:ext cx="85344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Aunque eran salvos por gracia, los cristianos judaizantes engañaron a algunos creyentes gálatas haciéndoles creer que tenían que ser circuncidados para ser plenamente cristianos. </a:t>
            </a:r>
            <a:endParaRPr lang="es-ES" sz="2800" dirty="0" smtClean="0"/>
          </a:p>
          <a:p>
            <a:r>
              <a:rPr lang="es-ES" sz="2800" dirty="0" smtClean="0"/>
              <a:t>Pablo </a:t>
            </a:r>
            <a:r>
              <a:rPr lang="es-ES" sz="2800" dirty="0"/>
              <a:t>se dedicó a explicarles la preeminencia de la fe (</a:t>
            </a:r>
            <a:r>
              <a:rPr lang="es-ES" sz="2800" dirty="0">
                <a:solidFill>
                  <a:schemeClr val="tx2"/>
                </a:solidFill>
              </a:rPr>
              <a:t>capítulos 2 – 4</a:t>
            </a:r>
            <a:r>
              <a:rPr lang="es-ES" sz="2800" dirty="0"/>
              <a:t>), y las implicaciones éticas de esa teología (</a:t>
            </a:r>
            <a:r>
              <a:rPr lang="es-ES" sz="2800" dirty="0">
                <a:solidFill>
                  <a:schemeClr val="tx2"/>
                </a:solidFill>
              </a:rPr>
              <a:t>capítulos 5 – 6</a:t>
            </a:r>
            <a:r>
              <a:rPr lang="es-ES" sz="2800" dirty="0"/>
              <a:t>), para culminar con un énfasis en la libertad definida por el servicio fiel a los demás.</a:t>
            </a:r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Gálatas 5:13-15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62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“Porque vosotros, hermanos, a libertad fuisteis llamados; solamente que no uséis la libertad como ocasión para la carne, sino servíos por amor los unos a los otros. Porque toda la ley en esta sola palabra se cumple: Amarás a tu prójimo como a ti mismo. Pero si os mordéis y os coméis unos a otros, mirad que también no os consumáis unos a otros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5:13-15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Pablo cierra esta sección con el recordatorio de que la libertad no es libertinaje. «Servíos por amor los unos a los otros», dice. Cumplimos la ley cuando vivimos en amor (</a:t>
            </a:r>
            <a:r>
              <a:rPr lang="es-ES" dirty="0">
                <a:solidFill>
                  <a:schemeClr val="tx2"/>
                </a:solidFill>
              </a:rPr>
              <a:t>Ro 13.8–10</a:t>
            </a:r>
            <a:r>
              <a:rPr lang="es-ES" dirty="0"/>
              <a:t>). El cristiano que dice: «¡Tengo libertad para pecar!», no comprende nada de la cruz ni de la gracia de </a:t>
            </a:r>
            <a:r>
              <a:rPr lang="es-ES" dirty="0" smtClean="0"/>
              <a:t>Dios. 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5:13-15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88312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Gálatas 6:1-5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33402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Hermanos, si alguno fuere sorprendido en alguna falta, vosotros que sois espirituales, restauradle con espíritu de mansedumbre, considerándote a ti mismo, no sea que tú también seas </a:t>
            </a:r>
            <a:r>
              <a:rPr lang="es-ES" dirty="0" smtClean="0"/>
              <a:t>tentado. Sobrellevad </a:t>
            </a:r>
            <a:r>
              <a:rPr lang="es-ES" dirty="0"/>
              <a:t>los unos las cargas de los otros, y cumplid así la ley de Cristo</a:t>
            </a:r>
            <a:r>
              <a:rPr lang="es-ES" dirty="0" smtClean="0"/>
              <a:t>. Porque </a:t>
            </a:r>
            <a:r>
              <a:rPr lang="es-ES" dirty="0"/>
              <a:t>el que se cree ser algo, no siendo nada, a sí mismo se engaña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Gálatas 6:1-5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748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109177</TotalTime>
  <Words>1047</Words>
  <Application>Microsoft Office PowerPoint</Application>
  <PresentationFormat>On-screen Show (4:3)</PresentationFormat>
  <Paragraphs>102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Pasaje bíblico</vt:lpstr>
      <vt:lpstr>Gálatas 5:13-15</vt:lpstr>
      <vt:lpstr>Gálatas 5:13-15</vt:lpstr>
      <vt:lpstr>Pasaje bíblico</vt:lpstr>
      <vt:lpstr>Gálatas 6:1-5</vt:lpstr>
      <vt:lpstr>Gálatas 6:1-5</vt:lpstr>
      <vt:lpstr>Gálatas 6:1-5</vt:lpstr>
      <vt:lpstr>Gálatas 6:1-5</vt:lpstr>
      <vt:lpstr>Gálatas 6:1-5</vt:lpstr>
      <vt:lpstr>Pasaje bíblico</vt:lpstr>
      <vt:lpstr>Gálatas 6:10</vt:lpstr>
      <vt:lpstr>Gálatas 6:10</vt:lpstr>
      <vt:lpstr>Gálatas 6:10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persista_en_servir_051516</dc:title>
  <dc:creator>JRIVERA</dc:creator>
  <cp:lastModifiedBy>Ortega, Tito (GSO Inks/Supplies SM)</cp:lastModifiedBy>
  <cp:revision>5198</cp:revision>
  <cp:lastPrinted>2016-04-09T19:10:40Z</cp:lastPrinted>
  <dcterms:created xsi:type="dcterms:W3CDTF">2007-01-24T21:53:34Z</dcterms:created>
  <dcterms:modified xsi:type="dcterms:W3CDTF">2016-05-18T15:06:26Z</dcterms:modified>
</cp:coreProperties>
</file>