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1"/>
  </p:notesMasterIdLst>
  <p:handoutMasterIdLst>
    <p:handoutMasterId r:id="rId22"/>
  </p:handoutMasterIdLst>
  <p:sldIdLst>
    <p:sldId id="794" r:id="rId3"/>
    <p:sldId id="1618" r:id="rId4"/>
    <p:sldId id="804" r:id="rId5"/>
    <p:sldId id="1733" r:id="rId6"/>
    <p:sldId id="1804" r:id="rId7"/>
    <p:sldId id="1778" r:id="rId8"/>
    <p:sldId id="1687" r:id="rId9"/>
    <p:sldId id="1811" r:id="rId10"/>
    <p:sldId id="1812" r:id="rId11"/>
    <p:sldId id="1791" r:id="rId12"/>
    <p:sldId id="1792" r:id="rId13"/>
    <p:sldId id="1793" r:id="rId14"/>
    <p:sldId id="1794" r:id="rId15"/>
    <p:sldId id="1790" r:id="rId16"/>
    <p:sldId id="1805" r:id="rId17"/>
    <p:sldId id="1704" r:id="rId18"/>
    <p:sldId id="1663" r:id="rId19"/>
    <p:sldId id="908" r:id="rId2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07" d="100"/>
          <a:sy n="107" d="100"/>
        </p:scale>
        <p:origin x="1572" y="96"/>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7/13/2016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3009393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3732044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1915844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1882966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14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845741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15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598916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18</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a:t>
            </a:fld>
            <a:endParaRPr lang="en-US"/>
          </a:p>
        </p:txBody>
      </p:sp>
    </p:spTree>
    <p:extLst>
      <p:ext uri="{BB962C8B-B14F-4D97-AF65-F5344CB8AC3E}">
        <p14:creationId xmlns:p14="http://schemas.microsoft.com/office/powerpoint/2010/main" val="1172464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513055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928561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464414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4099427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2673638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3074" name="Picture 2" descr="http://distantshores.org/images/rg/06/06_Jo_22_02_RG.jpg"/>
          <p:cNvPicPr>
            <a:picLocks noChangeAspect="1" noChangeArrowheads="1"/>
          </p:cNvPicPr>
          <p:nvPr/>
        </p:nvPicPr>
        <p:blipFill rotWithShape="1">
          <a:blip r:embed="rId3">
            <a:extLst>
              <a:ext uri="{28A0092B-C50C-407E-A947-70E740481C1C}">
                <a14:useLocalDpi xmlns:a14="http://schemas.microsoft.com/office/drawing/2010/main" val="0"/>
              </a:ext>
            </a:extLst>
          </a:blip>
          <a:srcRect l="3226"/>
          <a:stretch/>
        </p:blipFill>
        <p:spPr bwMode="auto">
          <a:xfrm>
            <a:off x="0" y="0"/>
            <a:ext cx="9144000" cy="6883451"/>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n-US" sz="1600" i="1" dirty="0"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52500"/>
            <a:ext cx="7937951" cy="2019299"/>
          </a:xfrm>
          <a:prstGeom prst="rect">
            <a:avLst/>
          </a:prstGeom>
          <a:solidFill>
            <a:schemeClr val="tx2">
              <a:lumMod val="10000"/>
              <a:alpha val="73000"/>
            </a:schemeClr>
          </a:solidFill>
          <a:ln/>
        </p:spPr>
        <p:txBody>
          <a:bodyPr vert="horz" lIns="91440" tIns="45720" rIns="91440" bIns="45720" rtlCol="0" anchor="ctr">
            <a:noAutofit/>
          </a:bodyPr>
          <a:lstStyle/>
          <a:p>
            <a:pPr marL="0" lvl="0" indent="0" algn="ctr" fontAlgn="auto">
              <a:spcBef>
                <a:spcPts val="0"/>
              </a:spcBef>
              <a:buNone/>
              <a:defRPr/>
            </a:pPr>
            <a:r>
              <a:rPr kumimoji="0" lang="es-PR" sz="4400" b="0" i="0" u="none" strike="noStrike" kern="1200" cap="none" spc="0" normalizeH="0" baseline="0" noProof="0" dirty="0" smtClean="0">
                <a:ln>
                  <a:noFill/>
                </a:ln>
                <a:effectLst/>
                <a:uLnTx/>
                <a:uFillTx/>
                <a:latin typeface="+mj-lt"/>
                <a:ea typeface="+mj-ea"/>
                <a:cs typeface="+mj-cs"/>
              </a:rPr>
              <a:t>Verano 2016/</a:t>
            </a:r>
            <a:r>
              <a:rPr lang="es-PR" sz="4400" dirty="0" smtClean="0">
                <a:latin typeface="+mj-lt"/>
              </a:rPr>
              <a:t>Tema</a:t>
            </a:r>
            <a:r>
              <a:rPr lang="es-PR" sz="4400" dirty="0">
                <a:latin typeface="+mj-lt"/>
              </a:rPr>
              <a:t>: </a:t>
            </a:r>
            <a:r>
              <a:rPr lang="es-PR" sz="4400" cap="small" dirty="0">
                <a:latin typeface="+mj-lt"/>
                <a:cs typeface="Serto Jerusalem" panose="00000400000000000000" pitchFamily="2" charset="-78"/>
              </a:rPr>
              <a:t>Esforzado y Valiente: El modelo de liderazgo de Josué</a:t>
            </a:r>
          </a:p>
        </p:txBody>
      </p:sp>
      <p:sp>
        <p:nvSpPr>
          <p:cNvPr id="8" name="Rectangle 3"/>
          <p:cNvSpPr txBox="1">
            <a:spLocks noChangeArrowheads="1"/>
          </p:cNvSpPr>
          <p:nvPr/>
        </p:nvSpPr>
        <p:spPr>
          <a:xfrm>
            <a:off x="609600" y="3124200"/>
            <a:ext cx="7937951" cy="2971800"/>
          </a:xfrm>
          <a:prstGeom prst="rect">
            <a:avLst/>
          </a:prstGeom>
          <a:solidFill>
            <a:schemeClr val="tx2">
              <a:lumMod val="10000"/>
              <a:alpha val="73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j-lt"/>
              </a:rPr>
              <a:t>Sesión 5: Trabaje para solucionar los conflictos</a:t>
            </a:r>
          </a:p>
          <a:p>
            <a:pPr marL="401638" indent="-234950" algn="ctr">
              <a:spcAft>
                <a:spcPts val="600"/>
              </a:spcAft>
              <a:buNone/>
            </a:pPr>
            <a:r>
              <a:rPr lang="es-PR" sz="3600" dirty="0" smtClean="0">
                <a:latin typeface="+mj-lt"/>
                <a:cs typeface="+mn-cs"/>
              </a:rPr>
              <a:t>3</a:t>
            </a:r>
            <a:r>
              <a:rPr kumimoji="0" lang="es-PR" sz="3600" b="0" i="0" u="none" strike="noStrike" kern="1200" cap="none" spc="0" normalizeH="0" baseline="0" noProof="0" dirty="0" smtClean="0">
                <a:ln>
                  <a:noFill/>
                </a:ln>
                <a:effectLst/>
                <a:uLnTx/>
                <a:uFillTx/>
                <a:latin typeface="+mj-lt"/>
                <a:cs typeface="+mn-cs"/>
              </a:rPr>
              <a:t> de </a:t>
            </a:r>
            <a:r>
              <a:rPr lang="es-PR" sz="3600" dirty="0" smtClean="0">
                <a:latin typeface="+mj-lt"/>
              </a:rPr>
              <a:t>julio</a:t>
            </a:r>
            <a:r>
              <a:rPr lang="es-PR" sz="3600" dirty="0" smtClean="0">
                <a:latin typeface="+mj-lt"/>
                <a:cs typeface="+mn-cs"/>
              </a:rPr>
              <a:t> </a:t>
            </a:r>
            <a:r>
              <a:rPr kumimoji="0" lang="es-PR" sz="3600" b="0" i="0" u="none" strike="noStrike" kern="1200" cap="none" spc="0" normalizeH="0" baseline="0" noProof="0" dirty="0" smtClean="0">
                <a:ln>
                  <a:noFill/>
                </a:ln>
                <a:effectLst/>
                <a:uLnTx/>
                <a:uFillTx/>
                <a:latin typeface="+mj-lt"/>
                <a:cs typeface="+mn-cs"/>
              </a:rPr>
              <a:t>de 2016</a:t>
            </a:r>
            <a:endParaRPr kumimoji="0" lang="es-PR" sz="3200" b="0" i="0" u="none" strike="noStrike" kern="1200" cap="none" spc="0" normalizeH="0" baseline="0" noProof="0" dirty="0" smtClean="0">
              <a:ln>
                <a:noFill/>
              </a:ln>
              <a:effectLst/>
              <a:uLnTx/>
              <a:uFillTx/>
              <a:latin typeface="+mj-lt"/>
              <a:cs typeface="+mn-cs"/>
            </a:endParaRPr>
          </a:p>
          <a:p>
            <a:pPr marL="401638" lvl="0" indent="-234950" algn="ctr" fontAlgn="auto">
              <a:spcBef>
                <a:spcPct val="20000"/>
              </a:spcBef>
              <a:spcAft>
                <a:spcPts val="0"/>
              </a:spcAft>
              <a:defRPr/>
            </a:pPr>
            <a:r>
              <a:rPr lang="fr-FR" sz="2800" dirty="0" smtClean="0">
                <a:latin typeface="+mj-lt"/>
              </a:rPr>
              <a:t>(</a:t>
            </a:r>
            <a:r>
              <a:rPr lang="es-PR" sz="2800" dirty="0" smtClean="0"/>
              <a:t>Josué</a:t>
            </a:r>
            <a:r>
              <a:rPr lang="en-US" sz="2800" dirty="0" smtClean="0"/>
              <a:t> </a:t>
            </a:r>
            <a:r>
              <a:rPr lang="pt-BR" sz="2800" dirty="0" smtClean="0"/>
              <a:t>22:11-12, 15-18, 26-27_33-34</a:t>
            </a:r>
            <a:r>
              <a:rPr lang="en-US" sz="2800" dirty="0" smtClean="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Josué 22:26-27</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462757219"/>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152400" y="1981200"/>
            <a:ext cx="8763000" cy="3731118"/>
          </a:xfrm>
        </p:spPr>
        <p:txBody>
          <a:bodyPr/>
          <a:lstStyle/>
          <a:p>
            <a:pPr marL="0" indent="0">
              <a:buNone/>
            </a:pPr>
            <a:r>
              <a:rPr lang="es-ES" dirty="0"/>
              <a:t>“Por esto dijimos: Edifiquemos ahora un altar, no para holocausto ni para sacrificio, sino para que sea un testimonio entre nosotros y vosotros, y entre los que vendrán después de nosotros, de que podemos hacer el servicio de Jehová delante de él con nuestros holocaustos, con nuestros sacrificios y con nuestras ofrendas de paz; y no digan mañana vuestros hijos a los nuestros: Vosotros no tenéis parte en Jehová</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22:26-27</a:t>
            </a:r>
            <a:endParaRPr lang="en-US" i="1" dirty="0"/>
          </a:p>
        </p:txBody>
      </p:sp>
    </p:spTree>
    <p:extLst>
      <p:ext uri="{BB962C8B-B14F-4D97-AF65-F5344CB8AC3E}">
        <p14:creationId xmlns:p14="http://schemas.microsoft.com/office/powerpoint/2010/main" val="2250885431"/>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Josué 22:33-34</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216218914"/>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2133600"/>
            <a:ext cx="8642351" cy="3731118"/>
          </a:xfrm>
        </p:spPr>
        <p:txBody>
          <a:bodyPr/>
          <a:lstStyle/>
          <a:p>
            <a:pPr marL="0" indent="0">
              <a:buNone/>
            </a:pPr>
            <a:r>
              <a:rPr lang="es-ES" dirty="0"/>
              <a:t>“Y el asunto pareció bien a los hijos de Israel, y bendijeron a Dios los hijos de Israel; y no hablaron más de subir contra ellos en guerra, para destruir la tierra en que habitaban los hijos de Rubén y los hijos de </a:t>
            </a:r>
            <a:r>
              <a:rPr lang="es-ES" dirty="0" err="1"/>
              <a:t>Gad</a:t>
            </a:r>
            <a:r>
              <a:rPr lang="es-ES" dirty="0"/>
              <a:t>. Y los hijos de Rubén y los hijos de </a:t>
            </a:r>
            <a:r>
              <a:rPr lang="es-ES" dirty="0" err="1"/>
              <a:t>Gad</a:t>
            </a:r>
            <a:r>
              <a:rPr lang="es-ES" dirty="0"/>
              <a:t> pusieron por nombre al altar Ed; porque testimonio es entre nosotros que Jehová es Dios</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2:33-34</a:t>
            </a:r>
            <a:endParaRPr lang="en-US" i="1" dirty="0"/>
          </a:p>
        </p:txBody>
      </p:sp>
    </p:spTree>
    <p:extLst>
      <p:ext uri="{BB962C8B-B14F-4D97-AF65-F5344CB8AC3E}">
        <p14:creationId xmlns:p14="http://schemas.microsoft.com/office/powerpoint/2010/main" val="362636720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14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Es fácil interpretar erróneamente las intenciones o los motivos de los demás. Vemos las cosas desde nuestra perspectiva y experiencia. </a:t>
            </a:r>
            <a:endParaRPr lang="es-ES" sz="2800" dirty="0" smtClean="0"/>
          </a:p>
          <a:p>
            <a:r>
              <a:rPr lang="es-ES" sz="2800" dirty="0" smtClean="0"/>
              <a:t>Cuando </a:t>
            </a:r>
            <a:r>
              <a:rPr lang="es-ES" sz="2800" dirty="0"/>
              <a:t>no vemos </a:t>
            </a:r>
            <a:r>
              <a:rPr lang="es-ES" sz="2800" dirty="0" smtClean="0"/>
              <a:t>la</a:t>
            </a:r>
            <a:endParaRPr lang="es-ES" sz="2800" dirty="0"/>
          </a:p>
        </p:txBody>
      </p:sp>
      <p:sp>
        <p:nvSpPr>
          <p:cNvPr id="6" name="Rectangle 3"/>
          <p:cNvSpPr txBox="1">
            <a:spLocks noChangeArrowheads="1"/>
          </p:cNvSpPr>
          <p:nvPr/>
        </p:nvSpPr>
        <p:spPr bwMode="auto">
          <a:xfrm>
            <a:off x="152400" y="5110162"/>
            <a:ext cx="8791576"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buNone/>
            </a:pPr>
            <a:r>
              <a:rPr lang="es-ES" sz="2800" dirty="0"/>
              <a:t>perspectiva del otro, tendemos a criticar y juzgar. </a:t>
            </a:r>
            <a:endParaRPr lang="es-ES" sz="2800" dirty="0" smtClean="0"/>
          </a:p>
          <a:p>
            <a:pPr marL="344488" indent="-344488"/>
            <a:r>
              <a:rPr lang="es-ES" sz="2800" dirty="0" smtClean="0"/>
              <a:t>Si </a:t>
            </a:r>
            <a:r>
              <a:rPr lang="es-ES" sz="2800" dirty="0"/>
              <a:t>las dos partes hablan, se pueden evitar o corregir las interpretaciones erróneas. </a:t>
            </a:r>
          </a:p>
        </p:txBody>
      </p:sp>
    </p:spTree>
    <p:extLst>
      <p:ext uri="{BB962C8B-B14F-4D97-AF65-F5344CB8AC3E}">
        <p14:creationId xmlns:p14="http://schemas.microsoft.com/office/powerpoint/2010/main" val="202696363"/>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15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En el pasaje bíblico de hoy los líderes israelitas interpretaron erróneamente una situación. </a:t>
            </a:r>
            <a:endParaRPr lang="es-ES" sz="2800" dirty="0" smtClean="0"/>
          </a:p>
          <a:p>
            <a:r>
              <a:rPr lang="es-ES" sz="2800" dirty="0" smtClean="0"/>
              <a:t>Por </a:t>
            </a:r>
            <a:r>
              <a:rPr lang="es-ES" sz="2800" dirty="0"/>
              <a:t>suerte, no actuaron de inmediato según lo que juzgaban, sino </a:t>
            </a:r>
            <a:r>
              <a:rPr lang="es-ES" sz="2800" dirty="0" smtClean="0"/>
              <a:t>que</a:t>
            </a:r>
            <a:endParaRPr lang="es-ES" sz="2800" dirty="0"/>
          </a:p>
        </p:txBody>
      </p:sp>
      <p:sp>
        <p:nvSpPr>
          <p:cNvPr id="8" name="Rectangle 3"/>
          <p:cNvSpPr txBox="1">
            <a:spLocks noChangeArrowheads="1"/>
          </p:cNvSpPr>
          <p:nvPr/>
        </p:nvSpPr>
        <p:spPr bwMode="auto">
          <a:xfrm>
            <a:off x="152400" y="5186362"/>
            <a:ext cx="8791576"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288925" indent="0">
              <a:buNone/>
            </a:pPr>
            <a:r>
              <a:rPr lang="es-ES" sz="2800" dirty="0"/>
              <a:t>buscaron respuestas </a:t>
            </a:r>
            <a:r>
              <a:rPr lang="es-ES" sz="2800" dirty="0" smtClean="0"/>
              <a:t>y encontraron </a:t>
            </a:r>
            <a:r>
              <a:rPr lang="es-ES" sz="2800" dirty="0"/>
              <a:t>una solución.</a:t>
            </a:r>
          </a:p>
        </p:txBody>
      </p:sp>
    </p:spTree>
    <p:extLst>
      <p:ext uri="{BB962C8B-B14F-4D97-AF65-F5344CB8AC3E}">
        <p14:creationId xmlns:p14="http://schemas.microsoft.com/office/powerpoint/2010/main" val="2806109028"/>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170113"/>
            <a:ext cx="8610600" cy="4230687"/>
          </a:xfrm>
        </p:spPr>
        <p:txBody>
          <a:bodyPr/>
          <a:lstStyle/>
          <a:p>
            <a:pPr marL="288925" indent="-288925">
              <a:buNone/>
            </a:pPr>
            <a:r>
              <a:rPr lang="es-PR" sz="1400" dirty="0" smtClean="0"/>
              <a:t>Floyd, </a:t>
            </a:r>
            <a:r>
              <a:rPr lang="es-PR" sz="1400" dirty="0" err="1" smtClean="0"/>
              <a:t>Ronie</a:t>
            </a:r>
            <a:r>
              <a:rPr lang="es-PR" sz="1400" dirty="0" smtClean="0"/>
              <a:t>. </a:t>
            </a:r>
            <a:r>
              <a:rPr lang="es-PR" sz="1400" dirty="0"/>
              <a:t>y</a:t>
            </a:r>
            <a:r>
              <a:rPr lang="es-PR" sz="1400" dirty="0" smtClean="0"/>
              <a:t> David Francis, </a:t>
            </a:r>
            <a:r>
              <a:rPr lang="es-PR" sz="1400" dirty="0"/>
              <a:t>e</a:t>
            </a:r>
            <a:r>
              <a:rPr lang="es-PR" sz="1400" dirty="0" smtClean="0"/>
              <a:t>ds. </a:t>
            </a:r>
            <a:r>
              <a:rPr lang="es-PR" sz="1400" i="1" dirty="0" smtClean="0"/>
              <a:t>Estudios Bíblicos para la Vida para Adultos, </a:t>
            </a:r>
            <a:r>
              <a:rPr lang="es-PR" sz="1400" dirty="0" smtClean="0"/>
              <a:t>Primavera 2016,</a:t>
            </a:r>
            <a:r>
              <a:rPr lang="es-PR" sz="1400" i="1" dirty="0" smtClean="0"/>
              <a:t>  </a:t>
            </a:r>
            <a:r>
              <a:rPr lang="es-PR" sz="1400" dirty="0" smtClean="0"/>
              <a:t>Vol. 3, Núm. 3.</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2015. 58-68.</a:t>
            </a:r>
          </a:p>
          <a:p>
            <a:pPr marL="288925" lvl="1" indent="-288925">
              <a:spcBef>
                <a:spcPts val="0"/>
              </a:spcBef>
              <a:spcAft>
                <a:spcPts val="1200"/>
              </a:spcAft>
              <a:buClr>
                <a:schemeClr val="folHlink"/>
              </a:buClr>
              <a:buSzPct val="60000"/>
              <a:buNone/>
            </a:pPr>
            <a:r>
              <a:rPr lang="en-US" sz="1400" dirty="0" smtClean="0"/>
              <a:t>MacDonald</a:t>
            </a:r>
            <a:r>
              <a:rPr lang="en-US" sz="1400" dirty="0"/>
              <a:t>, William. </a:t>
            </a:r>
            <a:r>
              <a:rPr lang="en-US" sz="1400" dirty="0" err="1"/>
              <a:t>Comentario</a:t>
            </a:r>
            <a:r>
              <a:rPr lang="en-US" sz="1400" dirty="0"/>
              <a:t> </a:t>
            </a:r>
            <a:r>
              <a:rPr lang="en-US" sz="1400" dirty="0" err="1" smtClean="0"/>
              <a:t>Bíblico</a:t>
            </a:r>
            <a:r>
              <a:rPr lang="en-US" sz="1400" dirty="0" smtClean="0"/>
              <a:t> </a:t>
            </a:r>
            <a:r>
              <a:rPr lang="en-US" sz="1400" dirty="0"/>
              <a:t>de William MacDonald: </a:t>
            </a:r>
            <a:r>
              <a:rPr lang="en-US" sz="1400" dirty="0" err="1"/>
              <a:t>Antiguo</a:t>
            </a:r>
            <a:r>
              <a:rPr lang="en-US" sz="1400" dirty="0"/>
              <a:t> </a:t>
            </a:r>
            <a:r>
              <a:rPr lang="en-US" sz="1400" dirty="0" err="1"/>
              <a:t>Testamento</a:t>
            </a:r>
            <a:r>
              <a:rPr lang="en-US" sz="1400" dirty="0"/>
              <a:t> Y Nuevo </a:t>
            </a:r>
            <a:r>
              <a:rPr lang="en-US" sz="1400" dirty="0" err="1"/>
              <a:t>Testamento</a:t>
            </a:r>
            <a:r>
              <a:rPr lang="en-US" sz="1400" dirty="0"/>
              <a:t>. </a:t>
            </a:r>
            <a:r>
              <a:rPr lang="en-US" sz="1400" dirty="0" err="1"/>
              <a:t>Viladecavalls</a:t>
            </a:r>
            <a:r>
              <a:rPr lang="en-US" sz="1400" dirty="0"/>
              <a:t> (Barcelona), </a:t>
            </a:r>
            <a:r>
              <a:rPr lang="en-US" sz="1400" dirty="0" err="1" smtClean="0"/>
              <a:t>España</a:t>
            </a:r>
            <a:r>
              <a:rPr lang="en-US" sz="1400" dirty="0"/>
              <a:t>: Editorial CLIE, 2004. </a:t>
            </a:r>
            <a:r>
              <a:rPr lang="en-US" sz="1400" dirty="0" smtClean="0"/>
              <a:t>Print.</a:t>
            </a:r>
          </a:p>
          <a:p>
            <a:pPr marL="288925" lvl="1" indent="-288925">
              <a:spcBef>
                <a:spcPts val="0"/>
              </a:spcBef>
              <a:spcAft>
                <a:spcPts val="1200"/>
              </a:spcAft>
              <a:buClr>
                <a:schemeClr val="folHlink"/>
              </a:buClr>
              <a:buSzPct val="60000"/>
              <a:buNone/>
            </a:pPr>
            <a:r>
              <a:rPr lang="es-ES" sz="1400" dirty="0" err="1"/>
              <a:t>Platt</a:t>
            </a:r>
            <a:r>
              <a:rPr lang="es-ES" sz="1400" dirty="0"/>
              <a:t>, Alberto T. Estudios </a:t>
            </a:r>
            <a:r>
              <a:rPr lang="es-ES" sz="1400" dirty="0" err="1"/>
              <a:t>Bı́blicos</a:t>
            </a:r>
            <a:r>
              <a:rPr lang="es-ES" sz="1400" dirty="0"/>
              <a:t> ELA: Promesas y proezas de Dios (</a:t>
            </a:r>
            <a:r>
              <a:rPr lang="es-ES" sz="1400" dirty="0" smtClean="0"/>
              <a:t>Josué). </a:t>
            </a:r>
            <a:r>
              <a:rPr lang="es-ES" sz="1400" dirty="0"/>
              <a:t>Puebla, Pue., </a:t>
            </a:r>
            <a:r>
              <a:rPr lang="es-ES" sz="1400" dirty="0" smtClean="0"/>
              <a:t>México</a:t>
            </a:r>
            <a:r>
              <a:rPr lang="es-ES" sz="1400" dirty="0"/>
              <a:t>: Ediciones Las </a:t>
            </a:r>
            <a:r>
              <a:rPr lang="es-ES" sz="1400" dirty="0" smtClean="0"/>
              <a:t>Américas</a:t>
            </a:r>
            <a:r>
              <a:rPr lang="es-ES" sz="1400" dirty="0"/>
              <a:t>, A. C., 1999. </a:t>
            </a:r>
            <a:r>
              <a:rPr lang="es-ES" sz="1400" dirty="0" err="1"/>
              <a:t>Print</a:t>
            </a:r>
            <a:r>
              <a:rPr lang="es-ES" sz="1400" dirty="0"/>
              <a:t>. </a:t>
            </a:r>
            <a:endParaRPr lang="es-ES" sz="1400" dirty="0" smtClean="0"/>
          </a:p>
          <a:p>
            <a:pPr marL="288925" lvl="1" indent="-288925">
              <a:spcBef>
                <a:spcPts val="0"/>
              </a:spcBef>
              <a:spcAft>
                <a:spcPts val="1200"/>
              </a:spcAft>
              <a:buClr>
                <a:schemeClr val="folHlink"/>
              </a:buClr>
              <a:buSzPct val="60000"/>
              <a:buNone/>
            </a:pPr>
            <a:r>
              <a:rPr lang="en-US" sz="1400" dirty="0" smtClean="0"/>
              <a:t>Ventura</a:t>
            </a:r>
            <a:r>
              <a:rPr lang="en-US" sz="1400" dirty="0"/>
              <a:t>, Samuel Vila. </a:t>
            </a:r>
            <a:r>
              <a:rPr lang="en-US" sz="1400" i="1" dirty="0"/>
              <a:t>Nuevo </a:t>
            </a:r>
            <a:r>
              <a:rPr lang="en-US" sz="1400" i="1" dirty="0" err="1"/>
              <a:t>diccionario</a:t>
            </a:r>
            <a:r>
              <a:rPr lang="en-US" sz="1400" i="1" dirty="0"/>
              <a:t> </a:t>
            </a:r>
            <a:r>
              <a:rPr lang="en-US" sz="1400" i="1" dirty="0" err="1"/>
              <a:t>biblico</a:t>
            </a:r>
            <a:r>
              <a:rPr lang="en-US" sz="1400" i="1" dirty="0"/>
              <a:t> </a:t>
            </a:r>
            <a:r>
              <a:rPr lang="en-US" sz="1400" i="1" dirty="0" err="1"/>
              <a:t>ilustrado</a:t>
            </a:r>
            <a:r>
              <a:rPr lang="en-US" sz="1400" dirty="0"/>
              <a:t> 1985 : 1070. Print</a:t>
            </a:r>
            <a:r>
              <a:rPr lang="en-US" sz="1400" dirty="0" smtClean="0"/>
              <a:t>.</a:t>
            </a:r>
          </a:p>
          <a:p>
            <a:pPr marL="288925" lvl="1" indent="-288925">
              <a:spcBef>
                <a:spcPts val="0"/>
              </a:spcBef>
              <a:spcAft>
                <a:spcPts val="1200"/>
              </a:spcAft>
              <a:buClr>
                <a:schemeClr val="folHlink"/>
              </a:buClr>
              <a:buSzPct val="60000"/>
              <a:buNone/>
            </a:pPr>
            <a:r>
              <a:rPr lang="es-ES" sz="1400" dirty="0"/>
              <a:t>Vine, W.E. </a:t>
            </a:r>
            <a:r>
              <a:rPr lang="es-ES" sz="1400" i="1" dirty="0"/>
              <a:t>Vine diccionario expositivo de palabras del Antiguo y del Nuevo Testamento exhaustivo</a:t>
            </a:r>
            <a:r>
              <a:rPr lang="es-ES" sz="1400" dirty="0"/>
              <a:t> </a:t>
            </a:r>
            <a:r>
              <a:rPr lang="es-ES" sz="1400" dirty="0" smtClean="0"/>
              <a:t>1999. </a:t>
            </a:r>
            <a:r>
              <a:rPr lang="es-ES" sz="1400" dirty="0" err="1"/>
              <a:t>Print</a:t>
            </a:r>
            <a:r>
              <a:rPr lang="es-ES" sz="1400" dirty="0" smtClean="0"/>
              <a:t>.</a:t>
            </a:r>
          </a:p>
          <a:p>
            <a:pPr marL="288925" lvl="1" indent="-288925">
              <a:spcBef>
                <a:spcPts val="0"/>
              </a:spcBef>
              <a:spcAft>
                <a:spcPts val="1200"/>
              </a:spcAft>
              <a:buClr>
                <a:schemeClr val="folHlink"/>
              </a:buClr>
              <a:buSzPct val="60000"/>
              <a:buNone/>
            </a:pPr>
            <a:r>
              <a:rPr lang="es-ES" sz="1400" dirty="0" err="1"/>
              <a:t>Wiersbe</a:t>
            </a:r>
            <a:r>
              <a:rPr lang="es-ES" sz="1400" dirty="0"/>
              <a:t>, Warren W. Bosquejos Expositivos de La Biblia: Antiguo Y Nuevo Testamento. </a:t>
            </a:r>
            <a:r>
              <a:rPr lang="es-ES" sz="1400" dirty="0" err="1"/>
              <a:t>electronic</a:t>
            </a:r>
            <a:r>
              <a:rPr lang="es-ES" sz="1400" dirty="0"/>
              <a:t> ed. Nashville: Editorial Caribe, 1995. </a:t>
            </a:r>
            <a:r>
              <a:rPr lang="es-ES" sz="1400" dirty="0" err="1"/>
              <a:t>Print</a:t>
            </a:r>
            <a:r>
              <a:rPr lang="es-ES" sz="1400" dirty="0"/>
              <a:t>.</a:t>
            </a:r>
          </a:p>
          <a:p>
            <a:pPr marL="342900" lvl="1" indent="-342900">
              <a:spcBef>
                <a:spcPts val="0"/>
              </a:spcBef>
              <a:spcAft>
                <a:spcPts val="1200"/>
              </a:spcAft>
              <a:buClr>
                <a:schemeClr val="folHlink"/>
              </a:buClr>
              <a:buSzPct val="60000"/>
              <a:buNone/>
            </a:pPr>
            <a:r>
              <a:rPr lang="es-PR" sz="1400" dirty="0" smtClean="0">
                <a:hlinkClick r:id="rId3"/>
              </a:rPr>
              <a:t>http://blog.lifeway.com/eblifewayadultos/</a:t>
            </a:r>
            <a:endParaRPr lang="es-PR" sz="1400" dirty="0" smtClean="0"/>
          </a:p>
          <a:p>
            <a:pPr>
              <a:spcBef>
                <a:spcPts val="0"/>
              </a:spcBef>
              <a:spcAft>
                <a:spcPts val="600"/>
              </a:spcAft>
              <a:buNone/>
            </a:pPr>
            <a:r>
              <a:rPr lang="es-PR" sz="1400" dirty="0" smtClean="0">
                <a:hlinkClick r:id="rId4"/>
              </a:rPr>
              <a:t>http</a:t>
            </a:r>
            <a:r>
              <a:rPr lang="es-PR" sz="1400" dirty="0">
                <a:hlinkClick r:id="rId4"/>
              </a:rPr>
              <a:t>://</a:t>
            </a:r>
            <a:r>
              <a:rPr lang="es-PR" sz="1400" dirty="0" smtClean="0">
                <a:hlinkClick r:id="rId4"/>
              </a:rPr>
              <a:t>distantshores.org/resources/illustrations/sweet-publishing</a:t>
            </a:r>
            <a:r>
              <a:rPr lang="es-PR" sz="1400" dirty="0"/>
              <a:t> </a:t>
            </a:r>
            <a:r>
              <a:rPr lang="es-ES" sz="1400" dirty="0" smtClean="0"/>
              <a:t>(imágenes bíblicas).</a:t>
            </a:r>
          </a:p>
          <a:p>
            <a:pPr>
              <a:spcBef>
                <a:spcPts val="0"/>
              </a:spcBef>
              <a:spcAft>
                <a:spcPts val="600"/>
              </a:spcAft>
              <a:buNone/>
            </a:pPr>
            <a:r>
              <a:rPr lang="en-US" sz="1400" dirty="0">
                <a:hlinkClick r:id="rId5"/>
              </a:rPr>
              <a:t>http://</a:t>
            </a:r>
            <a:r>
              <a:rPr lang="en-US" sz="1400" dirty="0" smtClean="0">
                <a:hlinkClick r:id="rId5"/>
              </a:rPr>
              <a:t>st-takla.org/Gallery/Bible/Illustrations.html</a:t>
            </a:r>
            <a:r>
              <a:rPr lang="en-US" sz="1400" dirty="0" smtClean="0"/>
              <a:t> </a:t>
            </a:r>
            <a:r>
              <a:rPr lang="es-ES" sz="1400" dirty="0" smtClean="0">
                <a:latin typeface="+mj-lt"/>
              </a:rPr>
              <a:t>(imágenes bíblicas).</a:t>
            </a:r>
            <a:endParaRPr lang="en-US" sz="1400" dirty="0">
              <a:latin typeface="+mj-lt"/>
            </a:endParaRPr>
          </a:p>
          <a:p>
            <a:pPr>
              <a:spcBef>
                <a:spcPts val="0"/>
              </a:spcBef>
              <a:spcAft>
                <a:spcPts val="600"/>
              </a:spcAft>
              <a:buNone/>
            </a:pPr>
            <a:endParaRPr lang="es-PR" sz="1600" dirty="0" smtClean="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http://distantshores.org/images/rg/06/06_Jo_22_04_RG.jpg"/>
          <p:cNvPicPr>
            <a:picLocks noChangeAspect="1" noChangeArrowheads="1"/>
          </p:cNvPicPr>
          <p:nvPr/>
        </p:nvPicPr>
        <p:blipFill rotWithShape="1">
          <a:blip r:embed="rId3">
            <a:extLst>
              <a:ext uri="{28A0092B-C50C-407E-A947-70E740481C1C}">
                <a14:useLocalDpi xmlns:a14="http://schemas.microsoft.com/office/drawing/2010/main" val="0"/>
              </a:ext>
            </a:extLst>
          </a:blip>
          <a:srcRect r="2534"/>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57200" y="304800"/>
            <a:ext cx="8229600" cy="573088"/>
          </a:xfrm>
          <a:solidFill>
            <a:schemeClr val="bg1">
              <a:alpha val="60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57200" y="990600"/>
            <a:ext cx="8229600" cy="5181600"/>
          </a:xfrm>
          <a:solidFill>
            <a:schemeClr val="bg1">
              <a:alpha val="60000"/>
            </a:schemeClr>
          </a:solidFill>
          <a:ln/>
        </p:spPr>
        <p:txBody>
          <a:bodyPr anchor="ctr">
            <a:noAutofit/>
          </a:bodyPr>
          <a:lstStyle/>
          <a:p>
            <a:pPr marL="0" lvl="0" indent="0" algn="ctr" fontAlgn="auto">
              <a:spcBef>
                <a:spcPts val="0"/>
              </a:spcBef>
              <a:buNone/>
              <a:defRPr/>
            </a:pPr>
            <a:r>
              <a:rPr lang="es-PR" sz="4400" dirty="0" smtClean="0"/>
              <a:t>Verano </a:t>
            </a:r>
            <a:r>
              <a:rPr lang="es-PR" sz="4400" kern="1200" dirty="0" smtClean="0"/>
              <a:t>2016/Tema</a:t>
            </a:r>
            <a:r>
              <a:rPr lang="es-PR" sz="4400" dirty="0" smtClean="0"/>
              <a:t>:  </a:t>
            </a:r>
            <a:r>
              <a:rPr lang="es-PR" sz="4400" cap="small" dirty="0" smtClean="0"/>
              <a:t>Esforzado y Valiente: El modelo de liderazgo de Josué</a:t>
            </a:r>
            <a:endParaRPr lang="es-PR" sz="4400" kern="1200" cap="small" dirty="0"/>
          </a:p>
          <a:p>
            <a:pPr marL="0" indent="-234950" algn="ctr">
              <a:spcBef>
                <a:spcPts val="0"/>
              </a:spcBef>
              <a:buNone/>
            </a:pPr>
            <a:r>
              <a:rPr lang="es-PR" sz="4000" cap="small" dirty="0" smtClean="0"/>
              <a:t>Sesión 6: Convoque a otros para avanzar</a:t>
            </a:r>
          </a:p>
          <a:p>
            <a:pPr marL="0" indent="-234950" algn="ctr">
              <a:spcBef>
                <a:spcPts val="0"/>
              </a:spcBef>
              <a:buNone/>
            </a:pPr>
            <a:r>
              <a:rPr lang="es-PR" sz="4000" dirty="0" smtClean="0"/>
              <a:t>10</a:t>
            </a:r>
            <a:r>
              <a:rPr lang="es-PR" sz="4000" kern="1200" dirty="0" smtClean="0"/>
              <a:t> </a:t>
            </a:r>
            <a:r>
              <a:rPr lang="es-PR" sz="4000" kern="1200" dirty="0"/>
              <a:t>de </a:t>
            </a:r>
            <a:r>
              <a:rPr lang="es-PR" sz="4000" dirty="0" smtClean="0"/>
              <a:t>julio </a:t>
            </a:r>
            <a:r>
              <a:rPr lang="es-PR" sz="4000" kern="1200" dirty="0" smtClean="0"/>
              <a:t>de 2016</a:t>
            </a:r>
            <a:endParaRPr lang="es-PR" sz="2800" kern="1200" dirty="0"/>
          </a:p>
          <a:p>
            <a:pPr marL="0" indent="-234950" algn="ctr">
              <a:spcBef>
                <a:spcPts val="0"/>
              </a:spcBef>
              <a:buNone/>
            </a:pPr>
            <a:r>
              <a:rPr lang="es-PR" dirty="0" smtClean="0"/>
              <a:t>Leer </a:t>
            </a:r>
            <a:r>
              <a:rPr lang="es-PR" dirty="0"/>
              <a:t>y meditar en</a:t>
            </a:r>
            <a:r>
              <a:rPr lang="es-PR" dirty="0" smtClean="0"/>
              <a:t>:</a:t>
            </a:r>
          </a:p>
          <a:p>
            <a:pPr marL="0" indent="-234950" algn="ctr">
              <a:spcBef>
                <a:spcPts val="0"/>
              </a:spcBef>
              <a:buNone/>
            </a:pPr>
            <a:r>
              <a:rPr lang="es-PR" dirty="0" smtClean="0"/>
              <a:t>(Josué 24</a:t>
            </a:r>
            <a:r>
              <a:rPr lang="en-US" dirty="0" smtClean="0"/>
              <a:t>:14-18, 24-26</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l="48736" t="64624" b="12778"/>
          <a:stretch/>
        </p:blipFill>
        <p:spPr bwMode="auto">
          <a:xfrm>
            <a:off x="4750837" y="4038599"/>
            <a:ext cx="4393163"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t="24664" r="86358" b="58521"/>
          <a:stretch/>
        </p:blipFill>
        <p:spPr bwMode="auto">
          <a:xfrm>
            <a:off x="5255682" y="0"/>
            <a:ext cx="3888318" cy="40385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lifewayblog.wpengine.netdna-cdn.com/eblifewayadultos/files/2012/05/005075090_2016-SPR_06.jpg"/>
          <p:cNvPicPr>
            <a:picLocks noChangeAspect="1" noChangeArrowheads="1"/>
          </p:cNvPicPr>
          <p:nvPr/>
        </p:nvPicPr>
        <p:blipFill rotWithShape="1">
          <a:blip r:embed="rId5">
            <a:extLst>
              <a:ext uri="{28A0092B-C50C-407E-A947-70E740481C1C}">
                <a14:useLocalDpi xmlns:a14="http://schemas.microsoft.com/office/drawing/2010/main" val="0"/>
              </a:ext>
            </a:extLst>
          </a:blip>
          <a:srcRect b="44045"/>
          <a:stretch/>
        </p:blipFill>
        <p:spPr bwMode="auto">
          <a:xfrm>
            <a:off x="-6915" y="-1"/>
            <a:ext cx="5243776" cy="38100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2222" b="38888"/>
          <a:stretch/>
        </p:blipFill>
        <p:spPr bwMode="auto">
          <a:xfrm>
            <a:off x="0" y="0"/>
            <a:ext cx="5281448" cy="40386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97778" r="13507"/>
          <a:stretch/>
        </p:blipFill>
        <p:spPr bwMode="auto">
          <a:xfrm>
            <a:off x="-18661" y="6553201"/>
            <a:ext cx="9162661" cy="30479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7" t="91111" b="3334"/>
          <a:stretch/>
        </p:blipFill>
        <p:spPr bwMode="auto">
          <a:xfrm>
            <a:off x="7086600" y="6096001"/>
            <a:ext cx="2057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91111" r="32458" b="3334"/>
          <a:stretch/>
        </p:blipFill>
        <p:spPr bwMode="auto">
          <a:xfrm>
            <a:off x="-6915" y="6096000"/>
            <a:ext cx="7101291" cy="4572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t="64624" r="48209" b="12778"/>
          <a:stretch/>
        </p:blipFill>
        <p:spPr bwMode="auto">
          <a:xfrm>
            <a:off x="-18662" y="4038600"/>
            <a:ext cx="4438262" cy="25146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http://blog.lifeway.com/eblifewayadultos/files/2012/05/Unit1.jpg"/>
          <p:cNvPicPr>
            <a:picLocks noChangeAspect="1" noChangeArrowheads="1"/>
          </p:cNvPicPr>
          <p:nvPr/>
        </p:nvPicPr>
        <p:blipFill rotWithShape="1">
          <a:blip r:embed="rId3">
            <a:extLst>
              <a:ext uri="{28A0092B-C50C-407E-A947-70E740481C1C}">
                <a14:useLocalDpi xmlns:a14="http://schemas.microsoft.com/office/drawing/2010/main" val="0"/>
              </a:ext>
            </a:extLst>
          </a:blip>
          <a:srcRect l="95862" t="64624" b="12778"/>
          <a:stretch/>
        </p:blipFill>
        <p:spPr bwMode="auto">
          <a:xfrm>
            <a:off x="4419600" y="4038600"/>
            <a:ext cx="354563"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4953000" cy="4643438"/>
          </a:xfrm>
          <a:solidFill>
            <a:schemeClr val="bg1">
              <a:alpha val="45000"/>
            </a:schemeClr>
          </a:solidFill>
        </p:spPr>
        <p:txBody>
          <a:bodyPr>
            <a:normAutofit/>
          </a:bodyPr>
          <a:lstStyle/>
          <a:p>
            <a:r>
              <a:rPr lang="es-ES" sz="3600" dirty="0"/>
              <a:t>Los líderes enfrentan los conflictos con una comunicación clara. </a:t>
            </a:r>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istantshores.org/images/rg/06/06_Jo_22_01_R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38" r="22460"/>
          <a:stretch/>
        </p:blipFill>
        <p:spPr bwMode="auto">
          <a:xfrm>
            <a:off x="4876800" y="2123572"/>
            <a:ext cx="3962400" cy="3951304"/>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572000" cy="4495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Dos tribus y media le pidieron a Moisés recibir su parte del territorio al este del Jordán. Moisés les concedió su petición, con la salvedad de que los hombres de esas tribus que estuvieran en condiciones de pelear ayudaran a sus hermanos a conquistar Canaán. </a:t>
            </a:r>
            <a:endParaRPr lang="es-ES" sz="2800" dirty="0" smtClean="0"/>
          </a:p>
        </p:txBody>
      </p:sp>
    </p:spTree>
    <p:extLst>
      <p:ext uri="{BB962C8B-B14F-4D97-AF65-F5344CB8AC3E}">
        <p14:creationId xmlns:p14="http://schemas.microsoft.com/office/powerpoint/2010/main" val="69723368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distantshores.org/images/rg/06/06_Jo_22_03_R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447" r="11540"/>
          <a:stretch/>
        </p:blipFill>
        <p:spPr bwMode="auto">
          <a:xfrm>
            <a:off x="4876800" y="2290116"/>
            <a:ext cx="3962400" cy="3805884"/>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057400"/>
            <a:ext cx="4572000" cy="4495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Con la tierra </a:t>
            </a:r>
            <a:r>
              <a:rPr lang="es-ES" sz="2800" dirty="0" smtClean="0"/>
              <a:t>casi bajo </a:t>
            </a:r>
            <a:r>
              <a:rPr lang="es-ES" sz="2800" dirty="0"/>
              <a:t>el control de los israelitas, estos soldados quedaron libres para regresar a sus familias y sus tierras al este del Jordán. Cuando todo parecía ir bien, un malentendido entre estos dos grupos de israelitas casi provocó una guerra civil.</a:t>
            </a:r>
          </a:p>
        </p:txBody>
      </p:sp>
    </p:spTree>
    <p:extLst>
      <p:ext uri="{BB962C8B-B14F-4D97-AF65-F5344CB8AC3E}">
        <p14:creationId xmlns:p14="http://schemas.microsoft.com/office/powerpoint/2010/main" val="1018994901"/>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Josué 22:11-12, 15-18</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4864182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228600" y="2136282"/>
            <a:ext cx="8642351" cy="3731118"/>
          </a:xfrm>
        </p:spPr>
        <p:txBody>
          <a:bodyPr/>
          <a:lstStyle/>
          <a:p>
            <a:pPr marL="0" indent="0">
              <a:buNone/>
            </a:pPr>
            <a:r>
              <a:rPr lang="es-ES" dirty="0"/>
              <a:t>“Y los hijos de Israel oyeron decir que los hijos de Rubén y los hijos de </a:t>
            </a:r>
            <a:r>
              <a:rPr lang="es-ES" dirty="0" err="1"/>
              <a:t>Gad</a:t>
            </a:r>
            <a:r>
              <a:rPr lang="es-ES" dirty="0"/>
              <a:t> y la media tribu de Manasés habían edificado un altar frente a la tierra de Canaán, en los límites del Jordán, del lado de los hijos de Israel. Cuando oyeron esto los hijos de Israel, se juntó toda la congregación de los hijos de Israel en Silo, para subir a pelear contra ellos</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22:11-12</a:t>
            </a:r>
            <a:endParaRPr lang="en-US" i="1" dirty="0"/>
          </a:p>
        </p:txBody>
      </p:sp>
    </p:spTree>
    <p:extLst>
      <p:ext uri="{BB962C8B-B14F-4D97-AF65-F5344CB8AC3E}">
        <p14:creationId xmlns:p14="http://schemas.microsoft.com/office/powerpoint/2010/main" val="234744773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228600" y="2136282"/>
            <a:ext cx="8642351" cy="3731118"/>
          </a:xfrm>
        </p:spPr>
        <p:txBody>
          <a:bodyPr/>
          <a:lstStyle/>
          <a:p>
            <a:pPr marL="0" indent="0">
              <a:buNone/>
            </a:pPr>
            <a:r>
              <a:rPr lang="es-ES" dirty="0"/>
              <a:t>“Los cuales fueron a los hijos de Rubén y a los hijos de </a:t>
            </a:r>
            <a:r>
              <a:rPr lang="es-ES" dirty="0" err="1"/>
              <a:t>Gad</a:t>
            </a:r>
            <a:r>
              <a:rPr lang="es-ES" dirty="0"/>
              <a:t> y a la media tribu de Manasés, en la tierra de Galaad, y les hablaron diciendo: Toda la congregación de Jehová dice así: ¿Qué transgresión es esta con que prevaricáis contra el Dios de Israel para apartaros hoy de seguir a Jehová, edificándoos altar para ser rebeldes contra Jehová? </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22:15-18</a:t>
            </a:r>
            <a:endParaRPr lang="en-US" i="1" dirty="0"/>
          </a:p>
        </p:txBody>
      </p:sp>
    </p:spTree>
    <p:extLst>
      <p:ext uri="{BB962C8B-B14F-4D97-AF65-F5344CB8AC3E}">
        <p14:creationId xmlns:p14="http://schemas.microsoft.com/office/powerpoint/2010/main" val="301339255"/>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0" y="2136282"/>
            <a:ext cx="8642351" cy="3731118"/>
          </a:xfrm>
        </p:spPr>
        <p:txBody>
          <a:bodyPr/>
          <a:lstStyle/>
          <a:p>
            <a:pPr marL="0" indent="0">
              <a:buNone/>
            </a:pPr>
            <a:r>
              <a:rPr lang="es-ES" dirty="0" smtClean="0"/>
              <a:t>“</a:t>
            </a:r>
            <a:r>
              <a:rPr lang="es-ES" dirty="0"/>
              <a:t>...</a:t>
            </a:r>
            <a:r>
              <a:rPr lang="es-ES" dirty="0" smtClean="0"/>
              <a:t> ¿No ha sido bastante la maldad de Peor, de la que no estamos aún limpios hasta este día, por la cual vino la mortandad en la congregación de Jehová, para que vosotros os apartéis hoy de seguir a Jehová? Vosotros os rebeláis hoy contra Jehová, y mañana se airará él contra toda la congregación de Israel.”</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Josué 22:15-18</a:t>
            </a:r>
            <a:endParaRPr lang="en-US" i="1" dirty="0"/>
          </a:p>
        </p:txBody>
      </p:sp>
    </p:spTree>
    <p:extLst>
      <p:ext uri="{BB962C8B-B14F-4D97-AF65-F5344CB8AC3E}">
        <p14:creationId xmlns:p14="http://schemas.microsoft.com/office/powerpoint/2010/main" val="360386507"/>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111249</TotalTime>
  <Words>897</Words>
  <Application>Microsoft Office PowerPoint</Application>
  <PresentationFormat>On-screen Show (4:3)</PresentationFormat>
  <Paragraphs>83</Paragraphs>
  <Slides>18</Slides>
  <Notes>18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Calibri</vt:lpstr>
      <vt:lpstr>David</vt:lpstr>
      <vt:lpstr>Serto Jerusalem</vt:lpstr>
      <vt:lpstr>Tahoma</vt:lpstr>
      <vt:lpstr>Wingdings</vt:lpstr>
      <vt:lpstr>Blends</vt:lpstr>
      <vt:lpstr>1_Office Theme</vt:lpstr>
      <vt:lpstr>PowerPoint Presentation</vt:lpstr>
      <vt:lpstr>PowerPoint Presentation</vt:lpstr>
      <vt:lpstr>El asunto</vt:lpstr>
      <vt:lpstr>Contexto</vt:lpstr>
      <vt:lpstr>Contexto</vt:lpstr>
      <vt:lpstr>Pasaje bíblico</vt:lpstr>
      <vt:lpstr>Josué 22:11-12</vt:lpstr>
      <vt:lpstr>Josué 22:15-18</vt:lpstr>
      <vt:lpstr>Josué 22:15-18</vt:lpstr>
      <vt:lpstr>Pasaje bíblico</vt:lpstr>
      <vt:lpstr>Josué 22:26-27</vt:lpstr>
      <vt:lpstr>Pasaje bíblico</vt:lpstr>
      <vt:lpstr>Josué 2:33-34</vt:lpstr>
      <vt:lpstr>Aplicación para mi vida</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trabaje_para_solucionar_conflictos_070316</dc:title>
  <dc:creator>JRIVERA</dc:creator>
  <cp:lastModifiedBy>Tito</cp:lastModifiedBy>
  <cp:revision>5261</cp:revision>
  <cp:lastPrinted>2016-04-09T19:10:40Z</cp:lastPrinted>
  <dcterms:created xsi:type="dcterms:W3CDTF">2007-01-24T21:53:34Z</dcterms:created>
  <dcterms:modified xsi:type="dcterms:W3CDTF">2016-07-14T01:28:14Z</dcterms:modified>
</cp:coreProperties>
</file>