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5"/>
  </p:notesMasterIdLst>
  <p:handoutMasterIdLst>
    <p:handoutMasterId r:id="rId26"/>
  </p:handoutMasterIdLst>
  <p:sldIdLst>
    <p:sldId id="794" r:id="rId3"/>
    <p:sldId id="1618" r:id="rId4"/>
    <p:sldId id="804" r:id="rId5"/>
    <p:sldId id="1733" r:id="rId6"/>
    <p:sldId id="1778" r:id="rId7"/>
    <p:sldId id="1687" r:id="rId8"/>
    <p:sldId id="1854" r:id="rId9"/>
    <p:sldId id="1861" r:id="rId10"/>
    <p:sldId id="1779" r:id="rId11"/>
    <p:sldId id="1767" r:id="rId12"/>
    <p:sldId id="1862" r:id="rId13"/>
    <p:sldId id="1863" r:id="rId14"/>
    <p:sldId id="1829" r:id="rId15"/>
    <p:sldId id="1830" r:id="rId16"/>
    <p:sldId id="1864" r:id="rId17"/>
    <p:sldId id="1865" r:id="rId18"/>
    <p:sldId id="1866" r:id="rId19"/>
    <p:sldId id="1790" r:id="rId20"/>
    <p:sldId id="1860" r:id="rId21"/>
    <p:sldId id="1704" r:id="rId22"/>
    <p:sldId id="1663" r:id="rId23"/>
    <p:sldId id="908" r:id="rId2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58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8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039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93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1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45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074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22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18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19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192331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6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92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17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4750" t="1647" r="5004"/>
          <a:stretch>
            <a:fillRect/>
          </a:stretch>
        </p:blipFill>
        <p:spPr bwMode="auto">
          <a:xfrm>
            <a:off x="0" y="-1"/>
            <a:ext cx="9144000" cy="689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Inigualable: La vida de Cristo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7: Un poder inigualable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17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abril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Marcos</a:t>
            </a:r>
            <a:r>
              <a:rPr lang="en-US" sz="2800" dirty="0" smtClean="0"/>
              <a:t> </a:t>
            </a:r>
            <a:r>
              <a:rPr lang="pt-BR" sz="2800" dirty="0" smtClean="0"/>
              <a:t>4:35-41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60082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“y </a:t>
            </a:r>
            <a:r>
              <a:rPr lang="es-ES" dirty="0"/>
              <a:t>le despertaron, y le dijeron: Maestro, ¿no tienes cuidado que perecemos? Y levantándose, reprendió al viento, y dijo al mar: </a:t>
            </a:r>
            <a:r>
              <a:rPr lang="es-ES" dirty="0">
                <a:solidFill>
                  <a:srgbClr val="FF0000"/>
                </a:solidFill>
              </a:rPr>
              <a:t>Calla, enmudece.</a:t>
            </a:r>
            <a:r>
              <a:rPr lang="es-ES" dirty="0"/>
              <a:t> Y cesó el viento, y se hizo grande bonanza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4:38b-39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748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Es </a:t>
            </a:r>
            <a:r>
              <a:rPr lang="es-ES" dirty="0"/>
              <a:t>interesante notar que las palabras que Jesús le dirigió al viento y a las olas son exactamente las mismas que le dijo al poseso de </a:t>
            </a:r>
            <a:r>
              <a:rPr lang="es-ES" dirty="0">
                <a:solidFill>
                  <a:schemeClr val="tx2"/>
                </a:solidFill>
              </a:rPr>
              <a:t>Marcos 1:25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Lo </a:t>
            </a:r>
            <a:r>
              <a:rPr lang="es-ES" dirty="0"/>
              <a:t>mismo que un </a:t>
            </a:r>
            <a:r>
              <a:rPr lang="es-ES" dirty="0" smtClean="0"/>
              <a:t>demonio </a:t>
            </a:r>
            <a:r>
              <a:rPr lang="es-ES" dirty="0"/>
              <a:t>poseía a aquel hombre, así el poder destructor de la tormenta era, así lo creían en </a:t>
            </a:r>
            <a:r>
              <a:rPr lang="es-ES" dirty="0" smtClean="0"/>
              <a:t>Palestina, </a:t>
            </a:r>
            <a:r>
              <a:rPr lang="es-ES" dirty="0"/>
              <a:t>el poder malvado de los demonios actuando en el reino de la naturaleza</a:t>
            </a:r>
            <a:r>
              <a:rPr lang="es-ES" dirty="0" smtClean="0"/>
              <a:t>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4:38b-39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155325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Viajar </a:t>
            </a:r>
            <a:r>
              <a:rPr lang="es-ES" dirty="0"/>
              <a:t>con Jesús era viajar en paz aun en medio de la tormenta. </a:t>
            </a:r>
            <a:endParaRPr lang="es-ES" dirty="0" smtClean="0"/>
          </a:p>
          <a:p>
            <a:r>
              <a:rPr lang="es-ES" dirty="0"/>
              <a:t>E</a:t>
            </a:r>
            <a:r>
              <a:rPr lang="es-ES" dirty="0" smtClean="0"/>
              <a:t>so </a:t>
            </a:r>
            <a:r>
              <a:rPr lang="es-ES" dirty="0"/>
              <a:t>es universalmente cierto. No es algo que sucedió una vez y no más; es algo que sigue sucediendo, y que nos puede suceder a nosotros también.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la presencia de Jesús podemos tener paz aun en medio de las más violentas tempestades de la vida</a:t>
            </a:r>
            <a:r>
              <a:rPr lang="es-ES" dirty="0" smtClean="0"/>
              <a:t>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4:38b-39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73315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Marcos 4:40-41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130514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600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les dijo: </a:t>
            </a:r>
            <a:r>
              <a:rPr lang="es-ES" dirty="0">
                <a:solidFill>
                  <a:srgbClr val="FF0000"/>
                </a:solidFill>
              </a:rPr>
              <a:t>¿Por qué estáis así amedrentados? ¿Cómo no tenéis fe? </a:t>
            </a:r>
            <a:r>
              <a:rPr lang="es-ES" dirty="0"/>
              <a:t>Entonces temieron con gran temor, y se decían el uno al otro: ¿Quién es éste, que aun el viento y el mar le obedecen</a:t>
            </a:r>
            <a:r>
              <a:rPr lang="es-ES" dirty="0" smtClean="0"/>
              <a:t>?”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4:40-41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46891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/>
              <a:t>i) Jesús nos da la paz en la tormenta del duelo.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la tormenta del duelo, Jesús nos dice que los que amamos han ido para estar con Dios, y nos da la seguridad de que nos reuniremos otra vez con los que hemos amado y perdido por un tiempo</a:t>
            </a:r>
            <a:r>
              <a:rPr lang="es-ES" dirty="0" smtClean="0"/>
              <a:t>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4:40-41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068363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/>
              <a:t>ii) Jesús nos da la paz cuando los problemas de la vida nos envuelven en una tempestad de duda y tensión e incertidumbre. </a:t>
            </a:r>
            <a:endParaRPr lang="es-ES" dirty="0" smtClean="0"/>
          </a:p>
          <a:p>
            <a:r>
              <a:rPr lang="es-ES" dirty="0" smtClean="0"/>
              <a:t>Lo </a:t>
            </a:r>
            <a:r>
              <a:rPr lang="es-ES" dirty="0"/>
              <a:t>trágico no es no saber qué hacer, sino que a menudo no nos sometemos humildemente a la dirección de Jesús.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buscar Su voluntad y someternos a ella es el camino a la paz en tales momentos</a:t>
            </a:r>
            <a:r>
              <a:rPr lang="es-ES" dirty="0" smtClean="0"/>
              <a:t>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4:40-41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845665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/>
              <a:t>iii) Jesús nos da la paz en las tormentas de la ansiedad.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principal enemigo de la paz es la preocupación, por nosotros, acerca del futuro desconocido, y por los que amamos.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la tormenta de la ansiedad Jesús nos trae la paz del amor de Dios</a:t>
            </a:r>
            <a:r>
              <a:rPr lang="es-ES" dirty="0" smtClean="0"/>
              <a:t>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4:40-41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86210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Solo ;podemos protegernos, hasta cierto punto, del mundo que nos rodea.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Aunque es lamentable, las tormentas – </a:t>
            </a:r>
            <a:r>
              <a:rPr lang="es-PR" sz="2800" dirty="0" smtClean="0"/>
              <a:t>económicas</a:t>
            </a:r>
            <a:r>
              <a:rPr lang="en-US" sz="2800" dirty="0" smtClean="0"/>
              <a:t>, </a:t>
            </a:r>
            <a:r>
              <a:rPr lang="es-PR" sz="2800" dirty="0" smtClean="0"/>
              <a:t>de salud, y hasta las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6075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PR" sz="2800" dirty="0"/>
              <a:t>literales — entran en nuestras </a:t>
            </a:r>
            <a:r>
              <a:rPr lang="es-PR" sz="2800" dirty="0" smtClean="0"/>
              <a:t>vidas, producen caos y nos dejan devastados.</a:t>
            </a:r>
            <a:endParaRPr lang="es-PR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En esos momentos vemos lo indefensos que somos en realidad.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R" sz="2800" dirty="0" smtClean="0"/>
              <a:t>Solo un Hombre, Jesucristo, ha tenido pleno poder y autoridad sobre las tormentas que enfrentamos.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R" sz="2800" dirty="0" smtClean="0"/>
              <a:t>Podemos confiarle a Él las circunstancias de nuestras vidas.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16851003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59410" r="47786" b="16812"/>
          <a:stretch/>
        </p:blipFill>
        <p:spPr bwMode="auto">
          <a:xfrm>
            <a:off x="-1" y="3769568"/>
            <a:ext cx="4329405" cy="27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029172" y="3810000"/>
            <a:ext cx="5118720" cy="272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52"/>
          <a:stretch/>
        </p:blipFill>
        <p:spPr bwMode="auto">
          <a:xfrm>
            <a:off x="0" y="-1"/>
            <a:ext cx="5255682" cy="381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59416" b="17586"/>
          <a:stretch/>
        </p:blipFill>
        <p:spPr bwMode="auto">
          <a:xfrm>
            <a:off x="4267200" y="3822861"/>
            <a:ext cx="4506686" cy="27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0670" b="3086"/>
          <a:stretch/>
        </p:blipFill>
        <p:spPr bwMode="auto">
          <a:xfrm>
            <a:off x="5019772" y="5812727"/>
            <a:ext cx="4124228" cy="6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7435"/>
          <a:stretch/>
        </p:blipFill>
        <p:spPr bwMode="auto">
          <a:xfrm>
            <a:off x="0" y="6477000"/>
            <a:ext cx="9144000" cy="4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230687"/>
          </a:xfrm>
        </p:spPr>
        <p:txBody>
          <a:bodyPr/>
          <a:lstStyle/>
          <a:p>
            <a:pPr marL="288925" lvl="1" indent="-288925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1400" dirty="0" err="1" smtClean="0"/>
              <a:t>Barclay</a:t>
            </a:r>
            <a:r>
              <a:rPr lang="es-ES" sz="1400" dirty="0"/>
              <a:t>, William. </a:t>
            </a:r>
            <a:r>
              <a:rPr lang="es-ES" sz="1400" i="1" dirty="0"/>
              <a:t>Comentario Al Nuevo Testamento</a:t>
            </a:r>
            <a:r>
              <a:rPr lang="es-ES" sz="1400" dirty="0"/>
              <a:t>. </a:t>
            </a:r>
            <a:r>
              <a:rPr lang="es-ES" sz="1400" dirty="0" err="1"/>
              <a:t>Viladecavalls</a:t>
            </a:r>
            <a:r>
              <a:rPr lang="es-ES" sz="1400" dirty="0"/>
              <a:t> (Barcelona), España: Editorial CLIE, 2006.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2,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76-84.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r="2473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Relaciones que permanecen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1: Persista en amar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24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abril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(Juan </a:t>
            </a:r>
            <a:r>
              <a:rPr lang="en-US" dirty="0" smtClean="0"/>
              <a:t>15:9-14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Jesús tiene poder sobre todos mis temores.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133600"/>
            <a:ext cx="84582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Este pasaje en el Evangelio de Marcos es el primero de una colección de cuatro relatos de milagros (</a:t>
            </a:r>
            <a:r>
              <a:rPr lang="es-ES" sz="2800" dirty="0" smtClean="0">
                <a:solidFill>
                  <a:schemeClr val="tx2"/>
                </a:solidFill>
              </a:rPr>
              <a:t>4:35-5:43</a:t>
            </a:r>
            <a:r>
              <a:rPr lang="es-ES" sz="2800" dirty="0" smtClean="0"/>
              <a:t>) que siguen de inmediato a otra colección de parábolas (</a:t>
            </a:r>
            <a:r>
              <a:rPr lang="es-ES" sz="2800" dirty="0" smtClean="0">
                <a:solidFill>
                  <a:schemeClr val="tx2"/>
                </a:solidFill>
              </a:rPr>
              <a:t>4:1-34</a:t>
            </a:r>
            <a:r>
              <a:rPr lang="es-ES" sz="2800" dirty="0" smtClean="0"/>
              <a:t>).</a:t>
            </a:r>
          </a:p>
          <a:p>
            <a:r>
              <a:rPr lang="es-ES" sz="2800" dirty="0" smtClean="0"/>
              <a:t>Es como si el Evangelio validara las enseñanzas de Jesús en esas parábolas con las subsiguientes  demostraciones de Su autoridad sobre la naturaleza, los demonios, la muerte y las enfermedades.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Marcos 4:35-38a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8682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“Aquel día, cuando llegó la noche, les dijo: </a:t>
            </a:r>
            <a:r>
              <a:rPr lang="es-ES" dirty="0">
                <a:solidFill>
                  <a:srgbClr val="FF0000"/>
                </a:solidFill>
              </a:rPr>
              <a:t>Pasemos al otro lado. </a:t>
            </a:r>
            <a:r>
              <a:rPr lang="es-ES" dirty="0"/>
              <a:t>Y despidiendo a la multitud, le tomaron como estaba, en la barca; y había también con él otras barcas. Pero se levantó una gran tempestad de viento, y echaba las olas en la barca, de tal manera que ya se anegaba. Y él estaba en la popa, durmiendo sobre un </a:t>
            </a:r>
            <a:r>
              <a:rPr lang="es-ES" dirty="0" smtClean="0"/>
              <a:t>cabezal;”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4:35-38a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El lago de Galilea era famoso por sus tempestades. Se producían inesperadamente y tan de pronto que sorprendían y aterraban. </a:t>
            </a:r>
            <a:endParaRPr lang="es-ES" dirty="0" smtClean="0"/>
          </a:p>
          <a:p>
            <a:r>
              <a:rPr lang="es-ES" dirty="0" smtClean="0"/>
              <a:t>Uno </a:t>
            </a:r>
            <a:r>
              <a:rPr lang="es-ES" dirty="0"/>
              <a:t>que fuera cruzando el lago siempre estaba expuesto a encontrarse con una de estas tempestades repentinas. </a:t>
            </a:r>
            <a:endParaRPr lang="es-ES" dirty="0" smtClean="0"/>
          </a:p>
          <a:p>
            <a:r>
              <a:rPr lang="es-ES" dirty="0" smtClean="0"/>
              <a:t>Jesús </a:t>
            </a:r>
            <a:r>
              <a:rPr lang="es-ES" dirty="0"/>
              <a:t>iba en la barca en la posición que se le permitiría a cualquier huésped distinguido.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4:35-38a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574360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Se </a:t>
            </a:r>
            <a:r>
              <a:rPr lang="es-ES" dirty="0"/>
              <a:t>nos dice que «en estos barquitos, el lugar para cualquier extranjero distinguido es un pequeño asiento colocado en la popa, donde suele haber una esterilla y un cojín</a:t>
            </a:r>
            <a:r>
              <a:rPr lang="es-ES" dirty="0" smtClean="0"/>
              <a:t>.</a:t>
            </a:r>
          </a:p>
          <a:p>
            <a:r>
              <a:rPr lang="es-ES" dirty="0" smtClean="0"/>
              <a:t> </a:t>
            </a:r>
            <a:r>
              <a:rPr lang="es-ES" dirty="0"/>
              <a:t>El timonel suele ir de pie un poco más adelante en la cubierta, aunque cerca de la popa, para tener una visión clara hacia adelante</a:t>
            </a:r>
            <a:r>
              <a:rPr lang="es-ES" dirty="0" smtClean="0"/>
              <a:t>».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Marcos 4:35-38a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689766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Marcos 4:38b-39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33402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108762</TotalTime>
  <Words>1094</Words>
  <Application>Microsoft Office PowerPoint</Application>
  <PresentationFormat>On-screen Show (4:3)</PresentationFormat>
  <Paragraphs>110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Pasaje bíblico</vt:lpstr>
      <vt:lpstr>Marcos 4:35-38a</vt:lpstr>
      <vt:lpstr>Marcos 4:35-38a</vt:lpstr>
      <vt:lpstr>Marcos 4:35-38a</vt:lpstr>
      <vt:lpstr>Pasaje bíblico</vt:lpstr>
      <vt:lpstr>Marcos 4:38b-39</vt:lpstr>
      <vt:lpstr>Marcos 4:38b-39</vt:lpstr>
      <vt:lpstr>Marcos 4:38b-39</vt:lpstr>
      <vt:lpstr>Pasaje bíblico</vt:lpstr>
      <vt:lpstr>Marcos 4:40-41</vt:lpstr>
      <vt:lpstr>Marcos 4:40-41</vt:lpstr>
      <vt:lpstr>Marcos 4:40-41</vt:lpstr>
      <vt:lpstr>Marcos 4:40-41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un_poder_inigualable_041716</dc:title>
  <dc:creator>JRIVERA</dc:creator>
  <cp:lastModifiedBy>Ortega, Tito (GSO Inks/Supplies SM)</cp:lastModifiedBy>
  <cp:revision>5145</cp:revision>
  <cp:lastPrinted>2016-04-09T19:10:40Z</cp:lastPrinted>
  <dcterms:created xsi:type="dcterms:W3CDTF">2007-01-24T21:53:34Z</dcterms:created>
  <dcterms:modified xsi:type="dcterms:W3CDTF">2016-04-19T13:10:13Z</dcterms:modified>
</cp:coreProperties>
</file>