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 id="2147483700" r:id="rId2"/>
  </p:sldMasterIdLst>
  <p:notesMasterIdLst>
    <p:notesMasterId r:id="rId42"/>
  </p:notesMasterIdLst>
  <p:handoutMasterIdLst>
    <p:handoutMasterId r:id="rId43"/>
  </p:handoutMasterIdLst>
  <p:sldIdLst>
    <p:sldId id="794" r:id="rId3"/>
    <p:sldId id="1618" r:id="rId4"/>
    <p:sldId id="804" r:id="rId5"/>
    <p:sldId id="1733" r:id="rId6"/>
    <p:sldId id="1778" r:id="rId7"/>
    <p:sldId id="1687" r:id="rId8"/>
    <p:sldId id="1840" r:id="rId9"/>
    <p:sldId id="1827" r:id="rId10"/>
    <p:sldId id="1843" r:id="rId11"/>
    <p:sldId id="1844" r:id="rId12"/>
    <p:sldId id="1845" r:id="rId13"/>
    <p:sldId id="1846" r:id="rId14"/>
    <p:sldId id="1847" r:id="rId15"/>
    <p:sldId id="1848" r:id="rId16"/>
    <p:sldId id="1849" r:id="rId17"/>
    <p:sldId id="1850" r:id="rId18"/>
    <p:sldId id="1851" r:id="rId19"/>
    <p:sldId id="1852" r:id="rId20"/>
    <p:sldId id="1853" r:id="rId21"/>
    <p:sldId id="1854" r:id="rId22"/>
    <p:sldId id="1779" r:id="rId23"/>
    <p:sldId id="1767" r:id="rId24"/>
    <p:sldId id="1841" r:id="rId25"/>
    <p:sldId id="1839" r:id="rId26"/>
    <p:sldId id="1855" r:id="rId27"/>
    <p:sldId id="1856" r:id="rId28"/>
    <p:sldId id="1857" r:id="rId29"/>
    <p:sldId id="1858" r:id="rId30"/>
    <p:sldId id="1859" r:id="rId31"/>
    <p:sldId id="1829" r:id="rId32"/>
    <p:sldId id="1830" r:id="rId33"/>
    <p:sldId id="1831" r:id="rId34"/>
    <p:sldId id="1860" r:id="rId35"/>
    <p:sldId id="1861" r:id="rId36"/>
    <p:sldId id="1790" r:id="rId37"/>
    <p:sldId id="1842" r:id="rId38"/>
    <p:sldId id="1704" r:id="rId39"/>
    <p:sldId id="1663" r:id="rId40"/>
    <p:sldId id="908" r:id="rId41"/>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MES.RIVERA" initials="J" lastIdx="1" clrIdx="0">
    <p:extLst>
      <p:ext uri="{19B8F6BF-5375-455C-9EA6-DF929625EA0E}">
        <p15:presenceInfo xmlns:p15="http://schemas.microsoft.com/office/powerpoint/2012/main" userId="S-1-5-21-1923034732-3165472078-3183135663-170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7375E"/>
    <a:srgbClr val="0D0D0D"/>
    <a:srgbClr val="000000"/>
    <a:srgbClr val="FFFFD1"/>
    <a:srgbClr val="0000CC"/>
    <a:srgbClr val="0000FF"/>
    <a:srgbClr val="A6925A"/>
    <a:srgbClr val="285633"/>
    <a:srgbClr val="CC9900"/>
    <a:srgbClr val="CB793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25" autoAdjust="0"/>
    <p:restoredTop sz="95405" autoAdjust="0"/>
  </p:normalViewPr>
  <p:slideViewPr>
    <p:cSldViewPr>
      <p:cViewPr varScale="1">
        <p:scale>
          <a:sx n="107" d="100"/>
          <a:sy n="107" d="100"/>
        </p:scale>
        <p:origin x="1572" y="96"/>
      </p:cViewPr>
      <p:guideLst>
        <p:guide orient="horz" pos="2160"/>
        <p:guide pos="2880"/>
      </p:guideLst>
    </p:cSldViewPr>
  </p:slideViewPr>
  <p:outlineViewPr>
    <p:cViewPr>
      <p:scale>
        <a:sx n="33" d="100"/>
        <a:sy n="33" d="100"/>
      </p:scale>
      <p:origin x="0" y="-638"/>
    </p:cViewPr>
  </p:outlineViewPr>
  <p:notesTextViewPr>
    <p:cViewPr>
      <p:scale>
        <a:sx n="3" d="2"/>
        <a:sy n="3" d="2"/>
      </p:scale>
      <p:origin x="0" y="0"/>
    </p:cViewPr>
  </p:notesTextViewPr>
  <p:sorterViewPr>
    <p:cViewPr>
      <p:scale>
        <a:sx n="100" d="100"/>
        <a:sy n="100" d="100"/>
      </p:scale>
      <p:origin x="0" y="0"/>
    </p:cViewPr>
  </p:sorterViewPr>
  <p:notesViewPr>
    <p:cSldViewPr>
      <p:cViewPr varScale="1">
        <p:scale>
          <a:sx n="64" d="100"/>
          <a:sy n="64" d="100"/>
        </p:scale>
        <p:origin x="3086" y="7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notesMaster" Target="notesMasters/notesMaster1.xml"/><Relationship Id="rId47"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handoutMaster" Target="handoutMasters/handoutMaster1.xml"/><Relationship Id="rId48" Type="http://schemas.openxmlformats.org/officeDocument/2006/relationships/tableStyles" Target="tableStyle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slide" Target="slides/slide39.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0CE3FCA5-A52A-443B-A5B1-7E194A08C435}" type="datetimeFigureOut">
              <a:rPr lang="en-US" smtClean="0"/>
              <a:pPr/>
              <a:t>4/19/2016</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A1F67F30-E662-4AB1-ACEF-BC8A478520F8}" type="slidenum">
              <a:rPr lang="en-US" smtClean="0"/>
              <a:pPr/>
              <a:t>‹#›</a:t>
            </a:fld>
            <a:endParaRPr lang="en-US"/>
          </a:p>
        </p:txBody>
      </p:sp>
    </p:spTree>
    <p:extLst>
      <p:ext uri="{BB962C8B-B14F-4D97-AF65-F5344CB8AC3E}">
        <p14:creationId xmlns:p14="http://schemas.microsoft.com/office/powerpoint/2010/main" val="22557224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3970938"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701040" y="4415790"/>
            <a:ext cx="5608320" cy="418338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6" name="Rectangle 6"/>
          <p:cNvSpPr>
            <a:spLocks noGrp="1" noChangeArrowheads="1"/>
          </p:cNvSpPr>
          <p:nvPr>
            <p:ph type="ftr" sz="quarter" idx="4"/>
          </p:nvPr>
        </p:nvSpPr>
        <p:spPr bwMode="auto">
          <a:xfrm>
            <a:off x="0"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3970938"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val="419452986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a:t>
            </a:fld>
            <a:endParaRPr lang="en-US"/>
          </a:p>
        </p:txBody>
      </p:sp>
    </p:spTree>
    <p:extLst>
      <p:ext uri="{BB962C8B-B14F-4D97-AF65-F5344CB8AC3E}">
        <p14:creationId xmlns:p14="http://schemas.microsoft.com/office/powerpoint/2010/main" val="18282130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10</a:t>
            </a:fld>
            <a:endParaRPr lang="en-US"/>
          </a:p>
        </p:txBody>
      </p:sp>
    </p:spTree>
    <p:extLst>
      <p:ext uri="{BB962C8B-B14F-4D97-AF65-F5344CB8AC3E}">
        <p14:creationId xmlns:p14="http://schemas.microsoft.com/office/powerpoint/2010/main" val="15725713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11</a:t>
            </a:fld>
            <a:endParaRPr lang="en-US"/>
          </a:p>
        </p:txBody>
      </p:sp>
    </p:spTree>
    <p:extLst>
      <p:ext uri="{BB962C8B-B14F-4D97-AF65-F5344CB8AC3E}">
        <p14:creationId xmlns:p14="http://schemas.microsoft.com/office/powerpoint/2010/main" val="17546572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12</a:t>
            </a:fld>
            <a:endParaRPr lang="en-US"/>
          </a:p>
        </p:txBody>
      </p:sp>
    </p:spTree>
    <p:extLst>
      <p:ext uri="{BB962C8B-B14F-4D97-AF65-F5344CB8AC3E}">
        <p14:creationId xmlns:p14="http://schemas.microsoft.com/office/powerpoint/2010/main" val="27506032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13</a:t>
            </a:fld>
            <a:endParaRPr lang="en-US"/>
          </a:p>
        </p:txBody>
      </p:sp>
    </p:spTree>
    <p:extLst>
      <p:ext uri="{BB962C8B-B14F-4D97-AF65-F5344CB8AC3E}">
        <p14:creationId xmlns:p14="http://schemas.microsoft.com/office/powerpoint/2010/main" val="6267545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14</a:t>
            </a:fld>
            <a:endParaRPr lang="en-US"/>
          </a:p>
        </p:txBody>
      </p:sp>
    </p:spTree>
    <p:extLst>
      <p:ext uri="{BB962C8B-B14F-4D97-AF65-F5344CB8AC3E}">
        <p14:creationId xmlns:p14="http://schemas.microsoft.com/office/powerpoint/2010/main" val="7248379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15</a:t>
            </a:fld>
            <a:endParaRPr lang="en-US"/>
          </a:p>
        </p:txBody>
      </p:sp>
    </p:spTree>
    <p:extLst>
      <p:ext uri="{BB962C8B-B14F-4D97-AF65-F5344CB8AC3E}">
        <p14:creationId xmlns:p14="http://schemas.microsoft.com/office/powerpoint/2010/main" val="32151107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16</a:t>
            </a:fld>
            <a:endParaRPr lang="en-US"/>
          </a:p>
        </p:txBody>
      </p:sp>
    </p:spTree>
    <p:extLst>
      <p:ext uri="{BB962C8B-B14F-4D97-AF65-F5344CB8AC3E}">
        <p14:creationId xmlns:p14="http://schemas.microsoft.com/office/powerpoint/2010/main" val="1900817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17</a:t>
            </a:fld>
            <a:endParaRPr lang="en-US"/>
          </a:p>
        </p:txBody>
      </p:sp>
    </p:spTree>
    <p:extLst>
      <p:ext uri="{BB962C8B-B14F-4D97-AF65-F5344CB8AC3E}">
        <p14:creationId xmlns:p14="http://schemas.microsoft.com/office/powerpoint/2010/main" val="15072443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18</a:t>
            </a:fld>
            <a:endParaRPr lang="en-US"/>
          </a:p>
        </p:txBody>
      </p:sp>
    </p:spTree>
    <p:extLst>
      <p:ext uri="{BB962C8B-B14F-4D97-AF65-F5344CB8AC3E}">
        <p14:creationId xmlns:p14="http://schemas.microsoft.com/office/powerpoint/2010/main" val="3181755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19</a:t>
            </a:fld>
            <a:endParaRPr lang="en-US"/>
          </a:p>
        </p:txBody>
      </p:sp>
    </p:spTree>
    <p:extLst>
      <p:ext uri="{BB962C8B-B14F-4D97-AF65-F5344CB8AC3E}">
        <p14:creationId xmlns:p14="http://schemas.microsoft.com/office/powerpoint/2010/main" val="26912174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2</a:t>
            </a:fld>
            <a:endParaRPr lang="en-US"/>
          </a:p>
        </p:txBody>
      </p:sp>
    </p:spTree>
    <p:extLst>
      <p:ext uri="{BB962C8B-B14F-4D97-AF65-F5344CB8AC3E}">
        <p14:creationId xmlns:p14="http://schemas.microsoft.com/office/powerpoint/2010/main" val="11724641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20</a:t>
            </a:fld>
            <a:endParaRPr lang="en-US"/>
          </a:p>
        </p:txBody>
      </p:sp>
    </p:spTree>
    <p:extLst>
      <p:ext uri="{BB962C8B-B14F-4D97-AF65-F5344CB8AC3E}">
        <p14:creationId xmlns:p14="http://schemas.microsoft.com/office/powerpoint/2010/main" val="2306863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21</a:t>
            </a:fld>
            <a:endParaRPr lang="en-US"/>
          </a:p>
        </p:txBody>
      </p:sp>
    </p:spTree>
    <p:extLst>
      <p:ext uri="{BB962C8B-B14F-4D97-AF65-F5344CB8AC3E}">
        <p14:creationId xmlns:p14="http://schemas.microsoft.com/office/powerpoint/2010/main" val="26347179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22</a:t>
            </a:fld>
            <a:endParaRPr lang="en-US"/>
          </a:p>
        </p:txBody>
      </p:sp>
    </p:spTree>
    <p:extLst>
      <p:ext uri="{BB962C8B-B14F-4D97-AF65-F5344CB8AC3E}">
        <p14:creationId xmlns:p14="http://schemas.microsoft.com/office/powerpoint/2010/main" val="9590589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23</a:t>
            </a:fld>
            <a:endParaRPr lang="en-US"/>
          </a:p>
        </p:txBody>
      </p:sp>
    </p:spTree>
    <p:extLst>
      <p:ext uri="{BB962C8B-B14F-4D97-AF65-F5344CB8AC3E}">
        <p14:creationId xmlns:p14="http://schemas.microsoft.com/office/powerpoint/2010/main" val="135010617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24</a:t>
            </a:fld>
            <a:endParaRPr lang="en-US"/>
          </a:p>
        </p:txBody>
      </p:sp>
    </p:spTree>
    <p:extLst>
      <p:ext uri="{BB962C8B-B14F-4D97-AF65-F5344CB8AC3E}">
        <p14:creationId xmlns:p14="http://schemas.microsoft.com/office/powerpoint/2010/main" val="189023022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25</a:t>
            </a:fld>
            <a:endParaRPr lang="en-US"/>
          </a:p>
        </p:txBody>
      </p:sp>
    </p:spTree>
    <p:extLst>
      <p:ext uri="{BB962C8B-B14F-4D97-AF65-F5344CB8AC3E}">
        <p14:creationId xmlns:p14="http://schemas.microsoft.com/office/powerpoint/2010/main" val="26972988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26</a:t>
            </a:fld>
            <a:endParaRPr lang="en-US"/>
          </a:p>
        </p:txBody>
      </p:sp>
    </p:spTree>
    <p:extLst>
      <p:ext uri="{BB962C8B-B14F-4D97-AF65-F5344CB8AC3E}">
        <p14:creationId xmlns:p14="http://schemas.microsoft.com/office/powerpoint/2010/main" val="273617316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27</a:t>
            </a:fld>
            <a:endParaRPr lang="en-US"/>
          </a:p>
        </p:txBody>
      </p:sp>
    </p:spTree>
    <p:extLst>
      <p:ext uri="{BB962C8B-B14F-4D97-AF65-F5344CB8AC3E}">
        <p14:creationId xmlns:p14="http://schemas.microsoft.com/office/powerpoint/2010/main" val="102918357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28</a:t>
            </a:fld>
            <a:endParaRPr lang="en-US"/>
          </a:p>
        </p:txBody>
      </p:sp>
    </p:spTree>
    <p:extLst>
      <p:ext uri="{BB962C8B-B14F-4D97-AF65-F5344CB8AC3E}">
        <p14:creationId xmlns:p14="http://schemas.microsoft.com/office/powerpoint/2010/main" val="295404432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29</a:t>
            </a:fld>
            <a:endParaRPr lang="en-US"/>
          </a:p>
        </p:txBody>
      </p:sp>
    </p:spTree>
    <p:extLst>
      <p:ext uri="{BB962C8B-B14F-4D97-AF65-F5344CB8AC3E}">
        <p14:creationId xmlns:p14="http://schemas.microsoft.com/office/powerpoint/2010/main" val="11317135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3</a:t>
            </a:fld>
            <a:endParaRPr lang="en-US"/>
          </a:p>
        </p:txBody>
      </p:sp>
      <p:sp>
        <p:nvSpPr>
          <p:cNvPr id="316418" name="Rectangle 2"/>
          <p:cNvSpPr>
            <a:spLocks noGrp="1" noRot="1" noChangeAspect="1" noChangeArrowheads="1" noTextEdit="1"/>
          </p:cNvSpPr>
          <p:nvPr>
            <p:ph type="sldImg"/>
          </p:nvPr>
        </p:nvSpPr>
        <p:spPr>
          <a:xfrm>
            <a:off x="1181100" y="696913"/>
            <a:ext cx="4648200" cy="348615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240112894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30</a:t>
            </a:fld>
            <a:endParaRPr lang="en-US"/>
          </a:p>
        </p:txBody>
      </p:sp>
    </p:spTree>
    <p:extLst>
      <p:ext uri="{BB962C8B-B14F-4D97-AF65-F5344CB8AC3E}">
        <p14:creationId xmlns:p14="http://schemas.microsoft.com/office/powerpoint/2010/main" val="149769382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31</a:t>
            </a:fld>
            <a:endParaRPr lang="en-US"/>
          </a:p>
        </p:txBody>
      </p:sp>
    </p:spTree>
    <p:extLst>
      <p:ext uri="{BB962C8B-B14F-4D97-AF65-F5344CB8AC3E}">
        <p14:creationId xmlns:p14="http://schemas.microsoft.com/office/powerpoint/2010/main" val="95839161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32</a:t>
            </a:fld>
            <a:endParaRPr lang="en-US"/>
          </a:p>
        </p:txBody>
      </p:sp>
    </p:spTree>
    <p:extLst>
      <p:ext uri="{BB962C8B-B14F-4D97-AF65-F5344CB8AC3E}">
        <p14:creationId xmlns:p14="http://schemas.microsoft.com/office/powerpoint/2010/main" val="316640291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33</a:t>
            </a:fld>
            <a:endParaRPr lang="en-US"/>
          </a:p>
        </p:txBody>
      </p:sp>
    </p:spTree>
    <p:extLst>
      <p:ext uri="{BB962C8B-B14F-4D97-AF65-F5344CB8AC3E}">
        <p14:creationId xmlns:p14="http://schemas.microsoft.com/office/powerpoint/2010/main" val="381438263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34</a:t>
            </a:fld>
            <a:endParaRPr lang="en-US"/>
          </a:p>
        </p:txBody>
      </p:sp>
    </p:spTree>
    <p:extLst>
      <p:ext uri="{BB962C8B-B14F-4D97-AF65-F5344CB8AC3E}">
        <p14:creationId xmlns:p14="http://schemas.microsoft.com/office/powerpoint/2010/main" val="208466958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35</a:t>
            </a:fld>
            <a:endParaRPr lang="en-US"/>
          </a:p>
        </p:txBody>
      </p:sp>
      <p:sp>
        <p:nvSpPr>
          <p:cNvPr id="316418" name="Rectangle 2"/>
          <p:cNvSpPr>
            <a:spLocks noGrp="1" noRot="1" noChangeAspect="1" noChangeArrowheads="1" noTextEdit="1"/>
          </p:cNvSpPr>
          <p:nvPr>
            <p:ph type="sldImg"/>
          </p:nvPr>
        </p:nvSpPr>
        <p:spPr>
          <a:xfrm>
            <a:off x="1181100" y="696913"/>
            <a:ext cx="4648200" cy="348615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284574148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36</a:t>
            </a:fld>
            <a:endParaRPr lang="en-US"/>
          </a:p>
        </p:txBody>
      </p:sp>
      <p:sp>
        <p:nvSpPr>
          <p:cNvPr id="316418" name="Rectangle 2"/>
          <p:cNvSpPr>
            <a:spLocks noGrp="1" noRot="1" noChangeAspect="1" noChangeArrowheads="1" noTextEdit="1"/>
          </p:cNvSpPr>
          <p:nvPr>
            <p:ph type="sldImg"/>
          </p:nvPr>
        </p:nvSpPr>
        <p:spPr>
          <a:xfrm>
            <a:off x="1181100" y="696913"/>
            <a:ext cx="4648200" cy="348615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399107403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37</a:t>
            </a:fld>
            <a:endParaRPr lang="en-US"/>
          </a:p>
        </p:txBody>
      </p:sp>
    </p:spTree>
    <p:extLst>
      <p:ext uri="{BB962C8B-B14F-4D97-AF65-F5344CB8AC3E}">
        <p14:creationId xmlns:p14="http://schemas.microsoft.com/office/powerpoint/2010/main" val="19854251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solidFill>
                  <a:srgbClr val="000000"/>
                </a:solidFill>
              </a:rPr>
              <a:pPr/>
              <a:t>38</a:t>
            </a:fld>
            <a:endParaRPr lang="en-US">
              <a:solidFill>
                <a:srgbClr val="000000"/>
              </a:solidFill>
            </a:endParaRPr>
          </a:p>
        </p:txBody>
      </p:sp>
    </p:spTree>
    <p:extLst>
      <p:ext uri="{BB962C8B-B14F-4D97-AF65-F5344CB8AC3E}">
        <p14:creationId xmlns:p14="http://schemas.microsoft.com/office/powerpoint/2010/main" val="228081359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pPr/>
              <a:t>39</a:t>
            </a:fld>
            <a:endParaRPr lang="en-US"/>
          </a:p>
        </p:txBody>
      </p:sp>
      <p:sp>
        <p:nvSpPr>
          <p:cNvPr id="18434" name="Rectangle 2"/>
          <p:cNvSpPr>
            <a:spLocks noGrp="1" noRot="1" noChangeAspect="1" noChangeArrowheads="1" noTextEdit="1"/>
          </p:cNvSpPr>
          <p:nvPr>
            <p:ph type="sldImg"/>
          </p:nvPr>
        </p:nvSpPr>
        <p:spPr>
          <a:xfrm>
            <a:off x="1181100" y="696913"/>
            <a:ext cx="4648200" cy="3486150"/>
          </a:xfrm>
          <a:ln/>
        </p:spPr>
      </p:sp>
      <p:sp>
        <p:nvSpPr>
          <p:cNvPr id="184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3121948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4</a:t>
            </a:fld>
            <a:endParaRPr lang="en-US"/>
          </a:p>
        </p:txBody>
      </p:sp>
      <p:sp>
        <p:nvSpPr>
          <p:cNvPr id="316418" name="Rectangle 2"/>
          <p:cNvSpPr>
            <a:spLocks noGrp="1" noRot="1" noChangeAspect="1" noChangeArrowheads="1" noTextEdit="1"/>
          </p:cNvSpPr>
          <p:nvPr>
            <p:ph type="sldImg"/>
          </p:nvPr>
        </p:nvSpPr>
        <p:spPr>
          <a:xfrm>
            <a:off x="1181100" y="696913"/>
            <a:ext cx="4648200" cy="348615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15130553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5</a:t>
            </a:fld>
            <a:endParaRPr lang="en-US"/>
          </a:p>
        </p:txBody>
      </p:sp>
    </p:spTree>
    <p:extLst>
      <p:ext uri="{BB962C8B-B14F-4D97-AF65-F5344CB8AC3E}">
        <p14:creationId xmlns:p14="http://schemas.microsoft.com/office/powerpoint/2010/main" val="4352750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6</a:t>
            </a:fld>
            <a:endParaRPr lang="en-US"/>
          </a:p>
        </p:txBody>
      </p:sp>
    </p:spTree>
    <p:extLst>
      <p:ext uri="{BB962C8B-B14F-4D97-AF65-F5344CB8AC3E}">
        <p14:creationId xmlns:p14="http://schemas.microsoft.com/office/powerpoint/2010/main" val="4644145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7</a:t>
            </a:fld>
            <a:endParaRPr lang="en-US"/>
          </a:p>
        </p:txBody>
      </p:sp>
    </p:spTree>
    <p:extLst>
      <p:ext uri="{BB962C8B-B14F-4D97-AF65-F5344CB8AC3E}">
        <p14:creationId xmlns:p14="http://schemas.microsoft.com/office/powerpoint/2010/main" val="20172416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8</a:t>
            </a:fld>
            <a:endParaRPr lang="en-US"/>
          </a:p>
        </p:txBody>
      </p:sp>
    </p:spTree>
    <p:extLst>
      <p:ext uri="{BB962C8B-B14F-4D97-AF65-F5344CB8AC3E}">
        <p14:creationId xmlns:p14="http://schemas.microsoft.com/office/powerpoint/2010/main" val="3112118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9</a:t>
            </a:fld>
            <a:endParaRPr lang="en-US"/>
          </a:p>
        </p:txBody>
      </p:sp>
    </p:spTree>
    <p:extLst>
      <p:ext uri="{BB962C8B-B14F-4D97-AF65-F5344CB8AC3E}">
        <p14:creationId xmlns:p14="http://schemas.microsoft.com/office/powerpoint/2010/main" val="3658544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1506" name="Group 2"/>
          <p:cNvGrpSpPr>
            <a:grpSpLocks/>
          </p:cNvGrpSpPr>
          <p:nvPr/>
        </p:nvGrpSpPr>
        <p:grpSpPr bwMode="auto">
          <a:xfrm>
            <a:off x="2" y="2438401"/>
            <a:ext cx="9009063" cy="1052513"/>
            <a:chOff x="0" y="1536"/>
            <a:chExt cx="5675" cy="663"/>
          </a:xfrm>
        </p:grpSpPr>
        <p:grpSp>
          <p:nvGrpSpPr>
            <p:cNvPr id="21507" name="Group 3"/>
            <p:cNvGrpSpPr>
              <a:grpSpLocks/>
            </p:cNvGrpSpPr>
            <p:nvPr/>
          </p:nvGrpSpPr>
          <p:grpSpPr bwMode="auto">
            <a:xfrm>
              <a:off x="183" y="1604"/>
              <a:ext cx="448" cy="299"/>
              <a:chOff x="720" y="336"/>
              <a:chExt cx="624" cy="432"/>
            </a:xfrm>
          </p:grpSpPr>
          <p:sp>
            <p:nvSpPr>
              <p:cNvPr id="21508"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endParaRPr lang="en-US"/>
              </a:p>
            </p:txBody>
          </p:sp>
          <p:sp>
            <p:nvSpPr>
              <p:cNvPr id="21509"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endParaRPr lang="en-US"/>
              </a:p>
            </p:txBody>
          </p:sp>
        </p:grpSp>
        <p:grpSp>
          <p:nvGrpSpPr>
            <p:cNvPr id="21510" name="Group 6"/>
            <p:cNvGrpSpPr>
              <a:grpSpLocks/>
            </p:cNvGrpSpPr>
            <p:nvPr/>
          </p:nvGrpSpPr>
          <p:grpSpPr bwMode="auto">
            <a:xfrm>
              <a:off x="261" y="1870"/>
              <a:ext cx="465" cy="299"/>
              <a:chOff x="912" y="2640"/>
              <a:chExt cx="672" cy="432"/>
            </a:xfrm>
          </p:grpSpPr>
          <p:sp>
            <p:nvSpPr>
              <p:cNvPr id="21511"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endParaRPr lang="en-US"/>
              </a:p>
            </p:txBody>
          </p:sp>
          <p:sp>
            <p:nvSpPr>
              <p:cNvPr id="21512"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endParaRPr lang="en-US"/>
              </a:p>
            </p:txBody>
          </p:sp>
        </p:grpSp>
        <p:sp>
          <p:nvSpPr>
            <p:cNvPr id="21513"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endParaRPr lang="en-US"/>
            </a:p>
          </p:txBody>
        </p:sp>
        <p:sp>
          <p:nvSpPr>
            <p:cNvPr id="21514"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endParaRPr lang="en-US"/>
            </a:p>
          </p:txBody>
        </p:sp>
        <p:sp>
          <p:nvSpPr>
            <p:cNvPr id="21515"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gr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spd="slow">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993C-7D65-48A2-93F3-36FEC830A3C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482" name="Rectangle 2"/>
          <p:cNvSpPr>
            <a:spLocks noChangeArrowheads="1"/>
          </p:cNvSpPr>
          <p:nvPr/>
        </p:nvSpPr>
        <p:spPr bwMode="ltGray">
          <a:xfrm>
            <a:off x="417514" y="1098551"/>
            <a:ext cx="438151" cy="474663"/>
          </a:xfrm>
          <a:prstGeom prst="rect">
            <a:avLst/>
          </a:prstGeom>
          <a:solidFill>
            <a:schemeClr val="accent2"/>
          </a:solidFill>
          <a:ln w="9525">
            <a:noFill/>
            <a:miter lim="800000"/>
            <a:headEnd/>
            <a:tailEnd/>
          </a:ln>
          <a:effectLst/>
        </p:spPr>
        <p:txBody>
          <a:bodyPr wrap="none" anchor="ctr"/>
          <a:lstStyle/>
          <a:p>
            <a:pPr algn="ctr"/>
            <a:endParaRPr kumimoji="1" lang="en-US" sz="2400"/>
          </a:p>
        </p:txBody>
      </p:sp>
      <p:sp>
        <p:nvSpPr>
          <p:cNvPr id="20483" name="Rectangle 3"/>
          <p:cNvSpPr>
            <a:spLocks noChangeArrowheads="1"/>
          </p:cNvSpPr>
          <p:nvPr/>
        </p:nvSpPr>
        <p:spPr bwMode="ltGray">
          <a:xfrm>
            <a:off x="800100" y="1098551"/>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4" name="Rectangle 4"/>
          <p:cNvSpPr>
            <a:spLocks noChangeArrowheads="1"/>
          </p:cNvSpPr>
          <p:nvPr/>
        </p:nvSpPr>
        <p:spPr bwMode="ltGray">
          <a:xfrm>
            <a:off x="541339" y="1520825"/>
            <a:ext cx="422275" cy="474663"/>
          </a:xfrm>
          <a:prstGeom prst="rect">
            <a:avLst/>
          </a:prstGeom>
          <a:solidFill>
            <a:schemeClr val="folHlink"/>
          </a:solidFill>
          <a:ln w="9525">
            <a:noFill/>
            <a:miter lim="800000"/>
            <a:headEnd/>
            <a:tailEnd/>
          </a:ln>
          <a:effectLst/>
        </p:spPr>
        <p:txBody>
          <a:bodyPr wrap="none" anchor="ctr"/>
          <a:lstStyle/>
          <a:p>
            <a:pPr algn="ctr"/>
            <a:endParaRPr kumimoji="1" lang="en-US" sz="2400"/>
          </a:p>
        </p:txBody>
      </p:sp>
      <p:sp>
        <p:nvSpPr>
          <p:cNvPr id="20485" name="Rectangle 5"/>
          <p:cNvSpPr>
            <a:spLocks noChangeArrowheads="1"/>
          </p:cNvSpPr>
          <p:nvPr/>
        </p:nvSpPr>
        <p:spPr bwMode="ltGray">
          <a:xfrm>
            <a:off x="911226"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6" name="Rectangle 6"/>
          <p:cNvSpPr>
            <a:spLocks noChangeArrowheads="1"/>
          </p:cNvSpPr>
          <p:nvPr/>
        </p:nvSpPr>
        <p:spPr bwMode="ltGray">
          <a:xfrm>
            <a:off x="127001" y="1447801"/>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a:endParaRPr kumimoji="1" lang="en-US" sz="2400"/>
          </a:p>
        </p:txBody>
      </p:sp>
      <p:sp>
        <p:nvSpPr>
          <p:cNvPr id="20487" name="Rectangle 7"/>
          <p:cNvSpPr>
            <a:spLocks noChangeArrowheads="1"/>
          </p:cNvSpPr>
          <p:nvPr/>
        </p:nvSpPr>
        <p:spPr bwMode="gray">
          <a:xfrm>
            <a:off x="762001" y="990601"/>
            <a:ext cx="31751" cy="1052513"/>
          </a:xfrm>
          <a:prstGeom prst="rect">
            <a:avLst/>
          </a:prstGeom>
          <a:solidFill>
            <a:schemeClr val="bg2"/>
          </a:solidFill>
          <a:ln w="9525">
            <a:noFill/>
            <a:miter lim="800000"/>
            <a:headEnd/>
            <a:tailEnd/>
          </a:ln>
          <a:effectLst/>
        </p:spPr>
        <p:txBody>
          <a:bodyPr wrap="none" anchor="ctr"/>
          <a:lstStyle/>
          <a:p>
            <a:pPr algn="ctr"/>
            <a:endParaRPr kumimoji="1" lang="en-US" sz="2400"/>
          </a:p>
        </p:txBody>
      </p:sp>
      <p:sp>
        <p:nvSpPr>
          <p:cNvPr id="20488" name="Rectangle 8"/>
          <p:cNvSpPr>
            <a:spLocks noChangeArrowheads="1"/>
          </p:cNvSpPr>
          <p:nvPr/>
        </p:nvSpPr>
        <p:spPr bwMode="gray">
          <a:xfrm>
            <a:off x="442914"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Lst>
  <p:transition spd="slow">
    <p:fade/>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F08F9C-FCE7-4A61-B8C1-DFAF70FC5AFE}"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ransition spd="slow">
    <p:fade/>
  </p:transition>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4.xml"/><Relationship Id="rId5" Type="http://schemas.openxmlformats.org/officeDocument/2006/relationships/image" Target="../media/image3.jpeg"/><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4.xml"/><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hyperlink" Target="http://blog.lifeway.com/eblifewayadultos/" TargetMode="Externa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hyperlink" Target="http://st-takla.org/Gallery/Bible/Illustrations.html" TargetMode="External"/><Relationship Id="rId4" Type="http://schemas.openxmlformats.org/officeDocument/2006/relationships/hyperlink" Target="http://distantshores.org/resources/illustrations/sweet-publishing"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notesSlide" Target="../notesSlides/notesSlide38.xml"/><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lumMod val="10000"/>
          </a:schemeClr>
        </a:solidFill>
        <a:effectLst/>
      </p:bgPr>
    </p:bg>
    <p:spTree>
      <p:nvGrpSpPr>
        <p:cNvPr id="1" name=""/>
        <p:cNvGrpSpPr/>
        <p:nvPr/>
      </p:nvGrpSpPr>
      <p:grpSpPr>
        <a:xfrm>
          <a:off x="0" y="0"/>
          <a:ext cx="0" cy="0"/>
          <a:chOff x="0" y="0"/>
          <a:chExt cx="0" cy="0"/>
        </a:xfrm>
      </p:grpSpPr>
      <p:pic>
        <p:nvPicPr>
          <p:cNvPr id="13" name="Picture 2" descr="http://2.bp.blogspot.com/-1eXhqgWE8Zg/Vopi4XLAoFI/AAAAAAAADOw/6N7fQeg8mAg/s1600/jezus%2Beeuwige%2Bleve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65" y="-3499"/>
            <a:ext cx="9148665" cy="6861499"/>
          </a:xfrm>
          <a:prstGeom prst="rect">
            <a:avLst/>
          </a:prstGeom>
          <a:noFill/>
          <a:extLst>
            <a:ext uri="{909E8E84-426E-40DD-AFC4-6F175D3DCCD1}">
              <a14:hiddenFill xmlns:a14="http://schemas.microsoft.com/office/drawing/2010/main">
                <a:solidFill>
                  <a:srgbClr val="FFFFFF"/>
                </a:solidFill>
              </a14:hiddenFill>
            </a:ext>
          </a:extLst>
        </p:spPr>
      </p:pic>
      <p:sp>
        <p:nvSpPr>
          <p:cNvPr id="6" name="Text Box 5"/>
          <p:cNvSpPr txBox="1">
            <a:spLocks noChangeArrowheads="1"/>
          </p:cNvSpPr>
          <p:nvPr/>
        </p:nvSpPr>
        <p:spPr bwMode="auto">
          <a:xfrm>
            <a:off x="7315200" y="6273225"/>
            <a:ext cx="1828800" cy="584775"/>
          </a:xfrm>
          <a:prstGeom prst="rect">
            <a:avLst/>
          </a:prstGeom>
          <a:solidFill>
            <a:schemeClr val="tx2">
              <a:lumMod val="10000"/>
              <a:alpha val="73000"/>
            </a:schemeClr>
          </a:solidFill>
          <a:ln w="9525">
            <a:noFill/>
            <a:miter lim="800000"/>
            <a:headEnd/>
            <a:tailEnd/>
          </a:ln>
          <a:effectLst/>
        </p:spPr>
        <p:txBody>
          <a:bodyPr wrap="square">
            <a:spAutoFit/>
          </a:bodyPr>
          <a:lstStyle/>
          <a:p>
            <a:pPr algn="ctr">
              <a:spcBef>
                <a:spcPct val="50000"/>
              </a:spcBef>
              <a:spcAft>
                <a:spcPts val="1200"/>
              </a:spcAft>
            </a:pPr>
            <a:r>
              <a:rPr lang="es-PR" sz="1600" i="1" dirty="0" smtClean="0">
                <a:latin typeface="Arial" charset="0"/>
              </a:rPr>
              <a:t>Estudios Bíblicos </a:t>
            </a:r>
            <a:r>
              <a:rPr lang="en-US" sz="1600" i="1" dirty="0" smtClean="0">
                <a:latin typeface="Arial" charset="0"/>
              </a:rPr>
              <a:t>Lifeway</a:t>
            </a:r>
            <a:r>
              <a:rPr lang="es-PR" sz="1600" i="1" dirty="0" smtClean="0">
                <a:latin typeface="Arial" charset="0"/>
              </a:rPr>
              <a:t> </a:t>
            </a:r>
            <a:r>
              <a:rPr lang="es-PR" sz="1600" dirty="0" smtClean="0">
                <a:latin typeface="Arial" charset="0"/>
              </a:rPr>
              <a:t>®</a:t>
            </a:r>
            <a:endParaRPr lang="es-PR" sz="1600" dirty="0">
              <a:latin typeface="Arial" charset="0"/>
            </a:endParaRPr>
          </a:p>
        </p:txBody>
      </p:sp>
      <p:sp>
        <p:nvSpPr>
          <p:cNvPr id="7" name="Rectangle 2"/>
          <p:cNvSpPr txBox="1">
            <a:spLocks noChangeArrowheads="1"/>
          </p:cNvSpPr>
          <p:nvPr/>
        </p:nvSpPr>
        <p:spPr>
          <a:xfrm>
            <a:off x="609600" y="952500"/>
            <a:ext cx="7937951" cy="2019299"/>
          </a:xfrm>
          <a:prstGeom prst="rect">
            <a:avLst/>
          </a:prstGeom>
          <a:solidFill>
            <a:schemeClr val="tx2">
              <a:lumMod val="10000"/>
              <a:alpha val="73000"/>
            </a:schemeClr>
          </a:solidFill>
          <a:ln/>
        </p:spPr>
        <p:txBody>
          <a:bodyPr vert="horz" lIns="91440" tIns="45720" rIns="91440" bIns="45720" rtlCol="0" anchor="ctr">
            <a:noAutofit/>
          </a:bodyPr>
          <a:lstStyle/>
          <a:p>
            <a:pPr marL="401638" lvl="0" indent="-234950" algn="ctr" fontAlgn="auto">
              <a:spcAft>
                <a:spcPts val="1200"/>
              </a:spcAft>
              <a:defRPr/>
            </a:pPr>
            <a:r>
              <a:rPr kumimoji="0" lang="es-PR" sz="4400" b="0" i="0" u="none" strike="noStrike" kern="1200" cap="none" spc="0" normalizeH="0" baseline="0" noProof="0" dirty="0" smtClean="0">
                <a:ln>
                  <a:noFill/>
                </a:ln>
                <a:effectLst/>
                <a:uLnTx/>
                <a:uFillTx/>
                <a:latin typeface="+mj-lt"/>
                <a:ea typeface="+mj-ea"/>
                <a:cs typeface="+mj-cs"/>
              </a:rPr>
              <a:t>Primavera 2016/</a:t>
            </a:r>
            <a:r>
              <a:rPr lang="es-PR" sz="4400" dirty="0" smtClean="0">
                <a:latin typeface="+mj-lt"/>
              </a:rPr>
              <a:t>Tema</a:t>
            </a:r>
            <a:r>
              <a:rPr lang="es-PR" sz="4400" dirty="0">
                <a:latin typeface="+mj-lt"/>
              </a:rPr>
              <a:t>: </a:t>
            </a:r>
            <a:r>
              <a:rPr lang="es-PR" sz="4400" cap="small" dirty="0" smtClean="0">
                <a:latin typeface="+mj-lt"/>
              </a:rPr>
              <a:t>Inigualable: La vida de Cristo</a:t>
            </a:r>
            <a:endParaRPr kumimoji="0" lang="es-PR" sz="4400" b="0" i="0" u="none" strike="noStrike" kern="1200" cap="small" spc="0" normalizeH="0" dirty="0" smtClean="0">
              <a:ln>
                <a:noFill/>
              </a:ln>
              <a:effectLst/>
              <a:uLnTx/>
              <a:uFillTx/>
              <a:latin typeface="+mj-lt"/>
              <a:ea typeface="+mj-ea"/>
              <a:cs typeface="+mj-cs"/>
            </a:endParaRPr>
          </a:p>
        </p:txBody>
      </p:sp>
      <p:sp>
        <p:nvSpPr>
          <p:cNvPr id="8" name="Rectangle 3"/>
          <p:cNvSpPr txBox="1">
            <a:spLocks noChangeArrowheads="1"/>
          </p:cNvSpPr>
          <p:nvPr/>
        </p:nvSpPr>
        <p:spPr>
          <a:xfrm>
            <a:off x="609600" y="3124200"/>
            <a:ext cx="7937951" cy="2971800"/>
          </a:xfrm>
          <a:prstGeom prst="rect">
            <a:avLst/>
          </a:prstGeom>
          <a:solidFill>
            <a:schemeClr val="tx2">
              <a:lumMod val="10000"/>
              <a:alpha val="73000"/>
            </a:schemeClr>
          </a:solidFill>
          <a:ln/>
        </p:spPr>
        <p:txBody>
          <a:bodyPr vert="horz" lIns="91440" tIns="45720" rIns="91440" bIns="45720" rtlCol="0" anchor="ctr">
            <a:normAutofit/>
          </a:bodyPr>
          <a:lstStyle/>
          <a:p>
            <a:pPr marL="401638" indent="-234950" algn="ctr">
              <a:spcAft>
                <a:spcPts val="600"/>
              </a:spcAft>
              <a:buNone/>
            </a:pPr>
            <a:r>
              <a:rPr lang="es-PR" sz="4400" cap="small" dirty="0" smtClean="0">
                <a:latin typeface="+mj-lt"/>
              </a:rPr>
              <a:t>Sesión 6: Una Exaltación inigualable</a:t>
            </a:r>
          </a:p>
          <a:p>
            <a:pPr marL="401638" indent="-234950" algn="ctr">
              <a:spcAft>
                <a:spcPts val="600"/>
              </a:spcAft>
              <a:buNone/>
            </a:pPr>
            <a:r>
              <a:rPr lang="es-PR" sz="3600" dirty="0" smtClean="0">
                <a:latin typeface="+mj-lt"/>
                <a:cs typeface="+mn-cs"/>
              </a:rPr>
              <a:t>10</a:t>
            </a:r>
            <a:r>
              <a:rPr kumimoji="0" lang="es-PR" sz="3600" b="0" i="0" u="none" strike="noStrike" kern="1200" cap="none" spc="0" normalizeH="0" baseline="0" noProof="0" dirty="0" smtClean="0">
                <a:ln>
                  <a:noFill/>
                </a:ln>
                <a:effectLst/>
                <a:uLnTx/>
                <a:uFillTx/>
                <a:latin typeface="+mj-lt"/>
                <a:cs typeface="+mn-cs"/>
              </a:rPr>
              <a:t> de </a:t>
            </a:r>
            <a:r>
              <a:rPr lang="es-PR" sz="3600" dirty="0" smtClean="0">
                <a:latin typeface="+mj-lt"/>
              </a:rPr>
              <a:t>abril</a:t>
            </a:r>
            <a:r>
              <a:rPr lang="es-PR" sz="3600" dirty="0" smtClean="0">
                <a:latin typeface="+mj-lt"/>
                <a:cs typeface="+mn-cs"/>
              </a:rPr>
              <a:t> </a:t>
            </a:r>
            <a:r>
              <a:rPr kumimoji="0" lang="es-PR" sz="3600" b="0" i="0" u="none" strike="noStrike" kern="1200" cap="none" spc="0" normalizeH="0" baseline="0" noProof="0" dirty="0" smtClean="0">
                <a:ln>
                  <a:noFill/>
                </a:ln>
                <a:effectLst/>
                <a:uLnTx/>
                <a:uFillTx/>
                <a:latin typeface="+mj-lt"/>
                <a:cs typeface="+mn-cs"/>
              </a:rPr>
              <a:t>de 2016</a:t>
            </a:r>
            <a:endParaRPr kumimoji="0" lang="es-PR" sz="3200" b="0" i="0" u="none" strike="noStrike" kern="1200" cap="none" spc="0" normalizeH="0" baseline="0" noProof="0" dirty="0" smtClean="0">
              <a:ln>
                <a:noFill/>
              </a:ln>
              <a:effectLst/>
              <a:uLnTx/>
              <a:uFillTx/>
              <a:latin typeface="+mj-lt"/>
              <a:cs typeface="+mn-cs"/>
            </a:endParaRPr>
          </a:p>
          <a:p>
            <a:pPr marL="401638" lvl="0" indent="-234950" algn="ctr" fontAlgn="auto">
              <a:spcBef>
                <a:spcPct val="20000"/>
              </a:spcBef>
              <a:spcAft>
                <a:spcPts val="0"/>
              </a:spcAft>
              <a:defRPr/>
            </a:pPr>
            <a:r>
              <a:rPr lang="fr-FR" sz="2800" dirty="0" smtClean="0">
                <a:latin typeface="+mj-lt"/>
              </a:rPr>
              <a:t>(</a:t>
            </a:r>
            <a:r>
              <a:rPr lang="es-PR" sz="2800" dirty="0" smtClean="0"/>
              <a:t>Efesios</a:t>
            </a:r>
            <a:r>
              <a:rPr lang="en-US" sz="2800" dirty="0" smtClean="0"/>
              <a:t> </a:t>
            </a:r>
            <a:r>
              <a:rPr lang="pt-BR" sz="2800" dirty="0" smtClean="0"/>
              <a:t>1:7-10, 18-23</a:t>
            </a:r>
            <a:r>
              <a:rPr lang="en-US" sz="2800" dirty="0" smtClean="0">
                <a:latin typeface="+mj-lt"/>
              </a:rPr>
              <a:t>)</a:t>
            </a:r>
            <a:endParaRPr kumimoji="0" lang="es-PR" sz="2800" b="0" i="0" u="none" strike="noStrike" kern="1200" cap="none" spc="0" normalizeH="0" baseline="0" noProof="0" dirty="0">
              <a:ln>
                <a:noFill/>
              </a:ln>
              <a:effectLst/>
              <a:uLnTx/>
              <a:uFillTx/>
              <a:latin typeface="+mj-lt"/>
              <a:cs typeface="+mn-cs"/>
            </a:endParaRPr>
          </a:p>
        </p:txBody>
      </p:sp>
      <p:sp>
        <p:nvSpPr>
          <p:cNvPr id="9" name="Text Box 5"/>
          <p:cNvSpPr txBox="1">
            <a:spLocks noChangeArrowheads="1"/>
          </p:cNvSpPr>
          <p:nvPr/>
        </p:nvSpPr>
        <p:spPr bwMode="auto">
          <a:xfrm>
            <a:off x="0" y="6273225"/>
            <a:ext cx="2438400" cy="584775"/>
          </a:xfrm>
          <a:prstGeom prst="rect">
            <a:avLst/>
          </a:prstGeom>
          <a:solidFill>
            <a:schemeClr val="tx2">
              <a:lumMod val="10000"/>
              <a:alpha val="73000"/>
            </a:schemeClr>
          </a:solidFill>
          <a:ln w="9525">
            <a:noFill/>
            <a:miter lim="800000"/>
            <a:headEnd/>
            <a:tailEnd/>
          </a:ln>
          <a:effectLst/>
        </p:spPr>
        <p:txBody>
          <a:bodyPr wrap="square">
            <a:spAutoFit/>
          </a:bodyPr>
          <a:lstStyle/>
          <a:p>
            <a:pPr algn="ctr">
              <a:spcBef>
                <a:spcPct val="50000"/>
              </a:spcBef>
              <a:spcAft>
                <a:spcPts val="1200"/>
              </a:spcAft>
            </a:pPr>
            <a:r>
              <a:rPr lang="es-PR" sz="1600" dirty="0">
                <a:latin typeface="Arial" charset="0"/>
              </a:rPr>
              <a:t>Iglesia Bíblica Bautista de </a:t>
            </a:r>
            <a:r>
              <a:rPr lang="es-PR" sz="1600" dirty="0" smtClean="0">
                <a:latin typeface="Arial" charset="0"/>
              </a:rPr>
              <a:t>Aguadilla</a:t>
            </a:r>
            <a:endParaRPr lang="es-PR" sz="1600" dirty="0">
              <a:latin typeface="Arial" charset="0"/>
            </a:endParaRPr>
          </a:p>
        </p:txBody>
      </p:sp>
      <p:pic>
        <p:nvPicPr>
          <p:cNvPr id="10" name="Picture 6" descr="jesus_fish_lg_clr"/>
          <p:cNvPicPr>
            <a:picLocks noChangeAspect="1" noChangeArrowheads="1"/>
          </p:cNvPicPr>
          <p:nvPr/>
        </p:nvPicPr>
        <p:blipFill>
          <a:blip r:embed="rId4" cstate="screen"/>
          <a:srcRect/>
          <a:stretch>
            <a:fillRect/>
          </a:stretch>
        </p:blipFill>
        <p:spPr bwMode="auto">
          <a:xfrm>
            <a:off x="1828800" y="6604575"/>
            <a:ext cx="533400" cy="266700"/>
          </a:xfrm>
          <a:prstGeom prst="rect">
            <a:avLst/>
          </a:prstGeom>
          <a:noFill/>
          <a:ln w="9525">
            <a:noFill/>
            <a:miter lim="800000"/>
            <a:headEnd/>
            <a:tailEnd/>
          </a:ln>
        </p:spPr>
      </p:pic>
      <p:pic>
        <p:nvPicPr>
          <p:cNvPr id="11" name="Picture 4"/>
          <p:cNvPicPr>
            <a:picLocks noChangeAspect="1" noChangeArrowheads="1"/>
          </p:cNvPicPr>
          <p:nvPr/>
        </p:nvPicPr>
        <p:blipFill>
          <a:blip r:embed="rId5" cstate="screen"/>
          <a:srcRect/>
          <a:stretch>
            <a:fillRect/>
          </a:stretch>
        </p:blipFill>
        <p:spPr bwMode="auto">
          <a:xfrm>
            <a:off x="0" y="0"/>
            <a:ext cx="647700" cy="552450"/>
          </a:xfrm>
          <a:prstGeom prst="rect">
            <a:avLst/>
          </a:prstGeom>
          <a:solidFill>
            <a:schemeClr val="accent1">
              <a:alpha val="42000"/>
            </a:schemeClr>
          </a:solidFill>
          <a:ln w="9525">
            <a:noFill/>
            <a:miter lim="800000"/>
            <a:headEnd/>
            <a:tailEnd/>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bg/>
                                          </p:spTgt>
                                        </p:tgtEl>
                                        <p:attrNameLst>
                                          <p:attrName>style.visibility</p:attrName>
                                        </p:attrNameLst>
                                      </p:cBhvr>
                                      <p:to>
                                        <p:strVal val="visible"/>
                                      </p:to>
                                    </p:set>
                                    <p:animEffect transition="in" filter="fade">
                                      <p:cBhvr>
                                        <p:cTn id="10" dur="2000"/>
                                        <p:tgtEl>
                                          <p:spTgt spid="8">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Effect transition="in" filter="fade">
                                      <p:cBhvr>
                                        <p:cTn id="13" dur="2000"/>
                                        <p:tgtEl>
                                          <p:spTgt spid="8">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xEl>
                                              <p:pRg st="1" end="1"/>
                                            </p:txEl>
                                          </p:spTgt>
                                        </p:tgtEl>
                                        <p:attrNameLst>
                                          <p:attrName>style.visibility</p:attrName>
                                        </p:attrNameLst>
                                      </p:cBhvr>
                                      <p:to>
                                        <p:strVal val="visible"/>
                                      </p:to>
                                    </p:set>
                                    <p:animEffect transition="in" filter="fade">
                                      <p:cBhvr>
                                        <p:cTn id="16" dur="2000"/>
                                        <p:tgtEl>
                                          <p:spTgt spid="8">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Effect transition="in" filter="fade">
                                      <p:cBhvr>
                                        <p:cTn id="19" dur="2000"/>
                                        <p:tgtEl>
                                          <p:spTgt spid="8">
                                            <p:txEl>
                                              <p:pRg st="2" end="2"/>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2000"/>
                                        <p:tgtEl>
                                          <p:spTgt spid="11"/>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2000"/>
                                        <p:tgtEl>
                                          <p:spTgt spid="9"/>
                                        </p:tgtEl>
                                      </p:cBhvr>
                                    </p:animEffect>
                                  </p:childTnLst>
                                </p:cTn>
                              </p:par>
                              <p:par>
                                <p:cTn id="26" presetID="10" presetClass="entr" presetSubtype="0"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2000"/>
                                        <p:tgtEl>
                                          <p:spTgt spid="10"/>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build="p" animBg="1"/>
      <p:bldP spid="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10</a:t>
            </a:fld>
            <a:endParaRPr lang="en-US" dirty="0"/>
          </a:p>
        </p:txBody>
      </p:sp>
      <p:sp>
        <p:nvSpPr>
          <p:cNvPr id="327682" name="Rectangle 2"/>
          <p:cNvSpPr>
            <a:spLocks noGrp="1" noChangeArrowheads="1"/>
          </p:cNvSpPr>
          <p:nvPr>
            <p:ph type="body" idx="1"/>
          </p:nvPr>
        </p:nvSpPr>
        <p:spPr>
          <a:xfrm>
            <a:off x="152400" y="1983882"/>
            <a:ext cx="8686800" cy="3731118"/>
          </a:xfrm>
        </p:spPr>
        <p:txBody>
          <a:bodyPr/>
          <a:lstStyle/>
          <a:p>
            <a:r>
              <a:rPr lang="es-ES" dirty="0" smtClean="0"/>
              <a:t>Perdón . </a:t>
            </a:r>
            <a:r>
              <a:rPr lang="es-ES" dirty="0"/>
              <a:t>El mundo antiguo estaba asediado por el sentimiento de pecado. Bien se podría decir que todo el Antiguo Testamento es un desarrollo del dicho «El alma que pecare, morirá» (</a:t>
            </a:r>
            <a:r>
              <a:rPr lang="es-ES" dirty="0">
                <a:solidFill>
                  <a:schemeClr val="tx2"/>
                </a:solidFill>
              </a:rPr>
              <a:t>Ezequiel 18:4</a:t>
            </a:r>
            <a:r>
              <a:rPr lang="es-ES" dirty="0"/>
              <a:t>). </a:t>
            </a:r>
            <a:endParaRPr lang="es-ES" dirty="0" smtClean="0"/>
          </a:p>
          <a:p>
            <a:r>
              <a:rPr lang="es-ES" dirty="0" smtClean="0"/>
              <a:t>Las </a:t>
            </a:r>
            <a:r>
              <a:rPr lang="es-ES" dirty="0"/>
              <a:t>personas eran conscientes de su propia culpabilidad y vivían en constante terror de su dios o dioses</a:t>
            </a:r>
            <a:r>
              <a:rPr lang="es-ES" dirty="0" smtClean="0"/>
              <a:t>. (</a:t>
            </a:r>
            <a:r>
              <a:rPr lang="es-ES" dirty="0" err="1" smtClean="0"/>
              <a:t>Barclay</a:t>
            </a:r>
            <a:r>
              <a:rPr lang="es-ES" dirty="0" smtClean="0"/>
              <a:t>)</a:t>
            </a:r>
            <a:endParaRPr lang="es-ES" dirty="0"/>
          </a:p>
        </p:txBody>
      </p:sp>
      <p:sp>
        <p:nvSpPr>
          <p:cNvPr id="6" name="Rectangle 3"/>
          <p:cNvSpPr>
            <a:spLocks noGrp="1" noChangeArrowheads="1"/>
          </p:cNvSpPr>
          <p:nvPr>
            <p:ph type="title"/>
          </p:nvPr>
        </p:nvSpPr>
        <p:spPr>
          <a:xfrm>
            <a:off x="1447800" y="671512"/>
            <a:ext cx="7086600" cy="1004888"/>
          </a:xfrm>
        </p:spPr>
        <p:txBody>
          <a:bodyPr/>
          <a:lstStyle/>
          <a:p>
            <a:r>
              <a:rPr lang="es-ES" dirty="0" smtClean="0"/>
              <a:t>Efesios 1:7-10</a:t>
            </a:r>
            <a:endParaRPr lang="en-US" i="1" dirty="0"/>
          </a:p>
        </p:txBody>
      </p:sp>
    </p:spTree>
    <p:extLst>
      <p:ext uri="{BB962C8B-B14F-4D97-AF65-F5344CB8AC3E}">
        <p14:creationId xmlns:p14="http://schemas.microsoft.com/office/powerpoint/2010/main" val="1899937722"/>
      </p:ext>
    </p:extLst>
  </p:cSld>
  <p:clrMapOvr>
    <a:masterClrMapping/>
  </p:clrMapOvr>
  <p:transition spd="slow">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11</a:t>
            </a:fld>
            <a:endParaRPr lang="en-US" dirty="0"/>
          </a:p>
        </p:txBody>
      </p:sp>
      <p:sp>
        <p:nvSpPr>
          <p:cNvPr id="327682" name="Rectangle 2"/>
          <p:cNvSpPr>
            <a:spLocks noGrp="1" noChangeArrowheads="1"/>
          </p:cNvSpPr>
          <p:nvPr>
            <p:ph type="body" idx="1"/>
          </p:nvPr>
        </p:nvSpPr>
        <p:spPr>
          <a:xfrm>
            <a:off x="152400" y="1983882"/>
            <a:ext cx="8686800" cy="3731118"/>
          </a:xfrm>
        </p:spPr>
        <p:txBody>
          <a:bodyPr/>
          <a:lstStyle/>
          <a:p>
            <a:r>
              <a:rPr lang="es-ES" dirty="0" smtClean="0"/>
              <a:t>Si </a:t>
            </a:r>
            <a:r>
              <a:rPr lang="es-ES" dirty="0"/>
              <a:t>había una cosa que la gente conociera era el sentimiento de pecado y el miedo a Dios. </a:t>
            </a:r>
            <a:endParaRPr lang="es-ES" dirty="0" smtClean="0"/>
          </a:p>
          <a:p>
            <a:r>
              <a:rPr lang="es-ES" dirty="0" smtClean="0"/>
              <a:t>Jesús </a:t>
            </a:r>
            <a:r>
              <a:rPr lang="es-ES" dirty="0"/>
              <a:t>cambió todo eso. </a:t>
            </a:r>
            <a:r>
              <a:rPr lang="es-ES" dirty="0" smtClean="0"/>
              <a:t>Enseñó</a:t>
            </a:r>
            <a:r>
              <a:rPr lang="es-ES" dirty="0"/>
              <a:t>, no a odiar a Dios, sino a amar a Dios. Porque Jesús vino al mundo, las personas, aun en su pecado, descubrieron el amor de Dios</a:t>
            </a:r>
            <a:r>
              <a:rPr lang="es-ES" dirty="0" smtClean="0"/>
              <a:t>. (</a:t>
            </a:r>
            <a:r>
              <a:rPr lang="es-ES" dirty="0" err="1" smtClean="0"/>
              <a:t>Barclay</a:t>
            </a:r>
            <a:r>
              <a:rPr lang="es-ES" dirty="0" smtClean="0"/>
              <a:t>)</a:t>
            </a:r>
            <a:endParaRPr lang="es-ES" dirty="0"/>
          </a:p>
        </p:txBody>
      </p:sp>
      <p:sp>
        <p:nvSpPr>
          <p:cNvPr id="6" name="Rectangle 3"/>
          <p:cNvSpPr>
            <a:spLocks noGrp="1" noChangeArrowheads="1"/>
          </p:cNvSpPr>
          <p:nvPr>
            <p:ph type="title"/>
          </p:nvPr>
        </p:nvSpPr>
        <p:spPr>
          <a:xfrm>
            <a:off x="1447800" y="671512"/>
            <a:ext cx="7086600" cy="1004888"/>
          </a:xfrm>
        </p:spPr>
        <p:txBody>
          <a:bodyPr/>
          <a:lstStyle/>
          <a:p>
            <a:r>
              <a:rPr lang="es-ES" dirty="0" smtClean="0"/>
              <a:t>Efesios 1:7-10</a:t>
            </a:r>
            <a:endParaRPr lang="en-US" i="1" dirty="0"/>
          </a:p>
        </p:txBody>
      </p:sp>
    </p:spTree>
    <p:extLst>
      <p:ext uri="{BB962C8B-B14F-4D97-AF65-F5344CB8AC3E}">
        <p14:creationId xmlns:p14="http://schemas.microsoft.com/office/powerpoint/2010/main" val="1917129782"/>
      </p:ext>
    </p:extLst>
  </p:cSld>
  <p:clrMapOvr>
    <a:masterClrMapping/>
  </p:clrMapOvr>
  <p:transition spd="slow">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12</a:t>
            </a:fld>
            <a:endParaRPr lang="en-US" dirty="0"/>
          </a:p>
        </p:txBody>
      </p:sp>
      <p:sp>
        <p:nvSpPr>
          <p:cNvPr id="327682" name="Rectangle 2"/>
          <p:cNvSpPr>
            <a:spLocks noGrp="1" noChangeArrowheads="1"/>
          </p:cNvSpPr>
          <p:nvPr>
            <p:ph type="body" idx="1"/>
          </p:nvPr>
        </p:nvSpPr>
        <p:spPr>
          <a:xfrm>
            <a:off x="152400" y="1983882"/>
            <a:ext cx="8686800" cy="3731118"/>
          </a:xfrm>
        </p:spPr>
        <p:txBody>
          <a:bodyPr/>
          <a:lstStyle/>
          <a:p>
            <a:r>
              <a:rPr lang="es-ES" dirty="0" smtClean="0"/>
              <a:t>Sabiduría </a:t>
            </a:r>
            <a:r>
              <a:rPr lang="es-ES" dirty="0"/>
              <a:t>y prudencia. Las dos palabras en griego son </a:t>
            </a:r>
            <a:r>
              <a:rPr lang="es-ES" i="1" dirty="0" err="1"/>
              <a:t>sofía</a:t>
            </a:r>
            <a:r>
              <a:rPr lang="es-ES" i="1" dirty="0"/>
              <a:t> </a:t>
            </a:r>
            <a:r>
              <a:rPr lang="es-ES" dirty="0"/>
              <a:t>y </a:t>
            </a:r>
            <a:r>
              <a:rPr lang="es-ES" i="1" dirty="0" err="1"/>
              <a:t>fronêsis</a:t>
            </a:r>
            <a:r>
              <a:rPr lang="es-ES" dirty="0"/>
              <a:t>, y Cristo nos las trajo las dos. </a:t>
            </a:r>
            <a:endParaRPr lang="es-ES" dirty="0" smtClean="0"/>
          </a:p>
          <a:p>
            <a:r>
              <a:rPr lang="es-ES" dirty="0" smtClean="0"/>
              <a:t>Aristóteles </a:t>
            </a:r>
            <a:r>
              <a:rPr lang="es-ES" dirty="0"/>
              <a:t>definía </a:t>
            </a:r>
            <a:r>
              <a:rPr lang="es-ES" i="1" dirty="0" err="1"/>
              <a:t>sofía</a:t>
            </a:r>
            <a:r>
              <a:rPr lang="es-ES" i="1" dirty="0"/>
              <a:t> </a:t>
            </a:r>
            <a:r>
              <a:rPr lang="es-ES" dirty="0"/>
              <a:t>como el conocimiento de las cosas más preciosas. Cicerón la definía como el conocimiento de todo lo divino y lo humano. Sofía correspondía a la inteligencia investigadora. </a:t>
            </a:r>
            <a:r>
              <a:rPr lang="es-ES" dirty="0" smtClean="0"/>
              <a:t>(</a:t>
            </a:r>
            <a:r>
              <a:rPr lang="es-ES" dirty="0" err="1" smtClean="0"/>
              <a:t>Barclay</a:t>
            </a:r>
            <a:r>
              <a:rPr lang="es-ES" dirty="0" smtClean="0"/>
              <a:t>)</a:t>
            </a:r>
            <a:endParaRPr lang="es-ES" dirty="0"/>
          </a:p>
        </p:txBody>
      </p:sp>
      <p:sp>
        <p:nvSpPr>
          <p:cNvPr id="6" name="Rectangle 3"/>
          <p:cNvSpPr>
            <a:spLocks noGrp="1" noChangeArrowheads="1"/>
          </p:cNvSpPr>
          <p:nvPr>
            <p:ph type="title"/>
          </p:nvPr>
        </p:nvSpPr>
        <p:spPr>
          <a:xfrm>
            <a:off x="1447800" y="671512"/>
            <a:ext cx="7086600" cy="1004888"/>
          </a:xfrm>
        </p:spPr>
        <p:txBody>
          <a:bodyPr/>
          <a:lstStyle/>
          <a:p>
            <a:r>
              <a:rPr lang="es-ES" dirty="0" smtClean="0"/>
              <a:t>Efesios 1:7-10</a:t>
            </a:r>
            <a:endParaRPr lang="en-US" i="1" dirty="0"/>
          </a:p>
        </p:txBody>
      </p:sp>
    </p:spTree>
    <p:extLst>
      <p:ext uri="{BB962C8B-B14F-4D97-AF65-F5344CB8AC3E}">
        <p14:creationId xmlns:p14="http://schemas.microsoft.com/office/powerpoint/2010/main" val="2949412088"/>
      </p:ext>
    </p:extLst>
  </p:cSld>
  <p:clrMapOvr>
    <a:masterClrMapping/>
  </p:clrMapOvr>
  <p:transition spd="slow">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13</a:t>
            </a:fld>
            <a:endParaRPr lang="en-US" dirty="0"/>
          </a:p>
        </p:txBody>
      </p:sp>
      <p:sp>
        <p:nvSpPr>
          <p:cNvPr id="327682" name="Rectangle 2"/>
          <p:cNvSpPr>
            <a:spLocks noGrp="1" noChangeArrowheads="1"/>
          </p:cNvSpPr>
          <p:nvPr>
            <p:ph type="body" idx="1"/>
          </p:nvPr>
        </p:nvSpPr>
        <p:spPr>
          <a:xfrm>
            <a:off x="152400" y="1983882"/>
            <a:ext cx="8686800" cy="3731118"/>
          </a:xfrm>
        </p:spPr>
        <p:txBody>
          <a:bodyPr/>
          <a:lstStyle/>
          <a:p>
            <a:r>
              <a:rPr lang="es-ES" dirty="0" smtClean="0"/>
              <a:t>Aristóteles </a:t>
            </a:r>
            <a:r>
              <a:rPr lang="es-ES" dirty="0"/>
              <a:t>definía </a:t>
            </a:r>
            <a:r>
              <a:rPr lang="es-ES" i="1" dirty="0" err="1"/>
              <a:t>frónêsis</a:t>
            </a:r>
            <a:r>
              <a:rPr lang="es-ES" i="1" dirty="0"/>
              <a:t> </a:t>
            </a:r>
            <a:r>
              <a:rPr lang="es-ES" dirty="0"/>
              <a:t>como el conocimiento de los asuntos humanos y de las cosas que es necesario planificar. </a:t>
            </a:r>
            <a:endParaRPr lang="es-ES" dirty="0" smtClean="0"/>
          </a:p>
          <a:p>
            <a:r>
              <a:rPr lang="es-ES" dirty="0" smtClean="0"/>
              <a:t>[…] Platón </a:t>
            </a:r>
            <a:r>
              <a:rPr lang="es-ES" dirty="0"/>
              <a:t>lo definía como la disposición de ánimo que nos permite juzgar qué cosas han de hacerse y cuáles no. </a:t>
            </a:r>
            <a:endParaRPr lang="es-ES" dirty="0" smtClean="0"/>
          </a:p>
          <a:p>
            <a:r>
              <a:rPr lang="es-ES" i="1" dirty="0" err="1" smtClean="0"/>
              <a:t>Frónêsis</a:t>
            </a:r>
            <a:r>
              <a:rPr lang="es-ES" i="1" dirty="0" smtClean="0"/>
              <a:t> </a:t>
            </a:r>
            <a:r>
              <a:rPr lang="es-ES" dirty="0"/>
              <a:t>es el sentido práctico que permite a las personas enfrentarse con los problemas prácticos de la vida diaria, y resolverlos</a:t>
            </a:r>
            <a:r>
              <a:rPr lang="es-ES" dirty="0" smtClean="0"/>
              <a:t>. </a:t>
            </a:r>
            <a:endParaRPr lang="es-ES" dirty="0"/>
          </a:p>
        </p:txBody>
      </p:sp>
      <p:sp>
        <p:nvSpPr>
          <p:cNvPr id="6" name="Rectangle 3"/>
          <p:cNvSpPr>
            <a:spLocks noGrp="1" noChangeArrowheads="1"/>
          </p:cNvSpPr>
          <p:nvPr>
            <p:ph type="title"/>
          </p:nvPr>
        </p:nvSpPr>
        <p:spPr>
          <a:xfrm>
            <a:off x="1447800" y="671512"/>
            <a:ext cx="7086600" cy="1004888"/>
          </a:xfrm>
        </p:spPr>
        <p:txBody>
          <a:bodyPr/>
          <a:lstStyle/>
          <a:p>
            <a:r>
              <a:rPr lang="es-ES" dirty="0" smtClean="0"/>
              <a:t>Efesios 1:7-10</a:t>
            </a:r>
            <a:endParaRPr lang="en-US" i="1" dirty="0"/>
          </a:p>
        </p:txBody>
      </p:sp>
    </p:spTree>
    <p:extLst>
      <p:ext uri="{BB962C8B-B14F-4D97-AF65-F5344CB8AC3E}">
        <p14:creationId xmlns:p14="http://schemas.microsoft.com/office/powerpoint/2010/main" val="812547440"/>
      </p:ext>
    </p:extLst>
  </p:cSld>
  <p:clrMapOvr>
    <a:masterClrMapping/>
  </p:clrMapOvr>
  <p:transition spd="slow">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14</a:t>
            </a:fld>
            <a:endParaRPr lang="en-US" dirty="0"/>
          </a:p>
        </p:txBody>
      </p:sp>
      <p:sp>
        <p:nvSpPr>
          <p:cNvPr id="327682" name="Rectangle 2"/>
          <p:cNvSpPr>
            <a:spLocks noGrp="1" noChangeArrowheads="1"/>
          </p:cNvSpPr>
          <p:nvPr>
            <p:ph type="body" idx="1"/>
          </p:nvPr>
        </p:nvSpPr>
        <p:spPr>
          <a:xfrm>
            <a:off x="152400" y="1983882"/>
            <a:ext cx="8686800" cy="3731118"/>
          </a:xfrm>
        </p:spPr>
        <p:txBody>
          <a:bodyPr/>
          <a:lstStyle/>
          <a:p>
            <a:r>
              <a:rPr lang="es-ES" dirty="0" smtClean="0"/>
              <a:t>Pablo </a:t>
            </a:r>
            <a:r>
              <a:rPr lang="es-ES" dirty="0"/>
              <a:t>afirma que Jesús nos trajo </a:t>
            </a:r>
            <a:r>
              <a:rPr lang="es-ES" dirty="0" smtClean="0"/>
              <a:t>[…] </a:t>
            </a:r>
            <a:r>
              <a:rPr lang="es-ES" i="1" dirty="0" err="1" smtClean="0"/>
              <a:t>sofía</a:t>
            </a:r>
            <a:r>
              <a:rPr lang="es-ES" i="1" dirty="0" smtClean="0"/>
              <a:t> </a:t>
            </a:r>
            <a:r>
              <a:rPr lang="es-ES" dirty="0" smtClean="0"/>
              <a:t>y </a:t>
            </a:r>
            <a:r>
              <a:rPr lang="es-ES" i="1" dirty="0" err="1" smtClean="0"/>
              <a:t>frónêsis</a:t>
            </a:r>
            <a:r>
              <a:rPr lang="es-ES" dirty="0" smtClean="0"/>
              <a:t>. El </a:t>
            </a:r>
            <a:r>
              <a:rPr lang="es-ES" dirty="0"/>
              <a:t>carácter cristiano se presenta así como algo completo. </a:t>
            </a:r>
            <a:endParaRPr lang="es-ES" dirty="0" smtClean="0"/>
          </a:p>
          <a:p>
            <a:r>
              <a:rPr lang="es-ES" dirty="0" smtClean="0"/>
              <a:t>Hay quien está </a:t>
            </a:r>
            <a:r>
              <a:rPr lang="es-ES" dirty="0"/>
              <a:t>en su ambiente en el estudio, que se mueve con soltura entre los problemas filosóficos y teológicos, y que sin embargo se pierden en los asuntos ordinarios de la vida de cada día. Y </a:t>
            </a:r>
            <a:r>
              <a:rPr lang="es-ES" dirty="0" smtClean="0"/>
              <a:t>[viceversa]. (</a:t>
            </a:r>
            <a:r>
              <a:rPr lang="es-ES" dirty="0" err="1" smtClean="0"/>
              <a:t>Barclay</a:t>
            </a:r>
            <a:r>
              <a:rPr lang="es-ES" dirty="0" smtClean="0"/>
              <a:t>)</a:t>
            </a:r>
            <a:endParaRPr lang="es-ES" dirty="0"/>
          </a:p>
        </p:txBody>
      </p:sp>
      <p:sp>
        <p:nvSpPr>
          <p:cNvPr id="6" name="Rectangle 3"/>
          <p:cNvSpPr>
            <a:spLocks noGrp="1" noChangeArrowheads="1"/>
          </p:cNvSpPr>
          <p:nvPr>
            <p:ph type="title"/>
          </p:nvPr>
        </p:nvSpPr>
        <p:spPr>
          <a:xfrm>
            <a:off x="1447800" y="671512"/>
            <a:ext cx="7086600" cy="1004888"/>
          </a:xfrm>
        </p:spPr>
        <p:txBody>
          <a:bodyPr/>
          <a:lstStyle/>
          <a:p>
            <a:r>
              <a:rPr lang="es-ES" dirty="0" smtClean="0"/>
              <a:t>Efesios 1:7-10</a:t>
            </a:r>
            <a:endParaRPr lang="en-US" i="1" dirty="0"/>
          </a:p>
        </p:txBody>
      </p:sp>
    </p:spTree>
    <p:extLst>
      <p:ext uri="{BB962C8B-B14F-4D97-AF65-F5344CB8AC3E}">
        <p14:creationId xmlns:p14="http://schemas.microsoft.com/office/powerpoint/2010/main" val="1802120292"/>
      </p:ext>
    </p:extLst>
  </p:cSld>
  <p:clrMapOvr>
    <a:masterClrMapping/>
  </p:clrMapOvr>
  <p:transition spd="slow">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15</a:t>
            </a:fld>
            <a:endParaRPr lang="en-US" dirty="0"/>
          </a:p>
        </p:txBody>
      </p:sp>
      <p:sp>
        <p:nvSpPr>
          <p:cNvPr id="327682" name="Rectangle 2"/>
          <p:cNvSpPr>
            <a:spLocks noGrp="1" noChangeArrowheads="1"/>
          </p:cNvSpPr>
          <p:nvPr>
            <p:ph type="body" idx="1"/>
          </p:nvPr>
        </p:nvSpPr>
        <p:spPr>
          <a:xfrm>
            <a:off x="152400" y="1983882"/>
            <a:ext cx="8686800" cy="3731118"/>
          </a:xfrm>
        </p:spPr>
        <p:txBody>
          <a:bodyPr/>
          <a:lstStyle/>
          <a:p>
            <a:r>
              <a:rPr lang="es-ES" dirty="0" smtClean="0"/>
              <a:t>A </a:t>
            </a:r>
            <a:r>
              <a:rPr lang="es-ES" dirty="0"/>
              <a:t>la luz de los dones que Dios nos da por medio de Cristo, ambos caracteres son imperfectos. </a:t>
            </a:r>
            <a:endParaRPr lang="es-ES" dirty="0" smtClean="0"/>
          </a:p>
          <a:p>
            <a:r>
              <a:rPr lang="es-ES" dirty="0" smtClean="0"/>
              <a:t>Cristo </a:t>
            </a:r>
            <a:r>
              <a:rPr lang="es-ES" dirty="0"/>
              <a:t>nos trae la solución de los problemas tanto de la eternidad como del </a:t>
            </a:r>
            <a:r>
              <a:rPr lang="es-ES" dirty="0" smtClean="0"/>
              <a:t>tiempo. (</a:t>
            </a:r>
            <a:r>
              <a:rPr lang="es-ES" dirty="0" err="1" smtClean="0"/>
              <a:t>Barclay</a:t>
            </a:r>
            <a:r>
              <a:rPr lang="es-ES" dirty="0" smtClean="0"/>
              <a:t>)</a:t>
            </a:r>
            <a:endParaRPr lang="es-ES" dirty="0"/>
          </a:p>
        </p:txBody>
      </p:sp>
      <p:sp>
        <p:nvSpPr>
          <p:cNvPr id="6" name="Rectangle 3"/>
          <p:cNvSpPr>
            <a:spLocks noGrp="1" noChangeArrowheads="1"/>
          </p:cNvSpPr>
          <p:nvPr>
            <p:ph type="title"/>
          </p:nvPr>
        </p:nvSpPr>
        <p:spPr>
          <a:xfrm>
            <a:off x="1447800" y="671512"/>
            <a:ext cx="7086600" cy="1004888"/>
          </a:xfrm>
        </p:spPr>
        <p:txBody>
          <a:bodyPr/>
          <a:lstStyle/>
          <a:p>
            <a:r>
              <a:rPr lang="es-ES" dirty="0" smtClean="0"/>
              <a:t>Efesios 1:7-10</a:t>
            </a:r>
            <a:endParaRPr lang="en-US" i="1" dirty="0"/>
          </a:p>
        </p:txBody>
      </p:sp>
    </p:spTree>
    <p:extLst>
      <p:ext uri="{BB962C8B-B14F-4D97-AF65-F5344CB8AC3E}">
        <p14:creationId xmlns:p14="http://schemas.microsoft.com/office/powerpoint/2010/main" val="833621187"/>
      </p:ext>
    </p:extLst>
  </p:cSld>
  <p:clrMapOvr>
    <a:masterClrMapping/>
  </p:clrMapOvr>
  <p:transition spd="slow">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16</a:t>
            </a:fld>
            <a:endParaRPr lang="en-US" dirty="0"/>
          </a:p>
        </p:txBody>
      </p:sp>
      <p:sp>
        <p:nvSpPr>
          <p:cNvPr id="327682" name="Rectangle 2"/>
          <p:cNvSpPr>
            <a:spLocks noGrp="1" noChangeArrowheads="1"/>
          </p:cNvSpPr>
          <p:nvPr>
            <p:ph type="body" idx="1"/>
          </p:nvPr>
        </p:nvSpPr>
        <p:spPr>
          <a:xfrm>
            <a:off x="152400" y="1983882"/>
            <a:ext cx="8686800" cy="3731118"/>
          </a:xfrm>
        </p:spPr>
        <p:txBody>
          <a:bodyPr/>
          <a:lstStyle/>
          <a:p>
            <a:r>
              <a:rPr lang="es-ES" dirty="0"/>
              <a:t>(</a:t>
            </a:r>
            <a:r>
              <a:rPr lang="es-ES" dirty="0">
                <a:solidFill>
                  <a:schemeClr val="tx2"/>
                </a:solidFill>
              </a:rPr>
              <a:t>vv.9-10</a:t>
            </a:r>
            <a:r>
              <a:rPr lang="es-ES" dirty="0"/>
              <a:t>) </a:t>
            </a:r>
            <a:r>
              <a:rPr lang="es-ES" dirty="0" smtClean="0"/>
              <a:t>«</a:t>
            </a:r>
            <a:r>
              <a:rPr lang="es-ES" dirty="0"/>
              <a:t>el </a:t>
            </a:r>
            <a:r>
              <a:rPr lang="es-ES" dirty="0">
                <a:solidFill>
                  <a:schemeClr val="tx2"/>
                </a:solidFill>
              </a:rPr>
              <a:t>misterio</a:t>
            </a:r>
            <a:r>
              <a:rPr lang="es-ES" dirty="0"/>
              <a:t> de Su voluntad». </a:t>
            </a:r>
            <a:endParaRPr lang="es-ES" dirty="0" smtClean="0"/>
          </a:p>
          <a:p>
            <a:pPr lvl="1"/>
            <a:r>
              <a:rPr lang="es-ES" i="1" dirty="0" smtClean="0"/>
              <a:t>algo </a:t>
            </a:r>
            <a:r>
              <a:rPr lang="es-ES" i="1" dirty="0"/>
              <a:t>que se ha mantenido secreto durante mucho tiempo y que ahora se ha revelado, aunque sigue siendo incomprensible para los que no han sido iniciados en su significado.</a:t>
            </a:r>
          </a:p>
          <a:p>
            <a:r>
              <a:rPr lang="es-ES" dirty="0" smtClean="0"/>
              <a:t>¿</a:t>
            </a:r>
            <a:r>
              <a:rPr lang="es-ES" dirty="0"/>
              <a:t>Cuál era para Pablo el misterio de la voluntad de Dios? Que el Evangelio era también para los gentiles. </a:t>
            </a:r>
            <a:r>
              <a:rPr lang="es-ES" dirty="0" smtClean="0"/>
              <a:t>(</a:t>
            </a:r>
            <a:r>
              <a:rPr lang="es-ES" dirty="0" err="1" smtClean="0"/>
              <a:t>Barclay</a:t>
            </a:r>
            <a:r>
              <a:rPr lang="es-ES" dirty="0" smtClean="0"/>
              <a:t>)</a:t>
            </a:r>
            <a:endParaRPr lang="es-ES" dirty="0"/>
          </a:p>
        </p:txBody>
      </p:sp>
      <p:sp>
        <p:nvSpPr>
          <p:cNvPr id="6" name="Rectangle 3"/>
          <p:cNvSpPr>
            <a:spLocks noGrp="1" noChangeArrowheads="1"/>
          </p:cNvSpPr>
          <p:nvPr>
            <p:ph type="title"/>
          </p:nvPr>
        </p:nvSpPr>
        <p:spPr>
          <a:xfrm>
            <a:off x="1447800" y="671512"/>
            <a:ext cx="7086600" cy="1004888"/>
          </a:xfrm>
        </p:spPr>
        <p:txBody>
          <a:bodyPr/>
          <a:lstStyle/>
          <a:p>
            <a:r>
              <a:rPr lang="es-ES" dirty="0" smtClean="0"/>
              <a:t>Efesios 1:7-10</a:t>
            </a:r>
            <a:endParaRPr lang="en-US" i="1" dirty="0"/>
          </a:p>
        </p:txBody>
      </p:sp>
    </p:spTree>
    <p:extLst>
      <p:ext uri="{BB962C8B-B14F-4D97-AF65-F5344CB8AC3E}">
        <p14:creationId xmlns:p14="http://schemas.microsoft.com/office/powerpoint/2010/main" val="1178741380"/>
      </p:ext>
    </p:extLst>
  </p:cSld>
  <p:clrMapOvr>
    <a:masterClrMapping/>
  </p:clrMapOvr>
  <p:transition spd="slow">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17</a:t>
            </a:fld>
            <a:endParaRPr lang="en-US" dirty="0"/>
          </a:p>
        </p:txBody>
      </p:sp>
      <p:sp>
        <p:nvSpPr>
          <p:cNvPr id="327682" name="Rectangle 2"/>
          <p:cNvSpPr>
            <a:spLocks noGrp="1" noChangeArrowheads="1"/>
          </p:cNvSpPr>
          <p:nvPr>
            <p:ph type="body" idx="1"/>
          </p:nvPr>
        </p:nvSpPr>
        <p:spPr>
          <a:xfrm>
            <a:off x="152400" y="1983882"/>
            <a:ext cx="8686800" cy="3731118"/>
          </a:xfrm>
        </p:spPr>
        <p:txBody>
          <a:bodyPr/>
          <a:lstStyle/>
          <a:p>
            <a:r>
              <a:rPr lang="es-ES" dirty="0" smtClean="0"/>
              <a:t>[…] Jesús </a:t>
            </a:r>
            <a:r>
              <a:rPr lang="es-ES" dirty="0"/>
              <a:t>vino al mundo para borrar las divisiones. Ese era para Pablo el secreto de Dios. </a:t>
            </a:r>
            <a:endParaRPr lang="es-ES" dirty="0" smtClean="0"/>
          </a:p>
          <a:p>
            <a:r>
              <a:rPr lang="es-ES" dirty="0" smtClean="0"/>
              <a:t>Era </a:t>
            </a:r>
            <a:r>
              <a:rPr lang="es-ES" dirty="0"/>
              <a:t>el propósito de Dios que todos los cabos y los elementos que están en guerra en este mundo fueran unidos en Jesucristo</a:t>
            </a:r>
            <a:r>
              <a:rPr lang="es-ES" dirty="0" smtClean="0"/>
              <a:t>. (</a:t>
            </a:r>
            <a:r>
              <a:rPr lang="es-ES" dirty="0" err="1" smtClean="0"/>
              <a:t>Barclay</a:t>
            </a:r>
            <a:r>
              <a:rPr lang="es-ES" dirty="0" smtClean="0"/>
              <a:t>)</a:t>
            </a:r>
            <a:endParaRPr lang="es-ES" dirty="0"/>
          </a:p>
        </p:txBody>
      </p:sp>
      <p:sp>
        <p:nvSpPr>
          <p:cNvPr id="6" name="Rectangle 3"/>
          <p:cNvSpPr>
            <a:spLocks noGrp="1" noChangeArrowheads="1"/>
          </p:cNvSpPr>
          <p:nvPr>
            <p:ph type="title"/>
          </p:nvPr>
        </p:nvSpPr>
        <p:spPr>
          <a:xfrm>
            <a:off x="1447800" y="671512"/>
            <a:ext cx="7086600" cy="1004888"/>
          </a:xfrm>
        </p:spPr>
        <p:txBody>
          <a:bodyPr/>
          <a:lstStyle/>
          <a:p>
            <a:r>
              <a:rPr lang="es-ES" dirty="0" smtClean="0"/>
              <a:t>Efesios 1:7-10</a:t>
            </a:r>
            <a:endParaRPr lang="en-US" i="1" dirty="0"/>
          </a:p>
        </p:txBody>
      </p:sp>
    </p:spTree>
    <p:extLst>
      <p:ext uri="{BB962C8B-B14F-4D97-AF65-F5344CB8AC3E}">
        <p14:creationId xmlns:p14="http://schemas.microsoft.com/office/powerpoint/2010/main" val="1695686158"/>
      </p:ext>
    </p:extLst>
  </p:cSld>
  <p:clrMapOvr>
    <a:masterClrMapping/>
  </p:clrMapOvr>
  <p:transition spd="slow">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18</a:t>
            </a:fld>
            <a:endParaRPr lang="en-US" dirty="0"/>
          </a:p>
        </p:txBody>
      </p:sp>
      <p:sp>
        <p:nvSpPr>
          <p:cNvPr id="327682" name="Rectangle 2"/>
          <p:cNvSpPr>
            <a:spLocks noGrp="1" noChangeArrowheads="1"/>
          </p:cNvSpPr>
          <p:nvPr>
            <p:ph type="body" idx="1"/>
          </p:nvPr>
        </p:nvSpPr>
        <p:spPr>
          <a:xfrm>
            <a:off x="152400" y="1983882"/>
            <a:ext cx="8686800" cy="3731118"/>
          </a:xfrm>
        </p:spPr>
        <p:txBody>
          <a:bodyPr/>
          <a:lstStyle/>
          <a:p>
            <a:r>
              <a:rPr lang="es-ES" dirty="0" smtClean="0"/>
              <a:t>Aquí </a:t>
            </a:r>
            <a:r>
              <a:rPr lang="es-ES" dirty="0"/>
              <a:t>tenemos otro pensamiento tremendo. Pablo dice que toda la Historia ha sido el desarrollo de este proceso. </a:t>
            </a:r>
            <a:endParaRPr lang="es-ES" dirty="0" smtClean="0"/>
          </a:p>
          <a:p>
            <a:r>
              <a:rPr lang="es-ES" dirty="0" smtClean="0"/>
              <a:t>Dice </a:t>
            </a:r>
            <a:r>
              <a:rPr lang="es-ES" dirty="0"/>
              <a:t>que a través de todas las edades ha habido una ordenación y una administración de cosas para que en este día se produjera la unidad. </a:t>
            </a:r>
            <a:r>
              <a:rPr lang="es-ES" dirty="0" smtClean="0"/>
              <a:t>(</a:t>
            </a:r>
            <a:r>
              <a:rPr lang="es-ES" dirty="0" err="1" smtClean="0"/>
              <a:t>Barclay</a:t>
            </a:r>
            <a:r>
              <a:rPr lang="es-ES" dirty="0" smtClean="0"/>
              <a:t>)</a:t>
            </a:r>
            <a:endParaRPr lang="es-ES" dirty="0"/>
          </a:p>
        </p:txBody>
      </p:sp>
      <p:sp>
        <p:nvSpPr>
          <p:cNvPr id="6" name="Rectangle 3"/>
          <p:cNvSpPr>
            <a:spLocks noGrp="1" noChangeArrowheads="1"/>
          </p:cNvSpPr>
          <p:nvPr>
            <p:ph type="title"/>
          </p:nvPr>
        </p:nvSpPr>
        <p:spPr>
          <a:xfrm>
            <a:off x="1447800" y="671512"/>
            <a:ext cx="7086600" cy="1004888"/>
          </a:xfrm>
        </p:spPr>
        <p:txBody>
          <a:bodyPr/>
          <a:lstStyle/>
          <a:p>
            <a:r>
              <a:rPr lang="es-ES" dirty="0" smtClean="0"/>
              <a:t>Efesios 1:7-10</a:t>
            </a:r>
            <a:endParaRPr lang="en-US" i="1" dirty="0"/>
          </a:p>
        </p:txBody>
      </p:sp>
    </p:spTree>
    <p:extLst>
      <p:ext uri="{BB962C8B-B14F-4D97-AF65-F5344CB8AC3E}">
        <p14:creationId xmlns:p14="http://schemas.microsoft.com/office/powerpoint/2010/main" val="1715130484"/>
      </p:ext>
    </p:extLst>
  </p:cSld>
  <p:clrMapOvr>
    <a:masterClrMapping/>
  </p:clrMapOvr>
  <p:transition spd="slow">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19</a:t>
            </a:fld>
            <a:endParaRPr lang="en-US" dirty="0"/>
          </a:p>
        </p:txBody>
      </p:sp>
      <p:sp>
        <p:nvSpPr>
          <p:cNvPr id="327682" name="Rectangle 2"/>
          <p:cNvSpPr>
            <a:spLocks noGrp="1" noChangeArrowheads="1"/>
          </p:cNvSpPr>
          <p:nvPr>
            <p:ph type="body" idx="1"/>
          </p:nvPr>
        </p:nvSpPr>
        <p:spPr>
          <a:xfrm>
            <a:off x="152400" y="1983882"/>
            <a:ext cx="8686800" cy="3731118"/>
          </a:xfrm>
        </p:spPr>
        <p:txBody>
          <a:bodyPr/>
          <a:lstStyle/>
          <a:p>
            <a:r>
              <a:rPr lang="es-ES" dirty="0" smtClean="0"/>
              <a:t>La </a:t>
            </a:r>
            <a:r>
              <a:rPr lang="es-ES" dirty="0"/>
              <a:t>palabra que usa Pablo para esta preparación es </a:t>
            </a:r>
            <a:r>
              <a:rPr lang="es-ES" i="1" dirty="0" err="1"/>
              <a:t>oikonomía</a:t>
            </a:r>
            <a:r>
              <a:rPr lang="es-ES" i="1" dirty="0"/>
              <a:t>, </a:t>
            </a:r>
            <a:r>
              <a:rPr lang="es-ES" dirty="0"/>
              <a:t>que quiere decir literalmente la administración de la casa. </a:t>
            </a:r>
            <a:endParaRPr lang="es-ES" dirty="0" smtClean="0"/>
          </a:p>
          <a:p>
            <a:r>
              <a:rPr lang="es-ES" dirty="0" smtClean="0"/>
              <a:t>El </a:t>
            </a:r>
            <a:r>
              <a:rPr lang="es-ES" i="1" dirty="0" err="1"/>
              <a:t>oikonomos</a:t>
            </a:r>
            <a:r>
              <a:rPr lang="es-ES" i="1" dirty="0"/>
              <a:t> </a:t>
            </a:r>
            <a:r>
              <a:rPr lang="es-ES" dirty="0"/>
              <a:t>era el mayordomo que estaba a cargo de que los asuntos de la familia fueran bien.</a:t>
            </a:r>
          </a:p>
          <a:p>
            <a:r>
              <a:rPr lang="es-ES" dirty="0"/>
              <a:t>Los cristianos estamos convencidos de que la Historia es el desarrollo de la voluntad de Dios. </a:t>
            </a:r>
            <a:r>
              <a:rPr lang="es-ES" dirty="0" smtClean="0"/>
              <a:t>(</a:t>
            </a:r>
            <a:r>
              <a:rPr lang="es-ES" dirty="0" err="1" smtClean="0"/>
              <a:t>Barclay</a:t>
            </a:r>
            <a:r>
              <a:rPr lang="es-ES" dirty="0" smtClean="0"/>
              <a:t>)</a:t>
            </a:r>
            <a:endParaRPr lang="es-ES" dirty="0"/>
          </a:p>
        </p:txBody>
      </p:sp>
      <p:sp>
        <p:nvSpPr>
          <p:cNvPr id="6" name="Rectangle 3"/>
          <p:cNvSpPr>
            <a:spLocks noGrp="1" noChangeArrowheads="1"/>
          </p:cNvSpPr>
          <p:nvPr>
            <p:ph type="title"/>
          </p:nvPr>
        </p:nvSpPr>
        <p:spPr>
          <a:xfrm>
            <a:off x="1447800" y="671512"/>
            <a:ext cx="7086600" cy="1004888"/>
          </a:xfrm>
        </p:spPr>
        <p:txBody>
          <a:bodyPr/>
          <a:lstStyle/>
          <a:p>
            <a:r>
              <a:rPr lang="es-ES" dirty="0" smtClean="0"/>
              <a:t>Efesios 1:7-10</a:t>
            </a:r>
            <a:endParaRPr lang="en-US" i="1" dirty="0"/>
          </a:p>
        </p:txBody>
      </p:sp>
    </p:spTree>
    <p:extLst>
      <p:ext uri="{BB962C8B-B14F-4D97-AF65-F5344CB8AC3E}">
        <p14:creationId xmlns:p14="http://schemas.microsoft.com/office/powerpoint/2010/main" val="2486982662"/>
      </p:ext>
    </p:extLst>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icture 2" descr="http://lifewayblog.wpengine.netdna-cdn.com/eblifewayadultos/files/2012/05/005075090_2016-SPR_01.jpg"/>
          <p:cNvPicPr>
            <a:picLocks noChangeAspect="1" noChangeArrowheads="1"/>
          </p:cNvPicPr>
          <p:nvPr/>
        </p:nvPicPr>
        <p:blipFill rotWithShape="1">
          <a:blip r:embed="rId3">
            <a:extLst>
              <a:ext uri="{28A0092B-C50C-407E-A947-70E740481C1C}">
                <a14:useLocalDpi xmlns:a14="http://schemas.microsoft.com/office/drawing/2010/main" val="0"/>
              </a:ext>
            </a:extLst>
          </a:blip>
          <a:srcRect l="2901" t="59410" r="47786" b="16812"/>
          <a:stretch/>
        </p:blipFill>
        <p:spPr bwMode="auto">
          <a:xfrm>
            <a:off x="-1" y="3769568"/>
            <a:ext cx="4329405" cy="2751214"/>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descr="http://lifewayblog.wpengine.netdna-cdn.com/eblifewayadultos/files/2012/05/005075090_2016-WIN_06.jpg"/>
          <p:cNvPicPr>
            <a:picLocks noChangeAspect="1" noChangeArrowheads="1"/>
          </p:cNvPicPr>
          <p:nvPr/>
        </p:nvPicPr>
        <p:blipFill rotWithShape="1">
          <a:blip r:embed="rId4">
            <a:extLst>
              <a:ext uri="{28A0092B-C50C-407E-A947-70E740481C1C}">
                <a14:useLocalDpi xmlns:a14="http://schemas.microsoft.com/office/drawing/2010/main" val="0"/>
              </a:ext>
            </a:extLst>
          </a:blip>
          <a:srcRect l="82938" t="81242" r="10071" b="15325"/>
          <a:stretch/>
        </p:blipFill>
        <p:spPr bwMode="auto">
          <a:xfrm>
            <a:off x="4726174" y="4444851"/>
            <a:ext cx="533400" cy="340063"/>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http://lifewayblog.wpengine.netdna-cdn.com/eblifewayadultos/files/2012/05/005075090_2016-WIN_06.jpg"/>
          <p:cNvPicPr>
            <a:picLocks noChangeAspect="1" noChangeArrowheads="1"/>
          </p:cNvPicPr>
          <p:nvPr/>
        </p:nvPicPr>
        <p:blipFill rotWithShape="1">
          <a:blip r:embed="rId4">
            <a:extLst>
              <a:ext uri="{28A0092B-C50C-407E-A947-70E740481C1C}">
                <a14:useLocalDpi xmlns:a14="http://schemas.microsoft.com/office/drawing/2010/main" val="0"/>
              </a:ext>
            </a:extLst>
          </a:blip>
          <a:srcRect l="13055" t="84230" r="56503" b="14037"/>
          <a:stretch/>
        </p:blipFill>
        <p:spPr bwMode="auto">
          <a:xfrm>
            <a:off x="4763817" y="4628911"/>
            <a:ext cx="2322783" cy="171690"/>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descr="http://lifewayblog.wpengine.netdna-cdn.com/eblifewayadultos/files/2012/05/005075090_2016-WIN_06.jpg"/>
          <p:cNvPicPr>
            <a:picLocks noChangeAspect="1" noChangeArrowheads="1"/>
          </p:cNvPicPr>
          <p:nvPr/>
        </p:nvPicPr>
        <p:blipFill rotWithShape="1">
          <a:blip r:embed="rId4">
            <a:extLst>
              <a:ext uri="{28A0092B-C50C-407E-A947-70E740481C1C}">
                <a14:useLocalDpi xmlns:a14="http://schemas.microsoft.com/office/drawing/2010/main" val="0"/>
              </a:ext>
            </a:extLst>
          </a:blip>
          <a:srcRect l="69979" t="81242" r="10071" b="15325"/>
          <a:stretch/>
        </p:blipFill>
        <p:spPr bwMode="auto">
          <a:xfrm>
            <a:off x="5107173" y="4308137"/>
            <a:ext cx="1522227" cy="340063"/>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 descr="http://lifewayblog.wpengine.netdna-cdn.com/eblifewayadultos/files/2012/05/005075090_2016-WIN_06.jpg"/>
          <p:cNvPicPr>
            <a:picLocks noChangeAspect="1" noChangeArrowheads="1"/>
          </p:cNvPicPr>
          <p:nvPr/>
        </p:nvPicPr>
        <p:blipFill rotWithShape="1">
          <a:blip r:embed="rId4">
            <a:extLst>
              <a:ext uri="{28A0092B-C50C-407E-A947-70E740481C1C}">
                <a14:useLocalDpi xmlns:a14="http://schemas.microsoft.com/office/drawing/2010/main" val="0"/>
              </a:ext>
            </a:extLst>
          </a:blip>
          <a:srcRect l="82938" t="81242" r="10071" b="15325"/>
          <a:stretch/>
        </p:blipFill>
        <p:spPr bwMode="auto">
          <a:xfrm>
            <a:off x="4573774" y="4292451"/>
            <a:ext cx="533400" cy="340063"/>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 descr="http://lifewayblog.wpengine.netdna-cdn.com/eblifewayadultos/files/2012/05/005075090_2016-WIN_06.jpg"/>
          <p:cNvPicPr>
            <a:picLocks noChangeAspect="1" noChangeArrowheads="1"/>
          </p:cNvPicPr>
          <p:nvPr/>
        </p:nvPicPr>
        <p:blipFill rotWithShape="1">
          <a:blip r:embed="rId4">
            <a:extLst>
              <a:ext uri="{28A0092B-C50C-407E-A947-70E740481C1C}">
                <a14:useLocalDpi xmlns:a14="http://schemas.microsoft.com/office/drawing/2010/main" val="0"/>
              </a:ext>
            </a:extLst>
          </a:blip>
          <a:srcRect l="82938" t="81242" r="10071" b="15325"/>
          <a:stretch/>
        </p:blipFill>
        <p:spPr bwMode="auto">
          <a:xfrm>
            <a:off x="4029172" y="3810000"/>
            <a:ext cx="5118720" cy="2723258"/>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 descr="http://lifewayblog.wpengine.netdna-cdn.com/eblifewayadultos/files/2012/05/005075090_2016-WIN_06.jpg"/>
          <p:cNvPicPr>
            <a:picLocks noChangeAspect="1" noChangeArrowheads="1"/>
          </p:cNvPicPr>
          <p:nvPr/>
        </p:nvPicPr>
        <p:blipFill rotWithShape="1">
          <a:blip r:embed="rId4">
            <a:extLst>
              <a:ext uri="{28A0092B-C50C-407E-A947-70E740481C1C}">
                <a14:useLocalDpi xmlns:a14="http://schemas.microsoft.com/office/drawing/2010/main" val="0"/>
              </a:ext>
            </a:extLst>
          </a:blip>
          <a:srcRect l="82938" t="81242" r="10071" b="15325"/>
          <a:stretch/>
        </p:blipFill>
        <p:spPr bwMode="auto">
          <a:xfrm>
            <a:off x="4776526" y="4800600"/>
            <a:ext cx="2538673" cy="340063"/>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2" descr="http://lifewayblog.wpengine.netdna-cdn.com/eblifewayadultos/files/2012/05/005075090_2016-WIN_06.jpg"/>
          <p:cNvPicPr>
            <a:picLocks noChangeAspect="1" noChangeArrowheads="1"/>
          </p:cNvPicPr>
          <p:nvPr/>
        </p:nvPicPr>
        <p:blipFill rotWithShape="1">
          <a:blip r:embed="rId4">
            <a:extLst>
              <a:ext uri="{28A0092B-C50C-407E-A947-70E740481C1C}">
                <a14:useLocalDpi xmlns:a14="http://schemas.microsoft.com/office/drawing/2010/main" val="0"/>
              </a:ext>
            </a:extLst>
          </a:blip>
          <a:srcRect l="63976" t="86921" r="10071" b="7818"/>
          <a:stretch/>
        </p:blipFill>
        <p:spPr bwMode="auto">
          <a:xfrm>
            <a:off x="5121933" y="5216627"/>
            <a:ext cx="1980313" cy="521236"/>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2" descr="http://lifewayblog.wpengine.netdna-cdn.com/eblifewayadultos/files/2012/05/005075090_2016-WIN_06.jpg"/>
          <p:cNvPicPr>
            <a:picLocks noChangeAspect="1" noChangeArrowheads="1"/>
          </p:cNvPicPr>
          <p:nvPr/>
        </p:nvPicPr>
        <p:blipFill rotWithShape="1">
          <a:blip r:embed="rId4">
            <a:extLst>
              <a:ext uri="{28A0092B-C50C-407E-A947-70E740481C1C}">
                <a14:useLocalDpi xmlns:a14="http://schemas.microsoft.com/office/drawing/2010/main" val="0"/>
              </a:ext>
            </a:extLst>
          </a:blip>
          <a:srcRect l="82938" t="81242" r="10071" b="15325"/>
          <a:stretch/>
        </p:blipFill>
        <p:spPr bwMode="auto">
          <a:xfrm>
            <a:off x="6302257" y="5296375"/>
            <a:ext cx="533400" cy="340063"/>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2" descr="http://lifewayblog.wpengine.netdna-cdn.com/eblifewayadultos/files/2012/05/005075090_2016-WIN_06.jpg"/>
          <p:cNvPicPr>
            <a:picLocks noChangeAspect="1" noChangeArrowheads="1"/>
          </p:cNvPicPr>
          <p:nvPr/>
        </p:nvPicPr>
        <p:blipFill rotWithShape="1">
          <a:blip r:embed="rId4">
            <a:extLst>
              <a:ext uri="{28A0092B-C50C-407E-A947-70E740481C1C}">
                <a14:useLocalDpi xmlns:a14="http://schemas.microsoft.com/office/drawing/2010/main" val="0"/>
              </a:ext>
            </a:extLst>
          </a:blip>
          <a:srcRect l="82938" t="81242" r="10071" b="15325"/>
          <a:stretch/>
        </p:blipFill>
        <p:spPr bwMode="auto">
          <a:xfrm>
            <a:off x="4588532" y="5235299"/>
            <a:ext cx="533400" cy="479701"/>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 descr="http://lifewayblog.wpengine.netdna-cdn.com/eblifewayadultos/files/2012/05/005075090_2016-WIN_06.jpg"/>
          <p:cNvPicPr>
            <a:picLocks noChangeAspect="1" noChangeArrowheads="1"/>
          </p:cNvPicPr>
          <p:nvPr/>
        </p:nvPicPr>
        <p:blipFill rotWithShape="1">
          <a:blip r:embed="rId4">
            <a:extLst>
              <a:ext uri="{28A0092B-C50C-407E-A947-70E740481C1C}">
                <a14:useLocalDpi xmlns:a14="http://schemas.microsoft.com/office/drawing/2010/main" val="0"/>
              </a:ext>
            </a:extLst>
          </a:blip>
          <a:srcRect l="17038" t="89998" r="65985" b="7818"/>
          <a:stretch/>
        </p:blipFill>
        <p:spPr bwMode="auto">
          <a:xfrm>
            <a:off x="5105399" y="5498564"/>
            <a:ext cx="1295401" cy="216436"/>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lifewayblog.wpengine.netdna-cdn.com/eblifewayadultos/files/2012/05/005075090_2016-SPR_01.jpg"/>
          <p:cNvPicPr>
            <a:picLocks noChangeAspect="1" noChangeArrowheads="1"/>
          </p:cNvPicPr>
          <p:nvPr/>
        </p:nvPicPr>
        <p:blipFill rotWithShape="1">
          <a:blip r:embed="rId3">
            <a:extLst>
              <a:ext uri="{28A0092B-C50C-407E-A947-70E740481C1C}">
                <a14:useLocalDpi xmlns:a14="http://schemas.microsoft.com/office/drawing/2010/main" val="0"/>
              </a:ext>
            </a:extLst>
          </a:blip>
          <a:srcRect b="44152"/>
          <a:stretch/>
        </p:blipFill>
        <p:spPr bwMode="auto">
          <a:xfrm>
            <a:off x="0" y="-1"/>
            <a:ext cx="5255682" cy="3811367"/>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2" descr="http://lifewayblog.wpengine.netdna-cdn.com/eblifewayadultos/files/2012/05/005075090_2016-SPR_01.jpg"/>
          <p:cNvPicPr>
            <a:picLocks noChangeAspect="1" noChangeArrowheads="1"/>
          </p:cNvPicPr>
          <p:nvPr/>
        </p:nvPicPr>
        <p:blipFill rotWithShape="1">
          <a:blip r:embed="rId3">
            <a:extLst>
              <a:ext uri="{28A0092B-C50C-407E-A947-70E740481C1C}">
                <a14:useLocalDpi xmlns:a14="http://schemas.microsoft.com/office/drawing/2010/main" val="0"/>
              </a:ext>
            </a:extLst>
          </a:blip>
          <a:srcRect l="50708" t="59416" b="17586"/>
          <a:stretch/>
        </p:blipFill>
        <p:spPr bwMode="auto">
          <a:xfrm>
            <a:off x="4267200" y="3822861"/>
            <a:ext cx="4506686" cy="2730339"/>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2" descr="http://lifewayblog.wpengine.netdna-cdn.com/eblifewayadultos/files/2012/05/005075090_2016-SPR_01.jpg"/>
          <p:cNvPicPr>
            <a:picLocks noChangeAspect="1" noChangeArrowheads="1"/>
          </p:cNvPicPr>
          <p:nvPr/>
        </p:nvPicPr>
        <p:blipFill rotWithShape="1">
          <a:blip r:embed="rId3">
            <a:extLst>
              <a:ext uri="{28A0092B-C50C-407E-A947-70E740481C1C}">
                <a14:useLocalDpi xmlns:a14="http://schemas.microsoft.com/office/drawing/2010/main" val="0"/>
              </a:ext>
            </a:extLst>
          </a:blip>
          <a:srcRect l="50708" t="90670" b="3086"/>
          <a:stretch/>
        </p:blipFill>
        <p:spPr bwMode="auto">
          <a:xfrm>
            <a:off x="5019772" y="5812727"/>
            <a:ext cx="4124228" cy="678357"/>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2" descr="http://lifewayblog.wpengine.netdna-cdn.com/eblifewayadultos/files/2012/05/005075090_2016-SPR_01.jpg"/>
          <p:cNvPicPr>
            <a:picLocks noChangeAspect="1" noChangeArrowheads="1"/>
          </p:cNvPicPr>
          <p:nvPr/>
        </p:nvPicPr>
        <p:blipFill rotWithShape="1">
          <a:blip r:embed="rId3">
            <a:extLst>
              <a:ext uri="{28A0092B-C50C-407E-A947-70E740481C1C}">
                <a14:useLocalDpi xmlns:a14="http://schemas.microsoft.com/office/drawing/2010/main" val="0"/>
              </a:ext>
            </a:extLst>
          </a:blip>
          <a:srcRect l="50708" t="97435"/>
          <a:stretch/>
        </p:blipFill>
        <p:spPr bwMode="auto">
          <a:xfrm>
            <a:off x="0" y="6477000"/>
            <a:ext cx="9144000" cy="40168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http://lifewayblog.wpengine.netdna-cdn.com/eblifewayadultos/files/2012/05/005075090_2016-WIN_06.jpg"/>
          <p:cNvPicPr>
            <a:picLocks noChangeAspect="1" noChangeArrowheads="1"/>
          </p:cNvPicPr>
          <p:nvPr/>
        </p:nvPicPr>
        <p:blipFill rotWithShape="1">
          <a:blip r:embed="rId4">
            <a:extLst>
              <a:ext uri="{28A0092B-C50C-407E-A947-70E740481C1C}">
                <a14:useLocalDpi xmlns:a14="http://schemas.microsoft.com/office/drawing/2010/main" val="0"/>
              </a:ext>
            </a:extLst>
          </a:blip>
          <a:srcRect t="24664" r="86358" b="58521"/>
          <a:stretch/>
        </p:blipFill>
        <p:spPr bwMode="auto">
          <a:xfrm>
            <a:off x="5255682" y="1"/>
            <a:ext cx="3888318" cy="381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5488518"/>
      </p:ext>
    </p:extLst>
  </p:cSld>
  <p:clrMapOvr>
    <a:masterClrMapping/>
  </p:clrMapOvr>
  <p:transition spd="slow">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20</a:t>
            </a:fld>
            <a:endParaRPr lang="en-US" dirty="0"/>
          </a:p>
        </p:txBody>
      </p:sp>
      <p:sp>
        <p:nvSpPr>
          <p:cNvPr id="327682" name="Rectangle 2"/>
          <p:cNvSpPr>
            <a:spLocks noGrp="1" noChangeArrowheads="1"/>
          </p:cNvSpPr>
          <p:nvPr>
            <p:ph type="body" idx="1"/>
          </p:nvPr>
        </p:nvSpPr>
        <p:spPr>
          <a:xfrm>
            <a:off x="152400" y="1983882"/>
            <a:ext cx="8686800" cy="3731118"/>
          </a:xfrm>
        </p:spPr>
        <p:txBody>
          <a:bodyPr/>
          <a:lstStyle/>
          <a:p>
            <a:r>
              <a:rPr lang="es-ES" dirty="0" smtClean="0"/>
              <a:t>Pablo </a:t>
            </a:r>
            <a:r>
              <a:rPr lang="es-ES" dirty="0"/>
              <a:t>estaba convencido de que </a:t>
            </a:r>
            <a:r>
              <a:rPr lang="es-ES" dirty="0" smtClean="0"/>
              <a:t>el propósito de Dios es </a:t>
            </a:r>
            <a:r>
              <a:rPr lang="es-ES" dirty="0"/>
              <a:t>que un día todas las cosas y todas las personas formarán una familia en Cristo. </a:t>
            </a:r>
            <a:endParaRPr lang="es-ES" dirty="0" smtClean="0"/>
          </a:p>
          <a:p>
            <a:r>
              <a:rPr lang="es-ES" dirty="0" smtClean="0"/>
              <a:t>Según </a:t>
            </a:r>
            <a:r>
              <a:rPr lang="es-ES" dirty="0"/>
              <a:t>Pablo, ese misterio no se intuyó hasta que vino Jesús, y ahora la gran tarea de la Iglesia consiste en desarrollar el propósito de unidad que Dios nos ha revelado en Jesucristo</a:t>
            </a:r>
            <a:r>
              <a:rPr lang="es-ES" dirty="0" smtClean="0"/>
              <a:t>. (</a:t>
            </a:r>
            <a:r>
              <a:rPr lang="es-ES" dirty="0" err="1" smtClean="0"/>
              <a:t>Barclay</a:t>
            </a:r>
            <a:r>
              <a:rPr lang="es-ES" dirty="0" smtClean="0"/>
              <a:t>)</a:t>
            </a:r>
            <a:endParaRPr lang="es-ES" dirty="0"/>
          </a:p>
        </p:txBody>
      </p:sp>
      <p:sp>
        <p:nvSpPr>
          <p:cNvPr id="6" name="Rectangle 3"/>
          <p:cNvSpPr>
            <a:spLocks noGrp="1" noChangeArrowheads="1"/>
          </p:cNvSpPr>
          <p:nvPr>
            <p:ph type="title"/>
          </p:nvPr>
        </p:nvSpPr>
        <p:spPr>
          <a:xfrm>
            <a:off x="1447800" y="671512"/>
            <a:ext cx="7086600" cy="1004888"/>
          </a:xfrm>
        </p:spPr>
        <p:txBody>
          <a:bodyPr/>
          <a:lstStyle/>
          <a:p>
            <a:r>
              <a:rPr lang="es-ES" dirty="0" smtClean="0"/>
              <a:t>Efesios 1:7-10</a:t>
            </a:r>
            <a:endParaRPr lang="en-US" i="1" dirty="0"/>
          </a:p>
        </p:txBody>
      </p:sp>
    </p:spTree>
    <p:extLst>
      <p:ext uri="{BB962C8B-B14F-4D97-AF65-F5344CB8AC3E}">
        <p14:creationId xmlns:p14="http://schemas.microsoft.com/office/powerpoint/2010/main" val="2957436090"/>
      </p:ext>
    </p:extLst>
  </p:cSld>
  <p:clrMapOvr>
    <a:masterClrMapping/>
  </p:clrMapOvr>
  <p:transition spd="slow">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screen">
            <a:duotone>
              <a:schemeClr val="accent4">
                <a:shade val="45000"/>
                <a:satMod val="135000"/>
              </a:schemeClr>
              <a:prstClr val="white"/>
            </a:duotone>
            <a:extLst>
              <a:ext uri="{28A0092B-C50C-407E-A947-70E740481C1C}">
                <a14:useLocalDpi xmlns:a14="http://schemas.microsoft.com/office/drawing/2010/main"/>
              </a:ext>
            </a:extLst>
          </a:blip>
          <a:srcRect l="4541" r="1"/>
          <a:stretch/>
        </p:blipFill>
        <p:spPr>
          <a:xfrm>
            <a:off x="0" y="0"/>
            <a:ext cx="9147994" cy="6858000"/>
          </a:xfrm>
          <a:prstGeom prst="rect">
            <a:avLst/>
          </a:prstGeom>
        </p:spPr>
      </p:pic>
      <p:sp>
        <p:nvSpPr>
          <p:cNvPr id="65538" name="Rectangle 2"/>
          <p:cNvSpPr>
            <a:spLocks noGrp="1" noChangeArrowheads="1"/>
          </p:cNvSpPr>
          <p:nvPr>
            <p:ph type="title"/>
          </p:nvPr>
        </p:nvSpPr>
        <p:spPr/>
        <p:txBody>
          <a:bodyPr/>
          <a:lstStyle/>
          <a:p>
            <a:r>
              <a:rPr lang="es-PR" dirty="0" smtClean="0">
                <a:solidFill>
                  <a:schemeClr val="bg1">
                    <a:lumMod val="85000"/>
                  </a:schemeClr>
                </a:solidFill>
              </a:rPr>
              <a:t>Pasaje bíblico</a:t>
            </a:r>
            <a:endParaRPr lang="es-PR" dirty="0">
              <a:solidFill>
                <a:schemeClr val="bg1">
                  <a:lumMod val="85000"/>
                </a:schemeClr>
              </a:solidFill>
            </a:endParaRPr>
          </a:p>
        </p:txBody>
      </p:sp>
      <p:sp>
        <p:nvSpPr>
          <p:cNvPr id="5" name="Rectangle 3"/>
          <p:cNvSpPr txBox="1">
            <a:spLocks noChangeArrowheads="1"/>
          </p:cNvSpPr>
          <p:nvPr/>
        </p:nvSpPr>
        <p:spPr bwMode="auto">
          <a:xfrm>
            <a:off x="685800" y="2925618"/>
            <a:ext cx="8001000" cy="1570182"/>
          </a:xfrm>
          <a:prstGeom prst="rect">
            <a:avLst/>
          </a:prstGeom>
          <a:solidFill>
            <a:srgbClr val="FFFFD1">
              <a:alpha val="50000"/>
            </a:srgbClr>
          </a:solidFill>
          <a:ln w="9525">
            <a:noFill/>
            <a:miter lim="800000"/>
            <a:headEnd/>
            <a:tailEnd/>
          </a:ln>
          <a:effectLst>
            <a:softEdge rad="317500"/>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marL="0" indent="0" algn="ctr">
              <a:buNone/>
            </a:pPr>
            <a:r>
              <a:rPr lang="es-PR" sz="4800" dirty="0" smtClean="0">
                <a:latin typeface="David" panose="020E0502060401010101" pitchFamily="34" charset="-79"/>
                <a:cs typeface="David" panose="020E0502060401010101" pitchFamily="34" charset="-79"/>
              </a:rPr>
              <a:t>Efesios 1:18-21</a:t>
            </a:r>
            <a:endParaRPr lang="es-ES" sz="4800" dirty="0">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1033402786"/>
      </p:ext>
    </p:extLst>
  </p:cSld>
  <p:clrMapOvr>
    <a:masterClrMapping/>
  </p:clrMapOvr>
  <p:transition spd="slow">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22</a:t>
            </a:fld>
            <a:endParaRPr lang="en-US" dirty="0"/>
          </a:p>
        </p:txBody>
      </p:sp>
      <p:sp>
        <p:nvSpPr>
          <p:cNvPr id="327682" name="Rectangle 2"/>
          <p:cNvSpPr>
            <a:spLocks noGrp="1" noChangeArrowheads="1"/>
          </p:cNvSpPr>
          <p:nvPr>
            <p:ph type="body" idx="1"/>
          </p:nvPr>
        </p:nvSpPr>
        <p:spPr>
          <a:xfrm>
            <a:off x="228600" y="2060082"/>
            <a:ext cx="8610600" cy="3731118"/>
          </a:xfrm>
        </p:spPr>
        <p:txBody>
          <a:bodyPr/>
          <a:lstStyle/>
          <a:p>
            <a:pPr marL="0" indent="0">
              <a:buNone/>
            </a:pPr>
            <a:r>
              <a:rPr lang="es-ES" dirty="0"/>
              <a:t>“alumbrando los ojos de vuestro entendimiento, para que sepáis cuál es la esperanza a que él os ha llamado, y cuáles las riquezas de la gloria de su herencia en los santos</a:t>
            </a:r>
            <a:r>
              <a:rPr lang="es-ES" dirty="0" smtClean="0"/>
              <a:t>, y </a:t>
            </a:r>
            <a:r>
              <a:rPr lang="es-ES" dirty="0"/>
              <a:t>cuál la supereminente grandeza de su poder para con nosotros los que creemos, según la operación del poder de su fuerza</a:t>
            </a:r>
            <a:r>
              <a:rPr lang="es-ES" dirty="0" smtClean="0"/>
              <a:t>, la </a:t>
            </a:r>
            <a:r>
              <a:rPr lang="es-ES" dirty="0"/>
              <a:t>cual operó en </a:t>
            </a:r>
            <a:r>
              <a:rPr lang="es-ES" dirty="0" smtClean="0"/>
              <a:t>Cristo...”</a:t>
            </a:r>
            <a:endParaRPr lang="es-ES" dirty="0"/>
          </a:p>
        </p:txBody>
      </p:sp>
      <p:sp>
        <p:nvSpPr>
          <p:cNvPr id="6" name="Rectangle 3"/>
          <p:cNvSpPr>
            <a:spLocks noGrp="1" noChangeArrowheads="1"/>
          </p:cNvSpPr>
          <p:nvPr>
            <p:ph type="title"/>
          </p:nvPr>
        </p:nvSpPr>
        <p:spPr>
          <a:xfrm>
            <a:off x="1447800" y="671512"/>
            <a:ext cx="7086600" cy="1004888"/>
          </a:xfrm>
        </p:spPr>
        <p:txBody>
          <a:bodyPr/>
          <a:lstStyle/>
          <a:p>
            <a:r>
              <a:rPr lang="es-ES" dirty="0" smtClean="0"/>
              <a:t>Efesios 1:18-21</a:t>
            </a:r>
            <a:endParaRPr lang="en-US" i="1" dirty="0"/>
          </a:p>
        </p:txBody>
      </p:sp>
    </p:spTree>
    <p:extLst>
      <p:ext uri="{BB962C8B-B14F-4D97-AF65-F5344CB8AC3E}">
        <p14:creationId xmlns:p14="http://schemas.microsoft.com/office/powerpoint/2010/main" val="1387483798"/>
      </p:ext>
    </p:extLst>
  </p:cSld>
  <p:clrMapOvr>
    <a:masterClrMapping/>
  </p:clrMapOvr>
  <p:transition spd="slow">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23</a:t>
            </a:fld>
            <a:endParaRPr lang="en-US" dirty="0"/>
          </a:p>
        </p:txBody>
      </p:sp>
      <p:sp>
        <p:nvSpPr>
          <p:cNvPr id="327682" name="Rectangle 2"/>
          <p:cNvSpPr>
            <a:spLocks noGrp="1" noChangeArrowheads="1"/>
          </p:cNvSpPr>
          <p:nvPr>
            <p:ph type="body" idx="1"/>
          </p:nvPr>
        </p:nvSpPr>
        <p:spPr>
          <a:xfrm>
            <a:off x="228600" y="2060082"/>
            <a:ext cx="8610600" cy="3731118"/>
          </a:xfrm>
        </p:spPr>
        <p:txBody>
          <a:bodyPr/>
          <a:lstStyle/>
          <a:p>
            <a:pPr marL="0" indent="0">
              <a:buNone/>
            </a:pPr>
            <a:r>
              <a:rPr lang="es-ES" dirty="0" smtClean="0"/>
              <a:t>“</a:t>
            </a:r>
            <a:r>
              <a:rPr lang="es-ES" dirty="0"/>
              <a:t>...</a:t>
            </a:r>
            <a:r>
              <a:rPr lang="es-ES" dirty="0" smtClean="0"/>
              <a:t>resucitándole </a:t>
            </a:r>
            <a:r>
              <a:rPr lang="es-ES" dirty="0"/>
              <a:t>de los muertos y sentándole a su diestra en los lugares celestiales</a:t>
            </a:r>
            <a:r>
              <a:rPr lang="es-ES" dirty="0" smtClean="0"/>
              <a:t>, sobre </a:t>
            </a:r>
            <a:r>
              <a:rPr lang="es-ES" dirty="0"/>
              <a:t>todo principado y autoridad y poder y señorío, y sobre todo nombre que se nombra, no sólo en este siglo, sino también en el venidero</a:t>
            </a:r>
            <a:r>
              <a:rPr lang="es-ES" dirty="0" smtClean="0"/>
              <a:t>;”</a:t>
            </a:r>
            <a:endParaRPr lang="es-ES" dirty="0"/>
          </a:p>
        </p:txBody>
      </p:sp>
      <p:sp>
        <p:nvSpPr>
          <p:cNvPr id="6" name="Rectangle 3"/>
          <p:cNvSpPr>
            <a:spLocks noGrp="1" noChangeArrowheads="1"/>
          </p:cNvSpPr>
          <p:nvPr>
            <p:ph type="title"/>
          </p:nvPr>
        </p:nvSpPr>
        <p:spPr>
          <a:xfrm>
            <a:off x="1447800" y="671512"/>
            <a:ext cx="7086600" cy="1004888"/>
          </a:xfrm>
        </p:spPr>
        <p:txBody>
          <a:bodyPr/>
          <a:lstStyle/>
          <a:p>
            <a:r>
              <a:rPr lang="es-ES" dirty="0" smtClean="0"/>
              <a:t>Efesios 1:18-21</a:t>
            </a:r>
            <a:endParaRPr lang="en-US" i="1" dirty="0"/>
          </a:p>
        </p:txBody>
      </p:sp>
    </p:spTree>
    <p:extLst>
      <p:ext uri="{BB962C8B-B14F-4D97-AF65-F5344CB8AC3E}">
        <p14:creationId xmlns:p14="http://schemas.microsoft.com/office/powerpoint/2010/main" val="2793350763"/>
      </p:ext>
    </p:extLst>
  </p:cSld>
  <p:clrMapOvr>
    <a:masterClrMapping/>
  </p:clrMapOvr>
  <p:transition spd="slow">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24</a:t>
            </a:fld>
            <a:endParaRPr lang="en-US" dirty="0"/>
          </a:p>
        </p:txBody>
      </p:sp>
      <p:sp>
        <p:nvSpPr>
          <p:cNvPr id="327682" name="Rectangle 2"/>
          <p:cNvSpPr>
            <a:spLocks noGrp="1" noChangeArrowheads="1"/>
          </p:cNvSpPr>
          <p:nvPr>
            <p:ph type="body" idx="1"/>
          </p:nvPr>
        </p:nvSpPr>
        <p:spPr>
          <a:xfrm>
            <a:off x="152400" y="1983882"/>
            <a:ext cx="8686800" cy="3731118"/>
          </a:xfrm>
        </p:spPr>
        <p:txBody>
          <a:bodyPr/>
          <a:lstStyle/>
          <a:p>
            <a:r>
              <a:rPr lang="es-ES" dirty="0" smtClean="0"/>
              <a:t>Características </a:t>
            </a:r>
            <a:r>
              <a:rPr lang="es-ES" dirty="0"/>
              <a:t>de la verdadera Iglesia. </a:t>
            </a:r>
            <a:endParaRPr lang="es-ES" dirty="0" smtClean="0"/>
          </a:p>
          <a:p>
            <a:r>
              <a:rPr lang="es-ES" dirty="0" smtClean="0"/>
              <a:t>Pablo </a:t>
            </a:r>
            <a:r>
              <a:rPr lang="es-ES" dirty="0"/>
              <a:t>ha oído de la fe en Jesucristo de los destinatarios de su carta, y del amor que tienen a todas las personas que están consagradas a </a:t>
            </a:r>
            <a:r>
              <a:rPr lang="es-ES" dirty="0" smtClean="0"/>
              <a:t>Dios (</a:t>
            </a:r>
            <a:r>
              <a:rPr lang="es-ES" dirty="0" smtClean="0">
                <a:solidFill>
                  <a:schemeClr val="tx2"/>
                </a:solidFill>
              </a:rPr>
              <a:t>v.15</a:t>
            </a:r>
            <a:r>
              <a:rPr lang="es-ES" dirty="0" smtClean="0"/>
              <a:t>). </a:t>
            </a:r>
          </a:p>
          <a:p>
            <a:r>
              <a:rPr lang="es-ES" dirty="0" smtClean="0"/>
              <a:t>Las </a:t>
            </a:r>
            <a:r>
              <a:rPr lang="es-ES" dirty="0"/>
              <a:t>dos cosas que deben caracterizar a cualquier verdadera Iglesia son la lealtad a Cristo y el amor a todos los hombres</a:t>
            </a:r>
            <a:r>
              <a:rPr lang="es-ES" dirty="0" smtClean="0"/>
              <a:t>. </a:t>
            </a:r>
            <a:r>
              <a:rPr lang="en-US" dirty="0" smtClean="0"/>
              <a:t>(Barclay</a:t>
            </a:r>
            <a:r>
              <a:rPr lang="es-ES" dirty="0" smtClean="0"/>
              <a:t>)</a:t>
            </a:r>
            <a:endParaRPr lang="es-ES" dirty="0"/>
          </a:p>
        </p:txBody>
      </p:sp>
      <p:sp>
        <p:nvSpPr>
          <p:cNvPr id="6" name="Rectangle 3"/>
          <p:cNvSpPr>
            <a:spLocks noGrp="1" noChangeArrowheads="1"/>
          </p:cNvSpPr>
          <p:nvPr>
            <p:ph type="title"/>
          </p:nvPr>
        </p:nvSpPr>
        <p:spPr>
          <a:xfrm>
            <a:off x="1447800" y="671512"/>
            <a:ext cx="7086600" cy="1004888"/>
          </a:xfrm>
        </p:spPr>
        <p:txBody>
          <a:bodyPr/>
          <a:lstStyle/>
          <a:p>
            <a:r>
              <a:rPr lang="es-ES" dirty="0" smtClean="0"/>
              <a:t>Efesios 1:18-21</a:t>
            </a:r>
            <a:endParaRPr lang="en-US" i="1" dirty="0"/>
          </a:p>
        </p:txBody>
      </p:sp>
    </p:spTree>
    <p:extLst>
      <p:ext uri="{BB962C8B-B14F-4D97-AF65-F5344CB8AC3E}">
        <p14:creationId xmlns:p14="http://schemas.microsoft.com/office/powerpoint/2010/main" val="1650767551"/>
      </p:ext>
    </p:extLst>
  </p:cSld>
  <p:clrMapOvr>
    <a:masterClrMapping/>
  </p:clrMapOvr>
  <p:transition spd="slow">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25</a:t>
            </a:fld>
            <a:endParaRPr lang="en-US" dirty="0"/>
          </a:p>
        </p:txBody>
      </p:sp>
      <p:sp>
        <p:nvSpPr>
          <p:cNvPr id="327682" name="Rectangle 2"/>
          <p:cNvSpPr>
            <a:spLocks noGrp="1" noChangeArrowheads="1"/>
          </p:cNvSpPr>
          <p:nvPr>
            <p:ph type="body" idx="1"/>
          </p:nvPr>
        </p:nvSpPr>
        <p:spPr>
          <a:xfrm>
            <a:off x="152400" y="1983882"/>
            <a:ext cx="8686800" cy="3731118"/>
          </a:xfrm>
        </p:spPr>
        <p:txBody>
          <a:bodyPr/>
          <a:lstStyle/>
          <a:p>
            <a:r>
              <a:rPr lang="es-ES" dirty="0"/>
              <a:t>El verdadero cristiano ama a Cristo y ama a sus semejantes. </a:t>
            </a:r>
            <a:endParaRPr lang="es-ES" dirty="0" smtClean="0"/>
          </a:p>
          <a:p>
            <a:r>
              <a:rPr lang="es-ES" dirty="0" smtClean="0"/>
              <a:t>Y </a:t>
            </a:r>
            <a:r>
              <a:rPr lang="es-ES" dirty="0"/>
              <a:t>todavía más: sabe que no puede mostrarle su amor a Cristo de ninguna otra manera que mostrándoselo a sus semejantes. </a:t>
            </a:r>
            <a:endParaRPr lang="es-ES" dirty="0" smtClean="0"/>
          </a:p>
          <a:p>
            <a:r>
              <a:rPr lang="es-ES" dirty="0" smtClean="0"/>
              <a:t>La </a:t>
            </a:r>
            <a:r>
              <a:rPr lang="es-ES" dirty="0"/>
              <a:t>verdadera Iglesia se caracteriza por un doble amor: amor a Cristo, y amor a sus semejantes</a:t>
            </a:r>
            <a:r>
              <a:rPr lang="es-ES" dirty="0" smtClean="0"/>
              <a:t>. </a:t>
            </a:r>
            <a:r>
              <a:rPr lang="en-US" dirty="0" smtClean="0"/>
              <a:t>(Barclay</a:t>
            </a:r>
            <a:r>
              <a:rPr lang="es-ES" dirty="0" smtClean="0"/>
              <a:t>)</a:t>
            </a:r>
            <a:endParaRPr lang="es-ES" dirty="0"/>
          </a:p>
        </p:txBody>
      </p:sp>
      <p:sp>
        <p:nvSpPr>
          <p:cNvPr id="6" name="Rectangle 3"/>
          <p:cNvSpPr>
            <a:spLocks noGrp="1" noChangeArrowheads="1"/>
          </p:cNvSpPr>
          <p:nvPr>
            <p:ph type="title"/>
          </p:nvPr>
        </p:nvSpPr>
        <p:spPr>
          <a:xfrm>
            <a:off x="1447800" y="671512"/>
            <a:ext cx="7086600" cy="1004888"/>
          </a:xfrm>
        </p:spPr>
        <p:txBody>
          <a:bodyPr/>
          <a:lstStyle/>
          <a:p>
            <a:r>
              <a:rPr lang="es-ES" dirty="0" smtClean="0"/>
              <a:t>Efesios 1:18-21</a:t>
            </a:r>
            <a:endParaRPr lang="en-US" i="1" dirty="0"/>
          </a:p>
        </p:txBody>
      </p:sp>
    </p:spTree>
    <p:extLst>
      <p:ext uri="{BB962C8B-B14F-4D97-AF65-F5344CB8AC3E}">
        <p14:creationId xmlns:p14="http://schemas.microsoft.com/office/powerpoint/2010/main" val="208199064"/>
      </p:ext>
    </p:extLst>
  </p:cSld>
  <p:clrMapOvr>
    <a:masterClrMapping/>
  </p:clrMapOvr>
  <p:transition spd="slow">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26</a:t>
            </a:fld>
            <a:endParaRPr lang="en-US" dirty="0"/>
          </a:p>
        </p:txBody>
      </p:sp>
      <p:sp>
        <p:nvSpPr>
          <p:cNvPr id="327682" name="Rectangle 2"/>
          <p:cNvSpPr>
            <a:spLocks noGrp="1" noChangeArrowheads="1"/>
          </p:cNvSpPr>
          <p:nvPr>
            <p:ph type="body" idx="1"/>
          </p:nvPr>
        </p:nvSpPr>
        <p:spPr>
          <a:xfrm>
            <a:off x="152400" y="1983882"/>
            <a:ext cx="8686800" cy="3731118"/>
          </a:xfrm>
        </p:spPr>
        <p:txBody>
          <a:bodyPr/>
          <a:lstStyle/>
          <a:p>
            <a:r>
              <a:rPr lang="es-ES" dirty="0"/>
              <a:t>Pablo pide a Dios para la Iglesia una revelación y un conocimiento más plenos de Dios. </a:t>
            </a:r>
            <a:endParaRPr lang="es-ES" dirty="0" smtClean="0"/>
          </a:p>
          <a:p>
            <a:r>
              <a:rPr lang="es-ES" dirty="0" smtClean="0"/>
              <a:t>La </a:t>
            </a:r>
            <a:r>
              <a:rPr lang="es-ES" dirty="0"/>
              <a:t>vida cristiana se podría describir como conocer mejor a Dios día a día. </a:t>
            </a:r>
            <a:endParaRPr lang="es-ES" dirty="0" smtClean="0"/>
          </a:p>
          <a:p>
            <a:r>
              <a:rPr lang="es-ES" dirty="0" smtClean="0"/>
              <a:t>Una </a:t>
            </a:r>
            <a:r>
              <a:rPr lang="es-ES" dirty="0"/>
              <a:t>amistad que no crece en intimidad con el tiempo tiende a desvanecerse con el tiempo, y eso es lo que sucede entre nosotros y Dios</a:t>
            </a:r>
            <a:r>
              <a:rPr lang="es-ES" dirty="0" smtClean="0"/>
              <a:t>. </a:t>
            </a:r>
            <a:r>
              <a:rPr lang="en-US" dirty="0" smtClean="0"/>
              <a:t>(Barclay</a:t>
            </a:r>
            <a:r>
              <a:rPr lang="es-ES" dirty="0" smtClean="0"/>
              <a:t>)</a:t>
            </a:r>
            <a:endParaRPr lang="es-ES" dirty="0"/>
          </a:p>
        </p:txBody>
      </p:sp>
      <p:sp>
        <p:nvSpPr>
          <p:cNvPr id="6" name="Rectangle 3"/>
          <p:cNvSpPr>
            <a:spLocks noGrp="1" noChangeArrowheads="1"/>
          </p:cNvSpPr>
          <p:nvPr>
            <p:ph type="title"/>
          </p:nvPr>
        </p:nvSpPr>
        <p:spPr>
          <a:xfrm>
            <a:off x="1447800" y="671512"/>
            <a:ext cx="7086600" cy="1004888"/>
          </a:xfrm>
        </p:spPr>
        <p:txBody>
          <a:bodyPr/>
          <a:lstStyle/>
          <a:p>
            <a:r>
              <a:rPr lang="es-ES" dirty="0" smtClean="0"/>
              <a:t>Efesios 1:18-21</a:t>
            </a:r>
            <a:endParaRPr lang="en-US" i="1" dirty="0"/>
          </a:p>
        </p:txBody>
      </p:sp>
    </p:spTree>
    <p:extLst>
      <p:ext uri="{BB962C8B-B14F-4D97-AF65-F5344CB8AC3E}">
        <p14:creationId xmlns:p14="http://schemas.microsoft.com/office/powerpoint/2010/main" val="3105805987"/>
      </p:ext>
    </p:extLst>
  </p:cSld>
  <p:clrMapOvr>
    <a:masterClrMapping/>
  </p:clrMapOvr>
  <p:transition spd="slow">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27</a:t>
            </a:fld>
            <a:endParaRPr lang="en-US" dirty="0"/>
          </a:p>
        </p:txBody>
      </p:sp>
      <p:sp>
        <p:nvSpPr>
          <p:cNvPr id="327682" name="Rectangle 2"/>
          <p:cNvSpPr>
            <a:spLocks noGrp="1" noChangeArrowheads="1"/>
          </p:cNvSpPr>
          <p:nvPr>
            <p:ph type="body" idx="1"/>
          </p:nvPr>
        </p:nvSpPr>
        <p:spPr>
          <a:xfrm>
            <a:off x="152400" y="1983882"/>
            <a:ext cx="8686800" cy="3731118"/>
          </a:xfrm>
        </p:spPr>
        <p:txBody>
          <a:bodyPr/>
          <a:lstStyle/>
          <a:p>
            <a:r>
              <a:rPr lang="es-ES" dirty="0" smtClean="0"/>
              <a:t>Nueva </a:t>
            </a:r>
            <a:r>
              <a:rPr lang="es-ES" dirty="0"/>
              <a:t>concienciación de la esperanza cristiana. Es casi una característica de la edad en que vivimos que es una edad de desesperación. </a:t>
            </a:r>
            <a:endParaRPr lang="es-ES" dirty="0" smtClean="0"/>
          </a:p>
          <a:p>
            <a:r>
              <a:rPr lang="es-ES" dirty="0" smtClean="0"/>
              <a:t>Por </a:t>
            </a:r>
            <a:r>
              <a:rPr lang="es-ES" dirty="0"/>
              <a:t>todas partes resuenan las voces de los </a:t>
            </a:r>
            <a:r>
              <a:rPr lang="es-ES" dirty="0" smtClean="0"/>
              <a:t>pesimistas[…].</a:t>
            </a:r>
          </a:p>
          <a:p>
            <a:r>
              <a:rPr lang="es-ES" smtClean="0"/>
              <a:t>Si </a:t>
            </a:r>
            <a:r>
              <a:rPr lang="es-ES" dirty="0"/>
              <a:t>el mensaje cristiano es verdad, el mundo no va de camino a su disolución, sino a su consumación</a:t>
            </a:r>
            <a:r>
              <a:rPr lang="es-ES" dirty="0" smtClean="0"/>
              <a:t>.</a:t>
            </a:r>
            <a:r>
              <a:rPr lang="es-ES" i="1" dirty="0" smtClean="0"/>
              <a:t> </a:t>
            </a:r>
            <a:r>
              <a:rPr lang="en-US" dirty="0" smtClean="0"/>
              <a:t>(Barclay</a:t>
            </a:r>
            <a:r>
              <a:rPr lang="es-ES" dirty="0" smtClean="0"/>
              <a:t>)</a:t>
            </a:r>
            <a:endParaRPr lang="es-ES" dirty="0"/>
          </a:p>
        </p:txBody>
      </p:sp>
      <p:sp>
        <p:nvSpPr>
          <p:cNvPr id="6" name="Rectangle 3"/>
          <p:cNvSpPr>
            <a:spLocks noGrp="1" noChangeArrowheads="1"/>
          </p:cNvSpPr>
          <p:nvPr>
            <p:ph type="title"/>
          </p:nvPr>
        </p:nvSpPr>
        <p:spPr>
          <a:xfrm>
            <a:off x="1447800" y="671512"/>
            <a:ext cx="7086600" cy="1004888"/>
          </a:xfrm>
        </p:spPr>
        <p:txBody>
          <a:bodyPr/>
          <a:lstStyle/>
          <a:p>
            <a:r>
              <a:rPr lang="es-ES" dirty="0" smtClean="0"/>
              <a:t>Efesios 1:18-21</a:t>
            </a:r>
            <a:endParaRPr lang="en-US" i="1" dirty="0"/>
          </a:p>
        </p:txBody>
      </p:sp>
    </p:spTree>
    <p:extLst>
      <p:ext uri="{BB962C8B-B14F-4D97-AF65-F5344CB8AC3E}">
        <p14:creationId xmlns:p14="http://schemas.microsoft.com/office/powerpoint/2010/main" val="1779449831"/>
      </p:ext>
    </p:extLst>
  </p:cSld>
  <p:clrMapOvr>
    <a:masterClrMapping/>
  </p:clrMapOvr>
  <p:transition spd="slow">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28</a:t>
            </a:fld>
            <a:endParaRPr lang="en-US" dirty="0"/>
          </a:p>
        </p:txBody>
      </p:sp>
      <p:sp>
        <p:nvSpPr>
          <p:cNvPr id="327682" name="Rectangle 2"/>
          <p:cNvSpPr>
            <a:spLocks noGrp="1" noChangeArrowheads="1"/>
          </p:cNvSpPr>
          <p:nvPr>
            <p:ph type="body" idx="1"/>
          </p:nvPr>
        </p:nvSpPr>
        <p:spPr>
          <a:xfrm>
            <a:off x="152400" y="1983882"/>
            <a:ext cx="8686800" cy="3731118"/>
          </a:xfrm>
        </p:spPr>
        <p:txBody>
          <a:bodyPr/>
          <a:lstStyle/>
          <a:p>
            <a:r>
              <a:rPr lang="es-ES" dirty="0"/>
              <a:t>Pide a Dios una nueva concienciación del poder de Dios. </a:t>
            </a:r>
            <a:endParaRPr lang="es-ES" dirty="0" smtClean="0"/>
          </a:p>
          <a:p>
            <a:r>
              <a:rPr lang="es-ES" dirty="0" smtClean="0"/>
              <a:t>Para </a:t>
            </a:r>
            <a:r>
              <a:rPr lang="es-ES" dirty="0"/>
              <a:t>Pablo, la prueba suprema de ese poder había sido la Resurrección. </a:t>
            </a:r>
            <a:endParaRPr lang="es-ES" dirty="0" smtClean="0"/>
          </a:p>
          <a:p>
            <a:r>
              <a:rPr lang="es-ES" dirty="0" smtClean="0"/>
              <a:t>Fue </a:t>
            </a:r>
            <a:r>
              <a:rPr lang="es-ES" dirty="0"/>
              <a:t>la demostración de que el propósito de Dios no se puede detener por ninguna acción humana. </a:t>
            </a:r>
            <a:endParaRPr lang="es-ES" dirty="0" smtClean="0"/>
          </a:p>
          <a:p>
            <a:r>
              <a:rPr lang="es-ES" dirty="0" smtClean="0"/>
              <a:t>En </a:t>
            </a:r>
            <a:r>
              <a:rPr lang="es-ES" dirty="0"/>
              <a:t>un mundo que parece caótico, es bueno darse cuenta de que Dios sigue en control</a:t>
            </a:r>
            <a:r>
              <a:rPr lang="es-ES" dirty="0" smtClean="0"/>
              <a:t>.</a:t>
            </a:r>
            <a:endParaRPr lang="es-ES" dirty="0"/>
          </a:p>
        </p:txBody>
      </p:sp>
      <p:sp>
        <p:nvSpPr>
          <p:cNvPr id="6" name="Rectangle 3"/>
          <p:cNvSpPr>
            <a:spLocks noGrp="1" noChangeArrowheads="1"/>
          </p:cNvSpPr>
          <p:nvPr>
            <p:ph type="title"/>
          </p:nvPr>
        </p:nvSpPr>
        <p:spPr>
          <a:xfrm>
            <a:off x="1447800" y="671512"/>
            <a:ext cx="7086600" cy="1004888"/>
          </a:xfrm>
        </p:spPr>
        <p:txBody>
          <a:bodyPr/>
          <a:lstStyle/>
          <a:p>
            <a:r>
              <a:rPr lang="es-ES" dirty="0" smtClean="0"/>
              <a:t>Efesios 1:18-21</a:t>
            </a:r>
            <a:endParaRPr lang="en-US" i="1" dirty="0"/>
          </a:p>
        </p:txBody>
      </p:sp>
    </p:spTree>
    <p:extLst>
      <p:ext uri="{BB962C8B-B14F-4D97-AF65-F5344CB8AC3E}">
        <p14:creationId xmlns:p14="http://schemas.microsoft.com/office/powerpoint/2010/main" val="2804096880"/>
      </p:ext>
    </p:extLst>
  </p:cSld>
  <p:clrMapOvr>
    <a:masterClrMapping/>
  </p:clrMapOvr>
  <p:transition spd="slow">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29</a:t>
            </a:fld>
            <a:endParaRPr lang="en-US" dirty="0"/>
          </a:p>
        </p:txBody>
      </p:sp>
      <p:sp>
        <p:nvSpPr>
          <p:cNvPr id="327682" name="Rectangle 2"/>
          <p:cNvSpPr>
            <a:spLocks noGrp="1" noChangeArrowheads="1"/>
          </p:cNvSpPr>
          <p:nvPr>
            <p:ph type="body" idx="1"/>
          </p:nvPr>
        </p:nvSpPr>
        <p:spPr>
          <a:xfrm>
            <a:off x="152400" y="1983882"/>
            <a:ext cx="8686800" cy="3731118"/>
          </a:xfrm>
        </p:spPr>
        <p:txBody>
          <a:bodyPr/>
          <a:lstStyle/>
          <a:p>
            <a:r>
              <a:rPr lang="es-ES" dirty="0" smtClean="0"/>
              <a:t>La </a:t>
            </a:r>
            <a:r>
              <a:rPr lang="es-ES" dirty="0"/>
              <a:t>conquista de </a:t>
            </a:r>
            <a:r>
              <a:rPr lang="es-ES" dirty="0" smtClean="0"/>
              <a:t>Cristo […] «</a:t>
            </a:r>
            <a:r>
              <a:rPr lang="es-ES" dirty="0"/>
              <a:t>sobre todo principado y autoridad, poder y señorío, y sobre todo nombre que se nombra». </a:t>
            </a:r>
            <a:endParaRPr lang="es-ES" dirty="0" smtClean="0"/>
          </a:p>
          <a:p>
            <a:r>
              <a:rPr lang="es-ES" dirty="0" smtClean="0"/>
              <a:t>Pablo […e]</a:t>
            </a:r>
            <a:r>
              <a:rPr lang="es-ES" dirty="0" err="1" smtClean="0"/>
              <a:t>stá</a:t>
            </a:r>
            <a:r>
              <a:rPr lang="es-ES" dirty="0" smtClean="0"/>
              <a:t> </a:t>
            </a:r>
            <a:r>
              <a:rPr lang="es-ES" dirty="0"/>
              <a:t>diciendo que no hay ningún ser en el Cielo ni en la Tierra al que Jesucristo no sea superior. En esencia la oración de Pablo es que los creyentes nos demos cuenta de la grandeza del Salvador que Dios nos ha dado</a:t>
            </a:r>
            <a:r>
              <a:rPr lang="es-ES" dirty="0" smtClean="0"/>
              <a:t>. </a:t>
            </a:r>
            <a:r>
              <a:rPr lang="en-US" dirty="0" smtClean="0"/>
              <a:t>(Barclay</a:t>
            </a:r>
            <a:r>
              <a:rPr lang="es-ES" dirty="0" smtClean="0"/>
              <a:t>)</a:t>
            </a:r>
            <a:endParaRPr lang="es-ES" dirty="0"/>
          </a:p>
        </p:txBody>
      </p:sp>
      <p:sp>
        <p:nvSpPr>
          <p:cNvPr id="6" name="Rectangle 3"/>
          <p:cNvSpPr>
            <a:spLocks noGrp="1" noChangeArrowheads="1"/>
          </p:cNvSpPr>
          <p:nvPr>
            <p:ph type="title"/>
          </p:nvPr>
        </p:nvSpPr>
        <p:spPr>
          <a:xfrm>
            <a:off x="1447800" y="671512"/>
            <a:ext cx="7086600" cy="1004888"/>
          </a:xfrm>
        </p:spPr>
        <p:txBody>
          <a:bodyPr/>
          <a:lstStyle/>
          <a:p>
            <a:r>
              <a:rPr lang="es-ES" dirty="0" smtClean="0"/>
              <a:t>Efesios 1:18-21</a:t>
            </a:r>
            <a:endParaRPr lang="en-US" i="1" dirty="0"/>
          </a:p>
        </p:txBody>
      </p:sp>
    </p:spTree>
    <p:extLst>
      <p:ext uri="{BB962C8B-B14F-4D97-AF65-F5344CB8AC3E}">
        <p14:creationId xmlns:p14="http://schemas.microsoft.com/office/powerpoint/2010/main" val="140515675"/>
      </p:ext>
    </p:extLst>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FF604A86-8852-4C82-8F97-38DAD2559BC5}" type="slidenum">
              <a:rPr lang="en-US"/>
              <a:pPr/>
              <a:t>3</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n-US" dirty="0"/>
              <a:t>El </a:t>
            </a:r>
            <a:r>
              <a:rPr lang="es-PR" dirty="0" smtClean="0"/>
              <a:t>asunto</a:t>
            </a:r>
            <a:endParaRPr lang="es-PR" dirty="0"/>
          </a:p>
        </p:txBody>
      </p:sp>
      <p:sp>
        <p:nvSpPr>
          <p:cNvPr id="315395" name="Rectangle 3"/>
          <p:cNvSpPr>
            <a:spLocks noGrp="1" noChangeArrowheads="1"/>
          </p:cNvSpPr>
          <p:nvPr>
            <p:ph type="body" sz="half" idx="1"/>
          </p:nvPr>
        </p:nvSpPr>
        <p:spPr>
          <a:xfrm>
            <a:off x="228600" y="2057400"/>
            <a:ext cx="4953000" cy="4643438"/>
          </a:xfrm>
          <a:solidFill>
            <a:schemeClr val="bg1">
              <a:alpha val="45000"/>
            </a:schemeClr>
          </a:solidFill>
        </p:spPr>
        <p:txBody>
          <a:bodyPr>
            <a:normAutofit/>
          </a:bodyPr>
          <a:lstStyle/>
          <a:p>
            <a:r>
              <a:rPr lang="es-ES" sz="3600" dirty="0" smtClean="0"/>
              <a:t>Honremos a Jesús como Señor.</a:t>
            </a:r>
            <a:endParaRPr lang="es-PR" sz="3600" dirty="0"/>
          </a:p>
        </p:txBody>
      </p:sp>
      <p:pic>
        <p:nvPicPr>
          <p:cNvPr id="6" name="Picture 5" descr="j0400145.jpg"/>
          <p:cNvPicPr>
            <a:picLocks noChangeAspect="1"/>
          </p:cNvPicPr>
          <p:nvPr/>
        </p:nvPicPr>
        <p:blipFill>
          <a:blip r:embed="rId3" cstate="screen"/>
          <a:stretch>
            <a:fillRect/>
          </a:stretch>
        </p:blipFill>
        <p:spPr>
          <a:xfrm>
            <a:off x="5638800" y="2212848"/>
            <a:ext cx="2615481" cy="3921307"/>
          </a:xfrm>
          <a:prstGeom prst="rect">
            <a:avLst/>
          </a:prstGeom>
        </p:spPr>
      </p:pic>
    </p:spTree>
  </p:cSld>
  <p:clrMapOvr>
    <a:masterClrMapping/>
  </p:clrMapOvr>
  <p:transition spd="slow">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screen">
            <a:duotone>
              <a:schemeClr val="accent4">
                <a:shade val="45000"/>
                <a:satMod val="135000"/>
              </a:schemeClr>
              <a:prstClr val="white"/>
            </a:duotone>
            <a:extLst>
              <a:ext uri="{28A0092B-C50C-407E-A947-70E740481C1C}">
                <a14:useLocalDpi xmlns:a14="http://schemas.microsoft.com/office/drawing/2010/main"/>
              </a:ext>
            </a:extLst>
          </a:blip>
          <a:srcRect l="4541" r="1"/>
          <a:stretch/>
        </p:blipFill>
        <p:spPr>
          <a:xfrm>
            <a:off x="0" y="0"/>
            <a:ext cx="9147994" cy="6858000"/>
          </a:xfrm>
          <a:prstGeom prst="rect">
            <a:avLst/>
          </a:prstGeom>
        </p:spPr>
      </p:pic>
      <p:sp>
        <p:nvSpPr>
          <p:cNvPr id="65538" name="Rectangle 2"/>
          <p:cNvSpPr>
            <a:spLocks noGrp="1" noChangeArrowheads="1"/>
          </p:cNvSpPr>
          <p:nvPr>
            <p:ph type="title"/>
          </p:nvPr>
        </p:nvSpPr>
        <p:spPr/>
        <p:txBody>
          <a:bodyPr/>
          <a:lstStyle/>
          <a:p>
            <a:r>
              <a:rPr lang="es-PR" dirty="0" smtClean="0">
                <a:solidFill>
                  <a:schemeClr val="bg1">
                    <a:lumMod val="85000"/>
                  </a:schemeClr>
                </a:solidFill>
              </a:rPr>
              <a:t>Pasaje bíblico</a:t>
            </a:r>
            <a:endParaRPr lang="es-PR" dirty="0">
              <a:solidFill>
                <a:schemeClr val="bg1">
                  <a:lumMod val="85000"/>
                </a:schemeClr>
              </a:solidFill>
            </a:endParaRPr>
          </a:p>
        </p:txBody>
      </p:sp>
      <p:sp>
        <p:nvSpPr>
          <p:cNvPr id="5" name="Rectangle 3"/>
          <p:cNvSpPr txBox="1">
            <a:spLocks noChangeArrowheads="1"/>
          </p:cNvSpPr>
          <p:nvPr/>
        </p:nvSpPr>
        <p:spPr bwMode="auto">
          <a:xfrm>
            <a:off x="685800" y="2925618"/>
            <a:ext cx="8001000" cy="1570182"/>
          </a:xfrm>
          <a:prstGeom prst="rect">
            <a:avLst/>
          </a:prstGeom>
          <a:solidFill>
            <a:srgbClr val="FFFFD1">
              <a:alpha val="50000"/>
            </a:srgbClr>
          </a:solidFill>
          <a:ln w="9525">
            <a:noFill/>
            <a:miter lim="800000"/>
            <a:headEnd/>
            <a:tailEnd/>
          </a:ln>
          <a:effectLst>
            <a:softEdge rad="317500"/>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marL="0" indent="0" algn="ctr">
              <a:buNone/>
            </a:pPr>
            <a:r>
              <a:rPr lang="es-PR" sz="4800" dirty="0" smtClean="0">
                <a:latin typeface="David" panose="020E0502060401010101" pitchFamily="34" charset="-79"/>
                <a:cs typeface="David" panose="020E0502060401010101" pitchFamily="34" charset="-79"/>
              </a:rPr>
              <a:t>Efesios 1:22-23</a:t>
            </a:r>
            <a:endParaRPr lang="es-ES" sz="4800" dirty="0">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2013051464"/>
      </p:ext>
    </p:extLst>
  </p:cSld>
  <p:clrMapOvr>
    <a:masterClrMapping/>
  </p:clrMapOvr>
  <p:transition spd="slow">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31</a:t>
            </a:fld>
            <a:endParaRPr lang="en-US" dirty="0"/>
          </a:p>
        </p:txBody>
      </p:sp>
      <p:sp>
        <p:nvSpPr>
          <p:cNvPr id="327682" name="Rectangle 2"/>
          <p:cNvSpPr>
            <a:spLocks noGrp="1" noChangeArrowheads="1"/>
          </p:cNvSpPr>
          <p:nvPr>
            <p:ph type="body" idx="1"/>
          </p:nvPr>
        </p:nvSpPr>
        <p:spPr>
          <a:xfrm>
            <a:off x="228600" y="2060082"/>
            <a:ext cx="8534400" cy="3731118"/>
          </a:xfrm>
        </p:spPr>
        <p:txBody>
          <a:bodyPr/>
          <a:lstStyle/>
          <a:p>
            <a:pPr marL="0" indent="0">
              <a:buNone/>
            </a:pPr>
            <a:r>
              <a:rPr lang="es-ES" dirty="0"/>
              <a:t>“y sometió todas las cosas bajo sus pies, y lo dio por cabeza sobre todas las cosas a la iglesia</a:t>
            </a:r>
            <a:r>
              <a:rPr lang="es-ES" dirty="0" smtClean="0"/>
              <a:t>, la </a:t>
            </a:r>
            <a:r>
              <a:rPr lang="es-ES" dirty="0"/>
              <a:t>cual es su cuerpo, la plenitud de Aquel que todo lo llena en todo</a:t>
            </a:r>
            <a:r>
              <a:rPr lang="es-ES" dirty="0" smtClean="0"/>
              <a:t>.”</a:t>
            </a:r>
            <a:endParaRPr lang="es-ES" dirty="0"/>
          </a:p>
        </p:txBody>
      </p:sp>
      <p:sp>
        <p:nvSpPr>
          <p:cNvPr id="6" name="Rectangle 3"/>
          <p:cNvSpPr>
            <a:spLocks noGrp="1" noChangeArrowheads="1"/>
          </p:cNvSpPr>
          <p:nvPr>
            <p:ph type="title"/>
          </p:nvPr>
        </p:nvSpPr>
        <p:spPr>
          <a:xfrm>
            <a:off x="1447800" y="671512"/>
            <a:ext cx="7086600" cy="1004888"/>
          </a:xfrm>
        </p:spPr>
        <p:txBody>
          <a:bodyPr/>
          <a:lstStyle/>
          <a:p>
            <a:r>
              <a:rPr lang="es-ES" dirty="0" smtClean="0"/>
              <a:t>Efesios 1:22-23</a:t>
            </a:r>
            <a:endParaRPr lang="en-US" i="1" dirty="0"/>
          </a:p>
        </p:txBody>
      </p:sp>
    </p:spTree>
    <p:extLst>
      <p:ext uri="{BB962C8B-B14F-4D97-AF65-F5344CB8AC3E}">
        <p14:creationId xmlns:p14="http://schemas.microsoft.com/office/powerpoint/2010/main" val="1146891527"/>
      </p:ext>
    </p:extLst>
  </p:cSld>
  <p:clrMapOvr>
    <a:masterClrMapping/>
  </p:clrMapOvr>
  <p:transition spd="slow">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32</a:t>
            </a:fld>
            <a:endParaRPr lang="en-US" dirty="0"/>
          </a:p>
        </p:txBody>
      </p:sp>
      <p:sp>
        <p:nvSpPr>
          <p:cNvPr id="327682" name="Rectangle 2"/>
          <p:cNvSpPr>
            <a:spLocks noGrp="1" noChangeArrowheads="1"/>
          </p:cNvSpPr>
          <p:nvPr>
            <p:ph type="body" idx="1"/>
          </p:nvPr>
        </p:nvSpPr>
        <p:spPr>
          <a:xfrm>
            <a:off x="152400" y="1983882"/>
            <a:ext cx="8686800" cy="3731118"/>
          </a:xfrm>
        </p:spPr>
        <p:txBody>
          <a:bodyPr/>
          <a:lstStyle/>
          <a:p>
            <a:r>
              <a:rPr lang="es-ES" dirty="0"/>
              <a:t>La tesis de Pablo era que Jesús había muerto para unir en uno todos los elementos discordantes de este universo, borrar las separaciones, reconciliar al hombre con el hombre y al hombre con Dios. </a:t>
            </a:r>
            <a:endParaRPr lang="es-ES" dirty="0" smtClean="0"/>
          </a:p>
          <a:p>
            <a:r>
              <a:rPr lang="es-ES" dirty="0" smtClean="0"/>
              <a:t>Jesucristo </a:t>
            </a:r>
            <a:r>
              <a:rPr lang="es-ES" dirty="0"/>
              <a:t>era por encima de todo el instrumento de Dios para la reconciliación</a:t>
            </a:r>
            <a:r>
              <a:rPr lang="es-ES" dirty="0" smtClean="0"/>
              <a:t>.</a:t>
            </a:r>
            <a:r>
              <a:rPr lang="en-US" dirty="0" smtClean="0"/>
              <a:t> (</a:t>
            </a:r>
            <a:r>
              <a:rPr lang="es-ES" dirty="0" err="1" smtClean="0"/>
              <a:t>Barclay</a:t>
            </a:r>
            <a:r>
              <a:rPr lang="es-ES" dirty="0" smtClean="0"/>
              <a:t>)</a:t>
            </a:r>
            <a:endParaRPr lang="es-ES" dirty="0"/>
          </a:p>
        </p:txBody>
      </p:sp>
      <p:sp>
        <p:nvSpPr>
          <p:cNvPr id="6" name="Rectangle 3"/>
          <p:cNvSpPr>
            <a:spLocks noGrp="1" noChangeArrowheads="1"/>
          </p:cNvSpPr>
          <p:nvPr>
            <p:ph type="title"/>
          </p:nvPr>
        </p:nvSpPr>
        <p:spPr>
          <a:xfrm>
            <a:off x="1447800" y="671512"/>
            <a:ext cx="7086600" cy="1004888"/>
          </a:xfrm>
        </p:spPr>
        <p:txBody>
          <a:bodyPr/>
          <a:lstStyle/>
          <a:p>
            <a:r>
              <a:rPr lang="es-ES" dirty="0" smtClean="0"/>
              <a:t>Efesios 1:22-23</a:t>
            </a:r>
            <a:endParaRPr lang="en-US" i="1" dirty="0"/>
          </a:p>
        </p:txBody>
      </p:sp>
    </p:spTree>
    <p:extLst>
      <p:ext uri="{BB962C8B-B14F-4D97-AF65-F5344CB8AC3E}">
        <p14:creationId xmlns:p14="http://schemas.microsoft.com/office/powerpoint/2010/main" val="172240988"/>
      </p:ext>
    </p:extLst>
  </p:cSld>
  <p:clrMapOvr>
    <a:masterClrMapping/>
  </p:clrMapOvr>
  <p:transition spd="slow">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33</a:t>
            </a:fld>
            <a:endParaRPr lang="en-US" dirty="0"/>
          </a:p>
        </p:txBody>
      </p:sp>
      <p:sp>
        <p:nvSpPr>
          <p:cNvPr id="327682" name="Rectangle 2"/>
          <p:cNvSpPr>
            <a:spLocks noGrp="1" noChangeArrowheads="1"/>
          </p:cNvSpPr>
          <p:nvPr>
            <p:ph type="body" idx="1"/>
          </p:nvPr>
        </p:nvSpPr>
        <p:spPr>
          <a:xfrm>
            <a:off x="152400" y="1983882"/>
            <a:ext cx="8686800" cy="3731118"/>
          </a:xfrm>
        </p:spPr>
        <p:txBody>
          <a:bodyPr/>
          <a:lstStyle/>
          <a:p>
            <a:r>
              <a:rPr lang="es-ES" dirty="0" smtClean="0"/>
              <a:t>En Jesús </a:t>
            </a:r>
            <a:r>
              <a:rPr lang="es-ES" dirty="0"/>
              <a:t>todos los seres humanos </a:t>
            </a:r>
            <a:r>
              <a:rPr lang="es-ES" dirty="0" smtClean="0"/>
              <a:t>[…] </a:t>
            </a:r>
            <a:r>
              <a:rPr lang="es-ES" dirty="0"/>
              <a:t>pueden llegar a ser una sola cosa; pero antes de que eso suceda tienen que conocer a Jesucristo, y esa es la tarea de la Iglesia.</a:t>
            </a:r>
          </a:p>
          <a:p>
            <a:r>
              <a:rPr lang="es-ES" dirty="0"/>
              <a:t>Cristo es la Cabeza; la Iglesia es el Cuerpo. </a:t>
            </a:r>
            <a:endParaRPr lang="es-ES" dirty="0" smtClean="0"/>
          </a:p>
          <a:p>
            <a:r>
              <a:rPr lang="es-ES" dirty="0" smtClean="0"/>
              <a:t>La </a:t>
            </a:r>
            <a:r>
              <a:rPr lang="es-ES" dirty="0"/>
              <a:t>Iglesia es literalmente las manos </a:t>
            </a:r>
            <a:r>
              <a:rPr lang="es-ES" dirty="0" smtClean="0"/>
              <a:t>[de Cristo] para </a:t>
            </a:r>
            <a:r>
              <a:rPr lang="es-ES" dirty="0"/>
              <a:t>hacer la obra de Cristo, los pies para ir por Él a todas partes y la voz para proclamar Su palabra</a:t>
            </a:r>
            <a:r>
              <a:rPr lang="es-ES" dirty="0" smtClean="0"/>
              <a:t>. </a:t>
            </a:r>
            <a:r>
              <a:rPr lang="en-US" dirty="0" smtClean="0"/>
              <a:t>(</a:t>
            </a:r>
            <a:r>
              <a:rPr lang="es-ES" dirty="0" err="1" smtClean="0"/>
              <a:t>Barclay</a:t>
            </a:r>
            <a:r>
              <a:rPr lang="es-ES" dirty="0" smtClean="0"/>
              <a:t>)</a:t>
            </a:r>
            <a:endParaRPr lang="es-ES" dirty="0"/>
          </a:p>
        </p:txBody>
      </p:sp>
      <p:sp>
        <p:nvSpPr>
          <p:cNvPr id="6" name="Rectangle 3"/>
          <p:cNvSpPr>
            <a:spLocks noGrp="1" noChangeArrowheads="1"/>
          </p:cNvSpPr>
          <p:nvPr>
            <p:ph type="title"/>
          </p:nvPr>
        </p:nvSpPr>
        <p:spPr>
          <a:xfrm>
            <a:off x="1447800" y="671512"/>
            <a:ext cx="7086600" cy="1004888"/>
          </a:xfrm>
        </p:spPr>
        <p:txBody>
          <a:bodyPr/>
          <a:lstStyle/>
          <a:p>
            <a:r>
              <a:rPr lang="es-ES" dirty="0" smtClean="0"/>
              <a:t>Efesios 1:22-23</a:t>
            </a:r>
            <a:endParaRPr lang="en-US" i="1" dirty="0"/>
          </a:p>
        </p:txBody>
      </p:sp>
    </p:spTree>
    <p:extLst>
      <p:ext uri="{BB962C8B-B14F-4D97-AF65-F5344CB8AC3E}">
        <p14:creationId xmlns:p14="http://schemas.microsoft.com/office/powerpoint/2010/main" val="2738888972"/>
      </p:ext>
    </p:extLst>
  </p:cSld>
  <p:clrMapOvr>
    <a:masterClrMapping/>
  </p:clrMapOvr>
  <p:transition spd="slow">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34</a:t>
            </a:fld>
            <a:endParaRPr lang="en-US" dirty="0"/>
          </a:p>
        </p:txBody>
      </p:sp>
      <p:sp>
        <p:nvSpPr>
          <p:cNvPr id="327682" name="Rectangle 2"/>
          <p:cNvSpPr>
            <a:spLocks noGrp="1" noChangeArrowheads="1"/>
          </p:cNvSpPr>
          <p:nvPr>
            <p:ph type="body" idx="1"/>
          </p:nvPr>
        </p:nvSpPr>
        <p:spPr>
          <a:xfrm>
            <a:off x="152400" y="1983882"/>
            <a:ext cx="8686800" cy="3731118"/>
          </a:xfrm>
        </p:spPr>
        <p:txBody>
          <a:bodyPr/>
          <a:lstStyle/>
          <a:p>
            <a:r>
              <a:rPr lang="es-ES" dirty="0"/>
              <a:t>Pablo pasa a decir que Jesús está llenando de manera paulatina todas las cosas en todos los lugares, y que esa acción la está desarrollando la Iglesia. </a:t>
            </a:r>
            <a:endParaRPr lang="es-ES" dirty="0" smtClean="0"/>
          </a:p>
          <a:p>
            <a:r>
              <a:rPr lang="es-ES" dirty="0" smtClean="0"/>
              <a:t>Éste </a:t>
            </a:r>
            <a:r>
              <a:rPr lang="es-ES" dirty="0"/>
              <a:t>es uno de los pensamientos más alucinantes del Evangelio. </a:t>
            </a:r>
            <a:endParaRPr lang="es-ES" dirty="0" smtClean="0"/>
          </a:p>
          <a:p>
            <a:r>
              <a:rPr lang="es-ES" dirty="0" smtClean="0"/>
              <a:t>Quiere </a:t>
            </a:r>
            <a:r>
              <a:rPr lang="es-ES" dirty="0"/>
              <a:t>decir nada más y nada menos que el plan de Dios de un mundo unido depende de la Iglesia</a:t>
            </a:r>
            <a:r>
              <a:rPr lang="es-ES" dirty="0" smtClean="0"/>
              <a:t>. </a:t>
            </a:r>
            <a:r>
              <a:rPr lang="en-US" dirty="0" smtClean="0"/>
              <a:t>(</a:t>
            </a:r>
            <a:r>
              <a:rPr lang="es-ES" dirty="0" err="1" smtClean="0"/>
              <a:t>Barclay</a:t>
            </a:r>
            <a:r>
              <a:rPr lang="es-ES" dirty="0" smtClean="0"/>
              <a:t>)</a:t>
            </a:r>
            <a:endParaRPr lang="es-ES" dirty="0"/>
          </a:p>
        </p:txBody>
      </p:sp>
      <p:sp>
        <p:nvSpPr>
          <p:cNvPr id="6" name="Rectangle 3"/>
          <p:cNvSpPr>
            <a:spLocks noGrp="1" noChangeArrowheads="1"/>
          </p:cNvSpPr>
          <p:nvPr>
            <p:ph type="title"/>
          </p:nvPr>
        </p:nvSpPr>
        <p:spPr>
          <a:xfrm>
            <a:off x="1447800" y="671512"/>
            <a:ext cx="7086600" cy="1004888"/>
          </a:xfrm>
        </p:spPr>
        <p:txBody>
          <a:bodyPr/>
          <a:lstStyle/>
          <a:p>
            <a:r>
              <a:rPr lang="es-ES" dirty="0" smtClean="0"/>
              <a:t>Efesios 1:22-23</a:t>
            </a:r>
            <a:endParaRPr lang="en-US" i="1" dirty="0"/>
          </a:p>
        </p:txBody>
      </p:sp>
    </p:spTree>
    <p:extLst>
      <p:ext uri="{BB962C8B-B14F-4D97-AF65-F5344CB8AC3E}">
        <p14:creationId xmlns:p14="http://schemas.microsoft.com/office/powerpoint/2010/main" val="4130095666"/>
      </p:ext>
    </p:extLst>
  </p:cSld>
  <p:clrMapOvr>
    <a:masterClrMapping/>
  </p:clrMapOvr>
  <p:transition spd="slow">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FF604A86-8852-4C82-8F97-38DAD2559BC5}" type="slidenum">
              <a:rPr lang="en-US"/>
              <a:pPr/>
              <a:t>35</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s-PR" dirty="0" smtClean="0"/>
              <a:t>Aplicación</a:t>
            </a:r>
            <a:r>
              <a:rPr lang="en-US" dirty="0" smtClean="0"/>
              <a:t> para mi </a:t>
            </a:r>
            <a:r>
              <a:rPr lang="es-PR" dirty="0" smtClean="0"/>
              <a:t>vida</a:t>
            </a:r>
            <a:endParaRPr lang="es-PR" dirty="0"/>
          </a:p>
        </p:txBody>
      </p:sp>
      <p:pic>
        <p:nvPicPr>
          <p:cNvPr id="1026" name="Picture 2" descr="http://pixelperfectdigital.com/samples/NzczYzczNWFhODVlMw==/NTFjNzM1YWE4NWUz/photo.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l="7860"/>
          <a:stretch/>
        </p:blipFill>
        <p:spPr bwMode="auto">
          <a:xfrm>
            <a:off x="5366805" y="2133600"/>
            <a:ext cx="3426320" cy="2819401"/>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3"/>
          <p:cNvSpPr txBox="1">
            <a:spLocks noChangeArrowheads="1"/>
          </p:cNvSpPr>
          <p:nvPr/>
        </p:nvSpPr>
        <p:spPr bwMode="auto">
          <a:xfrm>
            <a:off x="152400" y="2057400"/>
            <a:ext cx="4953000" cy="3048000"/>
          </a:xfrm>
          <a:prstGeom prst="rect">
            <a:avLst/>
          </a:prstGeom>
          <a:solidFill>
            <a:schemeClr val="bg1">
              <a:alpha val="45000"/>
            </a:schemeClr>
          </a:solid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a:spcBef>
                <a:spcPts val="0"/>
              </a:spcBef>
              <a:spcAft>
                <a:spcPts val="0"/>
              </a:spcAft>
            </a:pPr>
            <a:r>
              <a:rPr lang="es-ES" sz="2800" dirty="0" smtClean="0"/>
              <a:t>Muchos mantenemos vidas segmentadas; tratamos de mantener nuestras vidas hogareñas separadas del trabajo.</a:t>
            </a:r>
          </a:p>
          <a:p>
            <a:pPr>
              <a:spcBef>
                <a:spcPts val="0"/>
              </a:spcBef>
              <a:spcAft>
                <a:spcPts val="0"/>
              </a:spcAft>
            </a:pPr>
            <a:r>
              <a:rPr lang="es-ES" sz="2800" dirty="0" smtClean="0"/>
              <a:t>La recreación y los pasatiempos van en otro compartimiento.</a:t>
            </a:r>
            <a:endParaRPr lang="es-PR" sz="2800" dirty="0"/>
          </a:p>
        </p:txBody>
      </p:sp>
      <p:sp>
        <p:nvSpPr>
          <p:cNvPr id="6" name="Rectangle 3"/>
          <p:cNvSpPr txBox="1">
            <a:spLocks noChangeArrowheads="1"/>
          </p:cNvSpPr>
          <p:nvPr/>
        </p:nvSpPr>
        <p:spPr bwMode="auto">
          <a:xfrm>
            <a:off x="152400" y="5486400"/>
            <a:ext cx="8791576" cy="1214438"/>
          </a:xfrm>
          <a:prstGeom prst="rect">
            <a:avLst/>
          </a:prstGeom>
          <a:solidFill>
            <a:schemeClr val="bg1">
              <a:alpha val="45000"/>
            </a:schemeClr>
          </a:solid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a:spcBef>
                <a:spcPts val="0"/>
              </a:spcBef>
              <a:spcAft>
                <a:spcPts val="0"/>
              </a:spcAft>
            </a:pPr>
            <a:r>
              <a:rPr lang="es-ES" sz="2800" dirty="0" smtClean="0"/>
              <a:t>Solemos hacer lo mismo con la iglesia. Un aspecto de la vida no influye en lo demás.</a:t>
            </a:r>
            <a:endParaRPr lang="es-PR" sz="2800" dirty="0"/>
          </a:p>
        </p:txBody>
      </p:sp>
    </p:spTree>
    <p:extLst>
      <p:ext uri="{BB962C8B-B14F-4D97-AF65-F5344CB8AC3E}">
        <p14:creationId xmlns:p14="http://schemas.microsoft.com/office/powerpoint/2010/main" val="202696363"/>
      </p:ext>
    </p:extLst>
  </p:cSld>
  <p:clrMapOvr>
    <a:masterClrMapping/>
  </p:clrMapOvr>
  <p:transition spd="slow">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FF604A86-8852-4C82-8F97-38DAD2559BC5}" type="slidenum">
              <a:rPr lang="en-US"/>
              <a:pPr/>
              <a:t>36</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s-PR" dirty="0" smtClean="0"/>
              <a:t>Aplicación</a:t>
            </a:r>
            <a:r>
              <a:rPr lang="en-US" dirty="0" smtClean="0"/>
              <a:t> para mi </a:t>
            </a:r>
            <a:r>
              <a:rPr lang="es-PR" dirty="0" smtClean="0"/>
              <a:t>vida</a:t>
            </a:r>
            <a:endParaRPr lang="es-PR" dirty="0"/>
          </a:p>
        </p:txBody>
      </p:sp>
      <p:pic>
        <p:nvPicPr>
          <p:cNvPr id="1026" name="Picture 2" descr="http://pixelperfectdigital.com/samples/NzczYzczNWFhODVlMw==/NTFjNzM1YWE4NWUz/photo.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l="7860"/>
          <a:stretch/>
        </p:blipFill>
        <p:spPr bwMode="auto">
          <a:xfrm>
            <a:off x="5366805" y="2133600"/>
            <a:ext cx="3426320" cy="2819401"/>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3"/>
          <p:cNvSpPr txBox="1">
            <a:spLocks noChangeArrowheads="1"/>
          </p:cNvSpPr>
          <p:nvPr/>
        </p:nvSpPr>
        <p:spPr bwMode="auto">
          <a:xfrm>
            <a:off x="152400" y="2057400"/>
            <a:ext cx="4953000" cy="3048000"/>
          </a:xfrm>
          <a:prstGeom prst="rect">
            <a:avLst/>
          </a:prstGeom>
          <a:solidFill>
            <a:schemeClr val="bg1">
              <a:alpha val="45000"/>
            </a:schemeClr>
          </a:solid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a:spcBef>
                <a:spcPts val="0"/>
              </a:spcBef>
              <a:spcAft>
                <a:spcPts val="0"/>
              </a:spcAft>
            </a:pPr>
            <a:r>
              <a:rPr lang="es-ES" sz="2800" dirty="0" smtClean="0"/>
              <a:t>Pero la vida en Cristo no es simplemente un segmento más de la vida, es nuestra existencia.</a:t>
            </a:r>
          </a:p>
          <a:p>
            <a:pPr>
              <a:spcBef>
                <a:spcPts val="0"/>
              </a:spcBef>
              <a:spcAft>
                <a:spcPts val="0"/>
              </a:spcAft>
            </a:pPr>
            <a:r>
              <a:rPr lang="es-PR" sz="2800" dirty="0" smtClean="0"/>
              <a:t>Se exalta a Cristo sobre todas las cosas, por eso seguirlo significa honrarlo</a:t>
            </a:r>
            <a:endParaRPr lang="es-PR" sz="2800" dirty="0"/>
          </a:p>
        </p:txBody>
      </p:sp>
      <p:sp>
        <p:nvSpPr>
          <p:cNvPr id="6" name="Rectangle 3"/>
          <p:cNvSpPr txBox="1">
            <a:spLocks noChangeArrowheads="1"/>
          </p:cNvSpPr>
          <p:nvPr/>
        </p:nvSpPr>
        <p:spPr bwMode="auto">
          <a:xfrm>
            <a:off x="152400" y="5105400"/>
            <a:ext cx="8791576" cy="1214438"/>
          </a:xfrm>
          <a:prstGeom prst="rect">
            <a:avLst/>
          </a:prstGeom>
          <a:solidFill>
            <a:schemeClr val="bg1">
              <a:alpha val="45000"/>
            </a:schemeClr>
          </a:solid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marL="346075" indent="0">
              <a:spcBef>
                <a:spcPts val="0"/>
              </a:spcBef>
              <a:spcAft>
                <a:spcPts val="0"/>
              </a:spcAft>
              <a:buNone/>
            </a:pPr>
            <a:r>
              <a:rPr lang="es-ES" sz="2800" dirty="0" smtClean="0"/>
              <a:t>Como Señor de todos los aspectos de nuestra vida.</a:t>
            </a:r>
            <a:endParaRPr lang="es-PR" sz="2800" dirty="0"/>
          </a:p>
        </p:txBody>
      </p:sp>
    </p:spTree>
    <p:extLst>
      <p:ext uri="{BB962C8B-B14F-4D97-AF65-F5344CB8AC3E}">
        <p14:creationId xmlns:p14="http://schemas.microsoft.com/office/powerpoint/2010/main" val="3782914905"/>
      </p:ext>
    </p:extLst>
  </p:cSld>
  <p:clrMapOvr>
    <a:masterClrMapping/>
  </p:clrMapOvr>
  <p:transition spd="slow">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DD9AE468-7CC2-4E24-8F01-FEA7AC0A89BC}" type="slidenum">
              <a:rPr lang="en-US"/>
              <a:pPr/>
              <a:t>37</a:t>
            </a:fld>
            <a:endParaRPr lang="en-US" dirty="0"/>
          </a:p>
        </p:txBody>
      </p:sp>
      <p:sp>
        <p:nvSpPr>
          <p:cNvPr id="29698" name="Rectangle 2"/>
          <p:cNvSpPr>
            <a:spLocks noGrp="1" noChangeArrowheads="1"/>
          </p:cNvSpPr>
          <p:nvPr>
            <p:ph type="title"/>
          </p:nvPr>
        </p:nvSpPr>
        <p:spPr/>
        <p:txBody>
          <a:bodyPr/>
          <a:lstStyle/>
          <a:p>
            <a:r>
              <a:rPr lang="es-PR" dirty="0"/>
              <a:t>Recursos</a:t>
            </a:r>
          </a:p>
        </p:txBody>
      </p:sp>
      <p:sp>
        <p:nvSpPr>
          <p:cNvPr id="29699" name="Rectangle 3"/>
          <p:cNvSpPr>
            <a:spLocks noGrp="1" noChangeArrowheads="1"/>
          </p:cNvSpPr>
          <p:nvPr>
            <p:ph type="body" idx="1"/>
          </p:nvPr>
        </p:nvSpPr>
        <p:spPr>
          <a:xfrm>
            <a:off x="152400" y="1981200"/>
            <a:ext cx="8610600" cy="4230687"/>
          </a:xfrm>
        </p:spPr>
        <p:txBody>
          <a:bodyPr/>
          <a:lstStyle/>
          <a:p>
            <a:pPr marL="288925" lvl="1" indent="-288925">
              <a:spcBef>
                <a:spcPts val="0"/>
              </a:spcBef>
              <a:spcAft>
                <a:spcPts val="1200"/>
              </a:spcAft>
              <a:buNone/>
            </a:pPr>
            <a:r>
              <a:rPr lang="es-ES" sz="1400" dirty="0" err="1" smtClean="0"/>
              <a:t>Barclay</a:t>
            </a:r>
            <a:r>
              <a:rPr lang="es-ES" sz="1400" dirty="0"/>
              <a:t>, William. </a:t>
            </a:r>
            <a:r>
              <a:rPr lang="es-ES" sz="1400" i="1" dirty="0"/>
              <a:t>Comentario Al Nuevo Testamento</a:t>
            </a:r>
            <a:r>
              <a:rPr lang="es-ES" sz="1400" dirty="0"/>
              <a:t>. </a:t>
            </a:r>
            <a:r>
              <a:rPr lang="es-ES" sz="1400" dirty="0" err="1"/>
              <a:t>Viladecavalls</a:t>
            </a:r>
            <a:r>
              <a:rPr lang="es-ES" sz="1400" dirty="0"/>
              <a:t> (Barcelona), España: Editorial CLIE, 2006. </a:t>
            </a:r>
            <a:r>
              <a:rPr lang="es-ES" sz="1400" dirty="0" err="1"/>
              <a:t>Print</a:t>
            </a:r>
            <a:r>
              <a:rPr lang="es-ES" sz="1400" dirty="0"/>
              <a:t>.</a:t>
            </a:r>
          </a:p>
          <a:p>
            <a:pPr marL="288925" lvl="1" indent="-288925">
              <a:spcBef>
                <a:spcPts val="0"/>
              </a:spcBef>
              <a:spcAft>
                <a:spcPts val="1200"/>
              </a:spcAft>
              <a:buNone/>
            </a:pPr>
            <a:r>
              <a:rPr lang="es-PR" sz="1400" dirty="0" smtClean="0"/>
              <a:t>Floyd, </a:t>
            </a:r>
            <a:r>
              <a:rPr lang="es-PR" sz="1400" dirty="0" err="1" smtClean="0"/>
              <a:t>Ronie</a:t>
            </a:r>
            <a:r>
              <a:rPr lang="es-PR" sz="1400" dirty="0" smtClean="0"/>
              <a:t>. </a:t>
            </a:r>
            <a:r>
              <a:rPr lang="es-PR" sz="1400" dirty="0"/>
              <a:t>y</a:t>
            </a:r>
            <a:r>
              <a:rPr lang="es-PR" sz="1400" dirty="0" smtClean="0"/>
              <a:t> David Francis, </a:t>
            </a:r>
            <a:r>
              <a:rPr lang="es-PR" sz="1400" dirty="0"/>
              <a:t>e</a:t>
            </a:r>
            <a:r>
              <a:rPr lang="es-PR" sz="1400" dirty="0" smtClean="0"/>
              <a:t>ds. </a:t>
            </a:r>
            <a:r>
              <a:rPr lang="es-PR" sz="1400" i="1" dirty="0" smtClean="0"/>
              <a:t>Estudios Bíblicos para la Vida para Adultos, </a:t>
            </a:r>
            <a:r>
              <a:rPr lang="es-PR" sz="1400" dirty="0" smtClean="0"/>
              <a:t>Primavera 2016,</a:t>
            </a:r>
            <a:r>
              <a:rPr lang="es-PR" sz="1400" i="1" dirty="0" smtClean="0"/>
              <a:t>  </a:t>
            </a:r>
            <a:r>
              <a:rPr lang="es-PR" sz="1400" dirty="0" smtClean="0"/>
              <a:t>Vol. 2, Núm. 3.</a:t>
            </a:r>
            <a:r>
              <a:rPr lang="es-PR" sz="1400" i="1" dirty="0" smtClean="0"/>
              <a:t>  </a:t>
            </a:r>
            <a:r>
              <a:rPr lang="es-PR" sz="1400" dirty="0" smtClean="0"/>
              <a:t>Nashville, TN: </a:t>
            </a:r>
            <a:r>
              <a:rPr lang="es-PR" sz="1400" dirty="0" err="1" smtClean="0"/>
              <a:t>Lifeway</a:t>
            </a:r>
            <a:r>
              <a:rPr lang="es-PR" sz="1400" dirty="0" smtClean="0"/>
              <a:t> </a:t>
            </a:r>
            <a:r>
              <a:rPr lang="es-PR" sz="1400" dirty="0" err="1" smtClean="0"/>
              <a:t>Church</a:t>
            </a:r>
            <a:r>
              <a:rPr lang="es-PR" sz="1400" dirty="0" smtClean="0"/>
              <a:t> </a:t>
            </a:r>
            <a:r>
              <a:rPr lang="es-PR" sz="1400" dirty="0" err="1" smtClean="0"/>
              <a:t>Resources</a:t>
            </a:r>
            <a:r>
              <a:rPr lang="es-PR" sz="1400" dirty="0" smtClean="0"/>
              <a:t>, 2015. 66-74.</a:t>
            </a:r>
          </a:p>
          <a:p>
            <a:pPr marL="288925" lvl="1" indent="-288925">
              <a:spcBef>
                <a:spcPts val="0"/>
              </a:spcBef>
              <a:spcAft>
                <a:spcPts val="1200"/>
              </a:spcAft>
              <a:buClr>
                <a:schemeClr val="folHlink"/>
              </a:buClr>
              <a:buSzPct val="60000"/>
              <a:buNone/>
            </a:pPr>
            <a:r>
              <a:rPr lang="en-US" sz="1400" dirty="0" smtClean="0"/>
              <a:t>MacDonald</a:t>
            </a:r>
            <a:r>
              <a:rPr lang="en-US" sz="1400" dirty="0"/>
              <a:t>, William. </a:t>
            </a:r>
            <a:r>
              <a:rPr lang="en-US" sz="1400" dirty="0" err="1"/>
              <a:t>Comentario</a:t>
            </a:r>
            <a:r>
              <a:rPr lang="en-US" sz="1400" dirty="0"/>
              <a:t> </a:t>
            </a:r>
            <a:r>
              <a:rPr lang="en-US" sz="1400" dirty="0" err="1" smtClean="0"/>
              <a:t>Bíblico</a:t>
            </a:r>
            <a:r>
              <a:rPr lang="en-US" sz="1400" dirty="0" smtClean="0"/>
              <a:t> </a:t>
            </a:r>
            <a:r>
              <a:rPr lang="en-US" sz="1400" dirty="0"/>
              <a:t>de William MacDonald: </a:t>
            </a:r>
            <a:r>
              <a:rPr lang="en-US" sz="1400" dirty="0" err="1"/>
              <a:t>Antiguo</a:t>
            </a:r>
            <a:r>
              <a:rPr lang="en-US" sz="1400" dirty="0"/>
              <a:t> </a:t>
            </a:r>
            <a:r>
              <a:rPr lang="en-US" sz="1400" dirty="0" err="1"/>
              <a:t>Testamento</a:t>
            </a:r>
            <a:r>
              <a:rPr lang="en-US" sz="1400" dirty="0"/>
              <a:t> Y Nuevo </a:t>
            </a:r>
            <a:r>
              <a:rPr lang="en-US" sz="1400" dirty="0" err="1"/>
              <a:t>Testamento</a:t>
            </a:r>
            <a:r>
              <a:rPr lang="en-US" sz="1400" dirty="0"/>
              <a:t>. </a:t>
            </a:r>
            <a:r>
              <a:rPr lang="en-US" sz="1400" dirty="0" err="1"/>
              <a:t>Viladecavalls</a:t>
            </a:r>
            <a:r>
              <a:rPr lang="en-US" sz="1400" dirty="0"/>
              <a:t> (Barcelona), </a:t>
            </a:r>
            <a:r>
              <a:rPr lang="en-US" sz="1400" dirty="0" err="1" smtClean="0"/>
              <a:t>España</a:t>
            </a:r>
            <a:r>
              <a:rPr lang="en-US" sz="1400" dirty="0"/>
              <a:t>: Editorial CLIE, 2004. Print</a:t>
            </a:r>
            <a:r>
              <a:rPr lang="en-US" sz="1400" dirty="0" smtClean="0"/>
              <a:t>.</a:t>
            </a:r>
          </a:p>
          <a:p>
            <a:pPr marL="288925" lvl="1" indent="-288925">
              <a:spcBef>
                <a:spcPts val="0"/>
              </a:spcBef>
              <a:spcAft>
                <a:spcPts val="1200"/>
              </a:spcAft>
              <a:buClr>
                <a:schemeClr val="folHlink"/>
              </a:buClr>
              <a:buSzPct val="60000"/>
              <a:buNone/>
            </a:pPr>
            <a:r>
              <a:rPr lang="en-US" sz="1400" dirty="0" smtClean="0"/>
              <a:t>Ventura</a:t>
            </a:r>
            <a:r>
              <a:rPr lang="en-US" sz="1400" dirty="0"/>
              <a:t>, Samuel Vila. </a:t>
            </a:r>
            <a:r>
              <a:rPr lang="en-US" sz="1400" i="1" dirty="0"/>
              <a:t>Nuevo </a:t>
            </a:r>
            <a:r>
              <a:rPr lang="en-US" sz="1400" i="1" dirty="0" err="1"/>
              <a:t>diccionario</a:t>
            </a:r>
            <a:r>
              <a:rPr lang="en-US" sz="1400" i="1" dirty="0"/>
              <a:t> </a:t>
            </a:r>
            <a:r>
              <a:rPr lang="en-US" sz="1400" i="1" dirty="0" err="1"/>
              <a:t>biblico</a:t>
            </a:r>
            <a:r>
              <a:rPr lang="en-US" sz="1400" i="1" dirty="0"/>
              <a:t> </a:t>
            </a:r>
            <a:r>
              <a:rPr lang="en-US" sz="1400" i="1" dirty="0" err="1"/>
              <a:t>ilustrado</a:t>
            </a:r>
            <a:r>
              <a:rPr lang="en-US" sz="1400" dirty="0"/>
              <a:t> 1985 : 1070. Print</a:t>
            </a:r>
            <a:r>
              <a:rPr lang="en-US" sz="1400" dirty="0" smtClean="0"/>
              <a:t>.</a:t>
            </a:r>
          </a:p>
          <a:p>
            <a:pPr marL="288925" lvl="1" indent="-288925">
              <a:spcBef>
                <a:spcPts val="0"/>
              </a:spcBef>
              <a:spcAft>
                <a:spcPts val="1200"/>
              </a:spcAft>
              <a:buClr>
                <a:schemeClr val="folHlink"/>
              </a:buClr>
              <a:buSzPct val="60000"/>
              <a:buNone/>
            </a:pPr>
            <a:r>
              <a:rPr lang="es-ES" sz="1400" dirty="0"/>
              <a:t>Vine, W.E. </a:t>
            </a:r>
            <a:r>
              <a:rPr lang="es-ES" sz="1400" i="1" dirty="0"/>
              <a:t>Vine diccionario expositivo de palabras del Antiguo y del Nuevo Testamento exhaustivo</a:t>
            </a:r>
            <a:r>
              <a:rPr lang="es-ES" sz="1400" dirty="0"/>
              <a:t> </a:t>
            </a:r>
            <a:r>
              <a:rPr lang="es-ES" sz="1400" dirty="0" smtClean="0"/>
              <a:t>1999. </a:t>
            </a:r>
            <a:r>
              <a:rPr lang="es-ES" sz="1400" dirty="0" err="1"/>
              <a:t>Print</a:t>
            </a:r>
            <a:r>
              <a:rPr lang="es-ES" sz="1400" dirty="0" smtClean="0"/>
              <a:t>.</a:t>
            </a:r>
          </a:p>
          <a:p>
            <a:pPr marL="288925" lvl="1" indent="-288925">
              <a:spcBef>
                <a:spcPts val="0"/>
              </a:spcBef>
              <a:spcAft>
                <a:spcPts val="1200"/>
              </a:spcAft>
              <a:buClr>
                <a:schemeClr val="folHlink"/>
              </a:buClr>
              <a:buSzPct val="60000"/>
              <a:buNone/>
            </a:pPr>
            <a:r>
              <a:rPr lang="es-ES" sz="1400" dirty="0" err="1"/>
              <a:t>Wiersbe</a:t>
            </a:r>
            <a:r>
              <a:rPr lang="es-ES" sz="1400" dirty="0"/>
              <a:t>, Warren W. Bosquejos Expositivos de La Biblia: Antiguo Y Nuevo Testamento. </a:t>
            </a:r>
            <a:r>
              <a:rPr lang="es-ES" sz="1400" dirty="0" err="1"/>
              <a:t>electronic</a:t>
            </a:r>
            <a:r>
              <a:rPr lang="es-ES" sz="1400" dirty="0"/>
              <a:t> ed. Nashville: Editorial Caribe, 1995. </a:t>
            </a:r>
            <a:r>
              <a:rPr lang="es-ES" sz="1400" dirty="0" err="1"/>
              <a:t>Print</a:t>
            </a:r>
            <a:r>
              <a:rPr lang="es-ES" sz="1400" dirty="0"/>
              <a:t>.</a:t>
            </a:r>
          </a:p>
          <a:p>
            <a:pPr marL="342900" lvl="1" indent="-342900">
              <a:spcBef>
                <a:spcPts val="0"/>
              </a:spcBef>
              <a:spcAft>
                <a:spcPts val="1200"/>
              </a:spcAft>
              <a:buClr>
                <a:schemeClr val="folHlink"/>
              </a:buClr>
              <a:buSzPct val="60000"/>
              <a:buNone/>
            </a:pPr>
            <a:r>
              <a:rPr lang="es-PR" sz="1400" dirty="0" smtClean="0">
                <a:hlinkClick r:id="rId3"/>
              </a:rPr>
              <a:t>http://blog.lifeway.com/eblifewayadultos/</a:t>
            </a:r>
            <a:endParaRPr lang="es-PR" sz="1400" dirty="0" smtClean="0"/>
          </a:p>
          <a:p>
            <a:pPr>
              <a:spcBef>
                <a:spcPts val="0"/>
              </a:spcBef>
              <a:spcAft>
                <a:spcPts val="600"/>
              </a:spcAft>
              <a:buNone/>
            </a:pPr>
            <a:r>
              <a:rPr lang="es-PR" sz="1400" dirty="0" smtClean="0">
                <a:hlinkClick r:id="rId4"/>
              </a:rPr>
              <a:t>http</a:t>
            </a:r>
            <a:r>
              <a:rPr lang="es-PR" sz="1400" dirty="0">
                <a:hlinkClick r:id="rId4"/>
              </a:rPr>
              <a:t>://</a:t>
            </a:r>
            <a:r>
              <a:rPr lang="es-PR" sz="1400" dirty="0" smtClean="0">
                <a:hlinkClick r:id="rId4"/>
              </a:rPr>
              <a:t>distantshores.org/resources/illustrations/sweet-publishing</a:t>
            </a:r>
            <a:r>
              <a:rPr lang="es-PR" sz="1400" dirty="0"/>
              <a:t> </a:t>
            </a:r>
            <a:r>
              <a:rPr lang="es-ES" sz="1400" dirty="0" smtClean="0"/>
              <a:t>(imágenes bíblicas).</a:t>
            </a:r>
          </a:p>
          <a:p>
            <a:pPr>
              <a:spcBef>
                <a:spcPts val="0"/>
              </a:spcBef>
              <a:spcAft>
                <a:spcPts val="600"/>
              </a:spcAft>
              <a:buNone/>
            </a:pPr>
            <a:r>
              <a:rPr lang="en-US" sz="1400" dirty="0">
                <a:hlinkClick r:id="rId5"/>
              </a:rPr>
              <a:t>http://</a:t>
            </a:r>
            <a:r>
              <a:rPr lang="en-US" sz="1400" dirty="0" smtClean="0">
                <a:hlinkClick r:id="rId5"/>
              </a:rPr>
              <a:t>st-takla.org/Gallery/Bible/Illustrations.html</a:t>
            </a:r>
            <a:r>
              <a:rPr lang="en-US" sz="1400" dirty="0" smtClean="0"/>
              <a:t> </a:t>
            </a:r>
            <a:r>
              <a:rPr lang="es-ES" sz="1400" dirty="0" smtClean="0">
                <a:latin typeface="+mj-lt"/>
              </a:rPr>
              <a:t>(imágenes bíblicas).</a:t>
            </a:r>
            <a:endParaRPr lang="en-US" sz="1400" dirty="0">
              <a:latin typeface="+mj-lt"/>
            </a:endParaRPr>
          </a:p>
          <a:p>
            <a:pPr>
              <a:spcBef>
                <a:spcPts val="0"/>
              </a:spcBef>
              <a:spcAft>
                <a:spcPts val="600"/>
              </a:spcAft>
              <a:buNone/>
            </a:pPr>
            <a:endParaRPr lang="es-PR" sz="1600" dirty="0" smtClean="0"/>
          </a:p>
        </p:txBody>
      </p:sp>
      <p:pic>
        <p:nvPicPr>
          <p:cNvPr id="29700" name="Picture 4" descr="doveg"/>
          <p:cNvPicPr>
            <a:picLocks noChangeAspect="1" noChangeArrowheads="1"/>
          </p:cNvPicPr>
          <p:nvPr/>
        </p:nvPicPr>
        <p:blipFill>
          <a:blip r:embed="rId6" cstate="screen"/>
          <a:srcRect/>
          <a:stretch>
            <a:fillRect/>
          </a:stretch>
        </p:blipFill>
        <p:spPr bwMode="auto">
          <a:xfrm>
            <a:off x="7620000" y="381000"/>
            <a:ext cx="1143000" cy="1295400"/>
          </a:xfrm>
          <a:prstGeom prst="rect">
            <a:avLst/>
          </a:prstGeom>
          <a:noFill/>
        </p:spPr>
      </p:pic>
    </p:spTree>
    <p:extLst>
      <p:ext uri="{BB962C8B-B14F-4D97-AF65-F5344CB8AC3E}">
        <p14:creationId xmlns:p14="http://schemas.microsoft.com/office/powerpoint/2010/main" val="3025339085"/>
      </p:ext>
    </p:extLst>
  </p:cSld>
  <p:clrMapOvr>
    <a:masterClrMapping/>
  </p:clrMapOvr>
  <p:transition spd="slow">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descr="Jesus al Timon.gif"/>
          <p:cNvPicPr>
            <a:picLocks noChangeAspect="1"/>
          </p:cNvPicPr>
          <p:nvPr/>
        </p:nvPicPr>
        <p:blipFill>
          <a:blip r:embed="rId3" cstate="print"/>
          <a:stretch>
            <a:fillRect/>
          </a:stretch>
        </p:blipFill>
        <p:spPr>
          <a:xfrm>
            <a:off x="453838" y="2799"/>
            <a:ext cx="8232962" cy="6855201"/>
          </a:xfrm>
          <a:prstGeom prst="rect">
            <a:avLst/>
          </a:prstGeom>
        </p:spPr>
      </p:pic>
      <p:sp>
        <p:nvSpPr>
          <p:cNvPr id="16386" name="Rectangle 2"/>
          <p:cNvSpPr>
            <a:spLocks noGrp="1" noChangeArrowheads="1"/>
          </p:cNvSpPr>
          <p:nvPr>
            <p:ph type="title"/>
          </p:nvPr>
        </p:nvSpPr>
        <p:spPr>
          <a:xfrm>
            <a:off x="457200" y="304800"/>
            <a:ext cx="8229600" cy="573088"/>
          </a:xfrm>
          <a:solidFill>
            <a:schemeClr val="bg1">
              <a:alpha val="60000"/>
            </a:schemeClr>
          </a:solidFill>
          <a:ln/>
        </p:spPr>
        <p:txBody>
          <a:bodyPr anchor="ctr">
            <a:noAutofit/>
          </a:bodyPr>
          <a:lstStyle/>
          <a:p>
            <a:pPr algn="ctr"/>
            <a:r>
              <a:rPr lang="es-PR" dirty="0" smtClean="0">
                <a:solidFill>
                  <a:schemeClr val="tx1"/>
                </a:solidFill>
              </a:rPr>
              <a:t>Próximo Estudio Dominical</a:t>
            </a:r>
            <a:endParaRPr lang="es-PR" dirty="0">
              <a:solidFill>
                <a:schemeClr val="tx1"/>
              </a:solidFill>
            </a:endParaRPr>
          </a:p>
        </p:txBody>
      </p:sp>
      <p:sp>
        <p:nvSpPr>
          <p:cNvPr id="16387" name="Rectangle 3"/>
          <p:cNvSpPr>
            <a:spLocks noGrp="1" noChangeArrowheads="1"/>
          </p:cNvSpPr>
          <p:nvPr>
            <p:ph idx="1"/>
          </p:nvPr>
        </p:nvSpPr>
        <p:spPr>
          <a:xfrm>
            <a:off x="457200" y="990600"/>
            <a:ext cx="8229600" cy="5181600"/>
          </a:xfrm>
          <a:solidFill>
            <a:schemeClr val="bg1">
              <a:alpha val="60000"/>
            </a:schemeClr>
          </a:solidFill>
          <a:ln/>
        </p:spPr>
        <p:txBody>
          <a:bodyPr anchor="ctr">
            <a:noAutofit/>
          </a:bodyPr>
          <a:lstStyle/>
          <a:p>
            <a:pPr marL="0" lvl="0" indent="0" algn="ctr" fontAlgn="auto">
              <a:spcBef>
                <a:spcPts val="0"/>
              </a:spcBef>
              <a:buNone/>
              <a:defRPr/>
            </a:pPr>
            <a:r>
              <a:rPr lang="es-PR" sz="4400" dirty="0" smtClean="0"/>
              <a:t>Primavera </a:t>
            </a:r>
            <a:r>
              <a:rPr lang="es-PR" sz="4400" kern="1200" dirty="0" smtClean="0"/>
              <a:t>2016/Tema</a:t>
            </a:r>
            <a:r>
              <a:rPr lang="es-PR" sz="4400" dirty="0" smtClean="0"/>
              <a:t>:  </a:t>
            </a:r>
            <a:r>
              <a:rPr lang="es-PR" sz="4400" cap="small" dirty="0" smtClean="0"/>
              <a:t>Inigualable: La vida de Cristo</a:t>
            </a:r>
            <a:endParaRPr lang="es-PR" sz="4400" kern="1200" cap="small" dirty="0"/>
          </a:p>
          <a:p>
            <a:pPr marL="0" indent="-234950" algn="ctr">
              <a:spcBef>
                <a:spcPts val="0"/>
              </a:spcBef>
              <a:buNone/>
            </a:pPr>
            <a:r>
              <a:rPr lang="es-PR" sz="4000" cap="small" dirty="0" smtClean="0"/>
              <a:t>Sesión 7: Un poder inigualable</a:t>
            </a:r>
          </a:p>
          <a:p>
            <a:pPr marL="401638" indent="-234950" algn="ctr">
              <a:spcAft>
                <a:spcPts val="600"/>
              </a:spcAft>
              <a:buNone/>
            </a:pPr>
            <a:r>
              <a:rPr lang="es-PR" sz="4000" kern="1200" dirty="0" smtClean="0"/>
              <a:t>17 </a:t>
            </a:r>
            <a:r>
              <a:rPr lang="es-PR" sz="4000" kern="1200" dirty="0"/>
              <a:t>de </a:t>
            </a:r>
            <a:r>
              <a:rPr lang="es-PR" sz="4000" dirty="0" smtClean="0"/>
              <a:t>abril </a:t>
            </a:r>
            <a:r>
              <a:rPr lang="es-PR" sz="4000" kern="1200" dirty="0" smtClean="0"/>
              <a:t>de 2016</a:t>
            </a:r>
            <a:endParaRPr lang="es-PR" sz="2800" kern="1200" dirty="0"/>
          </a:p>
          <a:p>
            <a:pPr marL="0" indent="-234950" algn="ctr">
              <a:spcBef>
                <a:spcPts val="0"/>
              </a:spcBef>
              <a:buNone/>
            </a:pPr>
            <a:r>
              <a:rPr lang="es-PR" dirty="0" smtClean="0"/>
              <a:t>Leer </a:t>
            </a:r>
            <a:r>
              <a:rPr lang="es-PR" dirty="0"/>
              <a:t>y meditar en</a:t>
            </a:r>
            <a:r>
              <a:rPr lang="es-PR" dirty="0" smtClean="0"/>
              <a:t>:</a:t>
            </a:r>
          </a:p>
          <a:p>
            <a:pPr marL="0" indent="-234950" algn="ctr">
              <a:spcBef>
                <a:spcPts val="0"/>
              </a:spcBef>
              <a:buNone/>
            </a:pPr>
            <a:r>
              <a:rPr lang="es-PR" dirty="0" smtClean="0"/>
              <a:t>(Marcos </a:t>
            </a:r>
            <a:r>
              <a:rPr lang="en-US" dirty="0" smtClean="0"/>
              <a:t>4:35-41</a:t>
            </a:r>
            <a:r>
              <a:rPr lang="es-PR" dirty="0" smtClean="0"/>
              <a:t>)</a:t>
            </a:r>
            <a:endParaRPr lang="es-PR" dirty="0"/>
          </a:p>
        </p:txBody>
      </p:sp>
      <p:sp>
        <p:nvSpPr>
          <p:cNvPr id="11266" name="AutoShape 2"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solidFill>
                <a:prstClr val="white"/>
              </a:solidFill>
            </a:endParaRPr>
          </a:p>
        </p:txBody>
      </p:sp>
      <p:sp>
        <p:nvSpPr>
          <p:cNvPr id="11268" name="AutoShape 4"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solidFill>
                <a:prstClr val="white"/>
              </a:solidFill>
            </a:endParaRPr>
          </a:p>
        </p:txBody>
      </p:sp>
    </p:spTree>
    <p:extLst>
      <p:ext uri="{BB962C8B-B14F-4D97-AF65-F5344CB8AC3E}">
        <p14:creationId xmlns:p14="http://schemas.microsoft.com/office/powerpoint/2010/main" val="387182539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fade">
                                      <p:cBhvr>
                                        <p:cTn id="7" dur="500"/>
                                        <p:tgtEl>
                                          <p:spTgt spid="1638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387">
                                            <p:bg/>
                                          </p:spTgt>
                                        </p:tgtEl>
                                        <p:attrNameLst>
                                          <p:attrName>style.visibility</p:attrName>
                                        </p:attrNameLst>
                                      </p:cBhvr>
                                      <p:to>
                                        <p:strVal val="visible"/>
                                      </p:to>
                                    </p:set>
                                    <p:animEffect transition="in" filter="fade">
                                      <p:cBhvr>
                                        <p:cTn id="10" dur="500"/>
                                        <p:tgtEl>
                                          <p:spTgt spid="16387">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387">
                                            <p:txEl>
                                              <p:pRg st="0" end="0"/>
                                            </p:txEl>
                                          </p:spTgt>
                                        </p:tgtEl>
                                        <p:attrNameLst>
                                          <p:attrName>style.visibility</p:attrName>
                                        </p:attrNameLst>
                                      </p:cBhvr>
                                      <p:to>
                                        <p:strVal val="visible"/>
                                      </p:to>
                                    </p:set>
                                    <p:animEffect transition="in" filter="fade">
                                      <p:cBhvr>
                                        <p:cTn id="13" dur="500"/>
                                        <p:tgtEl>
                                          <p:spTgt spid="16387">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6387">
                                            <p:txEl>
                                              <p:pRg st="1" end="1"/>
                                            </p:txEl>
                                          </p:spTgt>
                                        </p:tgtEl>
                                        <p:attrNameLst>
                                          <p:attrName>style.visibility</p:attrName>
                                        </p:attrNameLst>
                                      </p:cBhvr>
                                      <p:to>
                                        <p:strVal val="visible"/>
                                      </p:to>
                                    </p:set>
                                    <p:animEffect transition="in" filter="fade">
                                      <p:cBhvr>
                                        <p:cTn id="16" dur="500"/>
                                        <p:tgtEl>
                                          <p:spTgt spid="16387">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6387">
                                            <p:txEl>
                                              <p:pRg st="2" end="2"/>
                                            </p:txEl>
                                          </p:spTgt>
                                        </p:tgtEl>
                                        <p:attrNameLst>
                                          <p:attrName>style.visibility</p:attrName>
                                        </p:attrNameLst>
                                      </p:cBhvr>
                                      <p:to>
                                        <p:strVal val="visible"/>
                                      </p:to>
                                    </p:set>
                                    <p:animEffect transition="in" filter="fade">
                                      <p:cBhvr>
                                        <p:cTn id="19" dur="500"/>
                                        <p:tgtEl>
                                          <p:spTgt spid="16387">
                                            <p:txEl>
                                              <p:pRg st="2" end="2"/>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6387">
                                            <p:txEl>
                                              <p:pRg st="3" end="3"/>
                                            </p:txEl>
                                          </p:spTgt>
                                        </p:tgtEl>
                                        <p:attrNameLst>
                                          <p:attrName>style.visibility</p:attrName>
                                        </p:attrNameLst>
                                      </p:cBhvr>
                                      <p:to>
                                        <p:strVal val="visible"/>
                                      </p:to>
                                    </p:set>
                                    <p:animEffect transition="in" filter="fade">
                                      <p:cBhvr>
                                        <p:cTn id="22" dur="500"/>
                                        <p:tgtEl>
                                          <p:spTgt spid="16387">
                                            <p:txEl>
                                              <p:pRg st="3" end="3"/>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6387">
                                            <p:txEl>
                                              <p:pRg st="4" end="4"/>
                                            </p:txEl>
                                          </p:spTgt>
                                        </p:tgtEl>
                                        <p:attrNameLst>
                                          <p:attrName>style.visibility</p:attrName>
                                        </p:attrNameLst>
                                      </p:cBhvr>
                                      <p:to>
                                        <p:strVal val="visible"/>
                                      </p:to>
                                    </p:set>
                                    <p:animEffect transition="in" filter="fade">
                                      <p:cBhvr>
                                        <p:cTn id="25" dur="500"/>
                                        <p:tgtEl>
                                          <p:spTgt spid="1638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animBg="1"/>
      <p:bldP spid="16387" grpId="0" build="p"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pPr/>
              <a:t>39</a:t>
            </a:fld>
            <a:endParaRPr lang="en-US"/>
          </a:p>
        </p:txBody>
      </p:sp>
      <p:pic>
        <p:nvPicPr>
          <p:cNvPr id="17410" name="Picture 2" descr="IBB"/>
          <p:cNvPicPr>
            <a:picLocks noChangeAspect="1" noChangeArrowheads="1"/>
          </p:cNvPicPr>
          <p:nvPr/>
        </p:nvPicPr>
        <p:blipFill>
          <a:blip r:embed="rId3" cstate="screen"/>
          <a:srcRect/>
          <a:stretch>
            <a:fillRect/>
          </a:stretch>
        </p:blipFill>
        <p:spPr bwMode="auto">
          <a:xfrm>
            <a:off x="1676400" y="990601"/>
            <a:ext cx="5791200" cy="4849813"/>
          </a:xfrm>
          <a:prstGeom prst="rect">
            <a:avLst/>
          </a:prstGeom>
          <a:noFill/>
        </p:spPr>
      </p:pic>
    </p:spTree>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FF604A86-8852-4C82-8F97-38DAD2559BC5}" type="slidenum">
              <a:rPr lang="en-US"/>
              <a:pPr/>
              <a:t>4</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s-PR" dirty="0" smtClean="0"/>
              <a:t>Contexto</a:t>
            </a:r>
            <a:endParaRPr lang="es-PR" dirty="0"/>
          </a:p>
        </p:txBody>
      </p:sp>
      <p:sp>
        <p:nvSpPr>
          <p:cNvPr id="8" name="Rectangle 3"/>
          <p:cNvSpPr txBox="1">
            <a:spLocks noChangeArrowheads="1"/>
          </p:cNvSpPr>
          <p:nvPr/>
        </p:nvSpPr>
        <p:spPr bwMode="auto">
          <a:xfrm>
            <a:off x="228600" y="2133600"/>
            <a:ext cx="8458200" cy="2286000"/>
          </a:xfrm>
          <a:prstGeom prst="rect">
            <a:avLst/>
          </a:prstGeom>
          <a:solidFill>
            <a:schemeClr val="bg1">
              <a:alpha val="45000"/>
            </a:schemeClr>
          </a:solid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r>
              <a:rPr lang="es-ES" sz="2800" dirty="0" smtClean="0"/>
              <a:t>Pablo no trata problemas teológicos o morales </a:t>
            </a:r>
            <a:r>
              <a:rPr lang="es-ES" sz="2800" dirty="0"/>
              <a:t>que tuvieran  </a:t>
            </a:r>
            <a:r>
              <a:rPr lang="es-ES" sz="2800" dirty="0" smtClean="0"/>
              <a:t>los </a:t>
            </a:r>
            <a:r>
              <a:rPr lang="es-ES" sz="2800" dirty="0"/>
              <a:t>cristianos de Éfeso.</a:t>
            </a:r>
            <a:endParaRPr lang="es-ES" sz="2800" dirty="0" smtClean="0"/>
          </a:p>
          <a:p>
            <a:r>
              <a:rPr lang="es-ES" sz="2800" dirty="0" smtClean="0"/>
              <a:t>Ya había pasado tres años allí, durante su 3er viaje, y la iglesia se había beneficiado con el ministerio de Priscila y Aquila, y con el de Apolos.</a:t>
            </a:r>
          </a:p>
          <a:p>
            <a:r>
              <a:rPr lang="es-ES" sz="2800" dirty="0" smtClean="0"/>
              <a:t>Pablo escribió para destacar la importancia de los creyentes como el cuerpo de Cristo, y comienza por mencionar las bendiciones que los creyentes tenemos en el Señor.</a:t>
            </a:r>
            <a:endParaRPr lang="es-ES" sz="2800" dirty="0"/>
          </a:p>
        </p:txBody>
      </p:sp>
    </p:spTree>
    <p:extLst>
      <p:ext uri="{BB962C8B-B14F-4D97-AF65-F5344CB8AC3E}">
        <p14:creationId xmlns:p14="http://schemas.microsoft.com/office/powerpoint/2010/main" val="697233688"/>
      </p:ext>
    </p:extLst>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screen">
            <a:duotone>
              <a:schemeClr val="accent4">
                <a:shade val="45000"/>
                <a:satMod val="135000"/>
              </a:schemeClr>
              <a:prstClr val="white"/>
            </a:duotone>
            <a:extLst>
              <a:ext uri="{28A0092B-C50C-407E-A947-70E740481C1C}">
                <a14:useLocalDpi xmlns:a14="http://schemas.microsoft.com/office/drawing/2010/main"/>
              </a:ext>
            </a:extLst>
          </a:blip>
          <a:srcRect l="4541" r="1"/>
          <a:stretch/>
        </p:blipFill>
        <p:spPr>
          <a:xfrm>
            <a:off x="0" y="0"/>
            <a:ext cx="9147994" cy="6858000"/>
          </a:xfrm>
          <a:prstGeom prst="rect">
            <a:avLst/>
          </a:prstGeom>
        </p:spPr>
      </p:pic>
      <p:sp>
        <p:nvSpPr>
          <p:cNvPr id="65538" name="Rectangle 2"/>
          <p:cNvSpPr>
            <a:spLocks noGrp="1" noChangeArrowheads="1"/>
          </p:cNvSpPr>
          <p:nvPr>
            <p:ph type="title"/>
          </p:nvPr>
        </p:nvSpPr>
        <p:spPr/>
        <p:txBody>
          <a:bodyPr/>
          <a:lstStyle/>
          <a:p>
            <a:r>
              <a:rPr lang="es-PR" dirty="0" smtClean="0">
                <a:solidFill>
                  <a:schemeClr val="bg1">
                    <a:lumMod val="85000"/>
                  </a:schemeClr>
                </a:solidFill>
              </a:rPr>
              <a:t>Pasaje bíblico</a:t>
            </a:r>
            <a:endParaRPr lang="es-PR" dirty="0">
              <a:solidFill>
                <a:schemeClr val="bg1">
                  <a:lumMod val="85000"/>
                </a:schemeClr>
              </a:solidFill>
            </a:endParaRPr>
          </a:p>
        </p:txBody>
      </p:sp>
      <p:sp>
        <p:nvSpPr>
          <p:cNvPr id="5" name="Rectangle 3"/>
          <p:cNvSpPr txBox="1">
            <a:spLocks noChangeArrowheads="1"/>
          </p:cNvSpPr>
          <p:nvPr/>
        </p:nvSpPr>
        <p:spPr bwMode="auto">
          <a:xfrm>
            <a:off x="685800" y="2925618"/>
            <a:ext cx="8001000" cy="1570182"/>
          </a:xfrm>
          <a:prstGeom prst="rect">
            <a:avLst/>
          </a:prstGeom>
          <a:solidFill>
            <a:srgbClr val="FFFFD1">
              <a:alpha val="50000"/>
            </a:srgbClr>
          </a:solidFill>
          <a:ln w="9525">
            <a:noFill/>
            <a:miter lim="800000"/>
            <a:headEnd/>
            <a:tailEnd/>
          </a:ln>
          <a:effectLst>
            <a:softEdge rad="317500"/>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marL="0" indent="0" algn="ctr">
              <a:buNone/>
            </a:pPr>
            <a:r>
              <a:rPr lang="es-PR" sz="4800" dirty="0" smtClean="0">
                <a:latin typeface="David" panose="020E0502060401010101" pitchFamily="34" charset="-79"/>
                <a:cs typeface="David" panose="020E0502060401010101" pitchFamily="34" charset="-79"/>
              </a:rPr>
              <a:t>Efesios 1:7-10</a:t>
            </a:r>
            <a:endParaRPr lang="es-ES" sz="4800" dirty="0">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1648641825"/>
      </p:ext>
    </p:extLst>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6</a:t>
            </a:fld>
            <a:endParaRPr lang="en-US" dirty="0"/>
          </a:p>
        </p:txBody>
      </p:sp>
      <p:sp>
        <p:nvSpPr>
          <p:cNvPr id="327682" name="Rectangle 2"/>
          <p:cNvSpPr>
            <a:spLocks noGrp="1" noChangeArrowheads="1"/>
          </p:cNvSpPr>
          <p:nvPr>
            <p:ph type="body" idx="1"/>
          </p:nvPr>
        </p:nvSpPr>
        <p:spPr>
          <a:xfrm>
            <a:off x="228600" y="2060082"/>
            <a:ext cx="8534400" cy="3731118"/>
          </a:xfrm>
        </p:spPr>
        <p:txBody>
          <a:bodyPr/>
          <a:lstStyle/>
          <a:p>
            <a:pPr marL="0" indent="0">
              <a:buNone/>
            </a:pPr>
            <a:r>
              <a:rPr lang="es-ES" dirty="0"/>
              <a:t>“en quien tenemos redención por su sangre, el perdón de pecados según las riquezas de su gracia</a:t>
            </a:r>
            <a:r>
              <a:rPr lang="es-ES" dirty="0" smtClean="0"/>
              <a:t>, que </a:t>
            </a:r>
            <a:r>
              <a:rPr lang="es-ES" dirty="0"/>
              <a:t>hizo sobreabundar para con nosotros en toda sabiduría e inteligencia</a:t>
            </a:r>
            <a:r>
              <a:rPr lang="es-ES" dirty="0" smtClean="0"/>
              <a:t>, dándonos </a:t>
            </a:r>
            <a:r>
              <a:rPr lang="es-ES" dirty="0"/>
              <a:t>a conocer el misterio de su voluntad, según su </a:t>
            </a:r>
            <a:r>
              <a:rPr lang="es-ES" dirty="0" smtClean="0"/>
              <a:t>beneplácito...”</a:t>
            </a:r>
            <a:endParaRPr lang="es-ES" dirty="0"/>
          </a:p>
        </p:txBody>
      </p:sp>
      <p:sp>
        <p:nvSpPr>
          <p:cNvPr id="9" name="Rectangle 3"/>
          <p:cNvSpPr>
            <a:spLocks noGrp="1" noChangeArrowheads="1"/>
          </p:cNvSpPr>
          <p:nvPr>
            <p:ph type="title"/>
          </p:nvPr>
        </p:nvSpPr>
        <p:spPr>
          <a:xfrm>
            <a:off x="1447800" y="671512"/>
            <a:ext cx="7086600" cy="1004888"/>
          </a:xfrm>
        </p:spPr>
        <p:txBody>
          <a:bodyPr/>
          <a:lstStyle/>
          <a:p>
            <a:r>
              <a:rPr lang="es-ES" dirty="0" smtClean="0"/>
              <a:t>Efesios 1:7-10</a:t>
            </a:r>
            <a:endParaRPr lang="en-US" i="1" dirty="0"/>
          </a:p>
        </p:txBody>
      </p:sp>
    </p:spTree>
    <p:extLst>
      <p:ext uri="{BB962C8B-B14F-4D97-AF65-F5344CB8AC3E}">
        <p14:creationId xmlns:p14="http://schemas.microsoft.com/office/powerpoint/2010/main" val="2347447732"/>
      </p:ext>
    </p:extLst>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7</a:t>
            </a:fld>
            <a:endParaRPr lang="en-US" dirty="0"/>
          </a:p>
        </p:txBody>
      </p:sp>
      <p:sp>
        <p:nvSpPr>
          <p:cNvPr id="327682" name="Rectangle 2"/>
          <p:cNvSpPr>
            <a:spLocks noGrp="1" noChangeArrowheads="1"/>
          </p:cNvSpPr>
          <p:nvPr>
            <p:ph type="body" idx="1"/>
          </p:nvPr>
        </p:nvSpPr>
        <p:spPr>
          <a:xfrm>
            <a:off x="228600" y="2060082"/>
            <a:ext cx="8534400" cy="3731118"/>
          </a:xfrm>
        </p:spPr>
        <p:txBody>
          <a:bodyPr/>
          <a:lstStyle/>
          <a:p>
            <a:pPr marL="0" indent="0">
              <a:buNone/>
            </a:pPr>
            <a:r>
              <a:rPr lang="es-ES" dirty="0"/>
              <a:t>“</a:t>
            </a:r>
            <a:r>
              <a:rPr lang="es-ES" dirty="0" smtClean="0"/>
              <a:t>...el </a:t>
            </a:r>
            <a:r>
              <a:rPr lang="es-ES" dirty="0"/>
              <a:t>cual se había propuesto en sí mismo</a:t>
            </a:r>
            <a:r>
              <a:rPr lang="es-ES" dirty="0" smtClean="0"/>
              <a:t>, de </a:t>
            </a:r>
            <a:r>
              <a:rPr lang="es-ES" dirty="0"/>
              <a:t>reunir todas las cosas en Cristo, en la dispensación del cumplimiento de los tiempos, así las que están en los cielos, como las que están en la tierra</a:t>
            </a:r>
            <a:r>
              <a:rPr lang="es-ES" dirty="0" smtClean="0"/>
              <a:t>.”</a:t>
            </a:r>
            <a:endParaRPr lang="es-ES" dirty="0"/>
          </a:p>
        </p:txBody>
      </p:sp>
      <p:sp>
        <p:nvSpPr>
          <p:cNvPr id="9" name="Rectangle 3"/>
          <p:cNvSpPr>
            <a:spLocks noGrp="1" noChangeArrowheads="1"/>
          </p:cNvSpPr>
          <p:nvPr>
            <p:ph type="title"/>
          </p:nvPr>
        </p:nvSpPr>
        <p:spPr>
          <a:xfrm>
            <a:off x="1447800" y="671512"/>
            <a:ext cx="7086600" cy="1004888"/>
          </a:xfrm>
        </p:spPr>
        <p:txBody>
          <a:bodyPr/>
          <a:lstStyle/>
          <a:p>
            <a:r>
              <a:rPr lang="es-ES" dirty="0" smtClean="0"/>
              <a:t>Efesios 1:7-10</a:t>
            </a:r>
            <a:endParaRPr lang="en-US" i="1" dirty="0"/>
          </a:p>
        </p:txBody>
      </p:sp>
    </p:spTree>
    <p:extLst>
      <p:ext uri="{BB962C8B-B14F-4D97-AF65-F5344CB8AC3E}">
        <p14:creationId xmlns:p14="http://schemas.microsoft.com/office/powerpoint/2010/main" val="1855401198"/>
      </p:ext>
    </p:extLst>
  </p:cSld>
  <p:clrMapOvr>
    <a:masterClrMapping/>
  </p:clrMapOvr>
  <p:transition spd="slow">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8</a:t>
            </a:fld>
            <a:endParaRPr lang="en-US" dirty="0"/>
          </a:p>
        </p:txBody>
      </p:sp>
      <p:sp>
        <p:nvSpPr>
          <p:cNvPr id="327682" name="Rectangle 2"/>
          <p:cNvSpPr>
            <a:spLocks noGrp="1" noChangeArrowheads="1"/>
          </p:cNvSpPr>
          <p:nvPr>
            <p:ph type="body" idx="1"/>
          </p:nvPr>
        </p:nvSpPr>
        <p:spPr>
          <a:xfrm>
            <a:off x="152400" y="1983882"/>
            <a:ext cx="8686800" cy="3731118"/>
          </a:xfrm>
        </p:spPr>
        <p:txBody>
          <a:bodyPr/>
          <a:lstStyle/>
          <a:p>
            <a:pPr marL="0" indent="0">
              <a:buNone/>
            </a:pPr>
            <a:r>
              <a:rPr lang="es-ES" dirty="0" smtClean="0"/>
              <a:t>Redención (liberación; del gr. </a:t>
            </a:r>
            <a:r>
              <a:rPr lang="es-ES" i="1" dirty="0" err="1" smtClean="0"/>
              <a:t>apolytrôsis</a:t>
            </a:r>
            <a:r>
              <a:rPr lang="es-ES" dirty="0" smtClean="0"/>
              <a:t>) – del verbo </a:t>
            </a:r>
            <a:r>
              <a:rPr lang="es-ES" i="1" dirty="0" err="1"/>
              <a:t>lytrûn</a:t>
            </a:r>
            <a:r>
              <a:rPr lang="es-ES" dirty="0"/>
              <a:t>, que quiere decir </a:t>
            </a:r>
            <a:r>
              <a:rPr lang="es-ES" dirty="0" smtClean="0"/>
              <a:t>“redimir”. </a:t>
            </a:r>
          </a:p>
          <a:p>
            <a:r>
              <a:rPr lang="es-ES" dirty="0" smtClean="0"/>
              <a:t>redimir </a:t>
            </a:r>
            <a:r>
              <a:rPr lang="es-ES" dirty="0"/>
              <a:t>a un prisionero de guerra o a un esclavo, o del continuo rescate que Dios otorga a Su pueblo en tiempos de prueba. </a:t>
            </a:r>
            <a:endParaRPr lang="es-ES" dirty="0" smtClean="0"/>
          </a:p>
          <a:p>
            <a:r>
              <a:rPr lang="es-ES" dirty="0" smtClean="0"/>
              <a:t>liberación </a:t>
            </a:r>
            <a:r>
              <a:rPr lang="es-ES" dirty="0"/>
              <a:t>de una persona de una condición de la que ella misma es incapaz de </a:t>
            </a:r>
            <a:r>
              <a:rPr lang="es-ES" dirty="0" smtClean="0"/>
              <a:t>liberarse. (</a:t>
            </a:r>
            <a:r>
              <a:rPr lang="es-ES" dirty="0" err="1" smtClean="0"/>
              <a:t>Barclay</a:t>
            </a:r>
            <a:r>
              <a:rPr lang="es-ES" dirty="0" smtClean="0"/>
              <a:t>)</a:t>
            </a:r>
            <a:endParaRPr lang="es-ES" dirty="0"/>
          </a:p>
        </p:txBody>
      </p:sp>
      <p:sp>
        <p:nvSpPr>
          <p:cNvPr id="6" name="Rectangle 3"/>
          <p:cNvSpPr>
            <a:spLocks noGrp="1" noChangeArrowheads="1"/>
          </p:cNvSpPr>
          <p:nvPr>
            <p:ph type="title"/>
          </p:nvPr>
        </p:nvSpPr>
        <p:spPr>
          <a:xfrm>
            <a:off x="1447800" y="671512"/>
            <a:ext cx="7086600" cy="1004888"/>
          </a:xfrm>
        </p:spPr>
        <p:txBody>
          <a:bodyPr/>
          <a:lstStyle/>
          <a:p>
            <a:r>
              <a:rPr lang="es-ES" dirty="0" smtClean="0"/>
              <a:t>Efesios 1:7-10</a:t>
            </a:r>
            <a:endParaRPr lang="en-US" i="1" dirty="0"/>
          </a:p>
        </p:txBody>
      </p:sp>
    </p:spTree>
    <p:extLst>
      <p:ext uri="{BB962C8B-B14F-4D97-AF65-F5344CB8AC3E}">
        <p14:creationId xmlns:p14="http://schemas.microsoft.com/office/powerpoint/2010/main" val="3050195271"/>
      </p:ext>
    </p:extLst>
  </p:cSld>
  <p:clrMapOvr>
    <a:masterClrMapping/>
  </p:clrMapOvr>
  <p:transition spd="slow">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9</a:t>
            </a:fld>
            <a:endParaRPr lang="en-US" dirty="0"/>
          </a:p>
        </p:txBody>
      </p:sp>
      <p:sp>
        <p:nvSpPr>
          <p:cNvPr id="327682" name="Rectangle 2"/>
          <p:cNvSpPr>
            <a:spLocks noGrp="1" noChangeArrowheads="1"/>
          </p:cNvSpPr>
          <p:nvPr>
            <p:ph type="body" idx="1"/>
          </p:nvPr>
        </p:nvSpPr>
        <p:spPr>
          <a:xfrm>
            <a:off x="152400" y="1983882"/>
            <a:ext cx="8686800" cy="3731118"/>
          </a:xfrm>
        </p:spPr>
        <p:txBody>
          <a:bodyPr/>
          <a:lstStyle/>
          <a:p>
            <a:r>
              <a:rPr lang="es-ES" dirty="0" smtClean="0"/>
              <a:t>Pablo </a:t>
            </a:r>
            <a:r>
              <a:rPr lang="es-ES" dirty="0"/>
              <a:t>dice que Dios ha libertado a los hombres de una situación de la que ellos no se habrían podido nunca libertar a sí mismos. </a:t>
            </a:r>
          </a:p>
          <a:p>
            <a:r>
              <a:rPr lang="es-ES" dirty="0"/>
              <a:t>Fue precisamente esa liberación la que trajo Jesucristo; y sigue siendo verdad que Él puede liberar a las personas de la esclavitud a las cosas que las atraen y las repelen al mismo tiempo, de la que no se pueden librar a sí mismas. </a:t>
            </a:r>
            <a:r>
              <a:rPr lang="es-ES" dirty="0" smtClean="0"/>
              <a:t>(</a:t>
            </a:r>
            <a:r>
              <a:rPr lang="es-ES" dirty="0" err="1" smtClean="0"/>
              <a:t>Barclay</a:t>
            </a:r>
            <a:r>
              <a:rPr lang="es-ES" dirty="0" smtClean="0"/>
              <a:t>)</a:t>
            </a:r>
            <a:endParaRPr lang="es-ES" dirty="0"/>
          </a:p>
        </p:txBody>
      </p:sp>
      <p:sp>
        <p:nvSpPr>
          <p:cNvPr id="6" name="Rectangle 3"/>
          <p:cNvSpPr>
            <a:spLocks noGrp="1" noChangeArrowheads="1"/>
          </p:cNvSpPr>
          <p:nvPr>
            <p:ph type="title"/>
          </p:nvPr>
        </p:nvSpPr>
        <p:spPr>
          <a:xfrm>
            <a:off x="1447800" y="671512"/>
            <a:ext cx="7086600" cy="1004888"/>
          </a:xfrm>
        </p:spPr>
        <p:txBody>
          <a:bodyPr/>
          <a:lstStyle/>
          <a:p>
            <a:r>
              <a:rPr lang="es-ES" dirty="0" smtClean="0"/>
              <a:t>Efesios 1:7-10</a:t>
            </a:r>
            <a:endParaRPr lang="en-US" i="1" dirty="0"/>
          </a:p>
        </p:txBody>
      </p:sp>
    </p:spTree>
    <p:extLst>
      <p:ext uri="{BB962C8B-B14F-4D97-AF65-F5344CB8AC3E}">
        <p14:creationId xmlns:p14="http://schemas.microsoft.com/office/powerpoint/2010/main" val="427371264"/>
      </p:ext>
    </p:extLst>
  </p:cSld>
  <p:clrMapOvr>
    <a:masterClrMapping/>
  </p:clrMapOvr>
  <p:transition spd="slow">
    <p:fade/>
  </p:transition>
  <p:timing>
    <p:tnLst>
      <p:par>
        <p:cTn id="1" dur="indefinite" restart="never" nodeType="tmRoot"/>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108155</TotalTime>
  <Words>2157</Words>
  <Application>Microsoft Office PowerPoint</Application>
  <PresentationFormat>On-screen Show (4:3)</PresentationFormat>
  <Paragraphs>202</Paragraphs>
  <Slides>39</Slides>
  <Notes>39</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39</vt:i4>
      </vt:variant>
    </vt:vector>
  </HeadingPairs>
  <TitlesOfParts>
    <vt:vector size="46" baseType="lpstr">
      <vt:lpstr>Arial</vt:lpstr>
      <vt:lpstr>Calibri</vt:lpstr>
      <vt:lpstr>David</vt:lpstr>
      <vt:lpstr>Tahoma</vt:lpstr>
      <vt:lpstr>Wingdings</vt:lpstr>
      <vt:lpstr>Blends</vt:lpstr>
      <vt:lpstr>1_Office Theme</vt:lpstr>
      <vt:lpstr>PowerPoint Presentation</vt:lpstr>
      <vt:lpstr>PowerPoint Presentation</vt:lpstr>
      <vt:lpstr>El asunto</vt:lpstr>
      <vt:lpstr>Contexto</vt:lpstr>
      <vt:lpstr>Pasaje bíblico</vt:lpstr>
      <vt:lpstr>Efesios 1:7-10</vt:lpstr>
      <vt:lpstr>Efesios 1:7-10</vt:lpstr>
      <vt:lpstr>Efesios 1:7-10</vt:lpstr>
      <vt:lpstr>Efesios 1:7-10</vt:lpstr>
      <vt:lpstr>Efesios 1:7-10</vt:lpstr>
      <vt:lpstr>Efesios 1:7-10</vt:lpstr>
      <vt:lpstr>Efesios 1:7-10</vt:lpstr>
      <vt:lpstr>Efesios 1:7-10</vt:lpstr>
      <vt:lpstr>Efesios 1:7-10</vt:lpstr>
      <vt:lpstr>Efesios 1:7-10</vt:lpstr>
      <vt:lpstr>Efesios 1:7-10</vt:lpstr>
      <vt:lpstr>Efesios 1:7-10</vt:lpstr>
      <vt:lpstr>Efesios 1:7-10</vt:lpstr>
      <vt:lpstr>Efesios 1:7-10</vt:lpstr>
      <vt:lpstr>Efesios 1:7-10</vt:lpstr>
      <vt:lpstr>Pasaje bíblico</vt:lpstr>
      <vt:lpstr>Efesios 1:18-21</vt:lpstr>
      <vt:lpstr>Efesios 1:18-21</vt:lpstr>
      <vt:lpstr>Efesios 1:18-21</vt:lpstr>
      <vt:lpstr>Efesios 1:18-21</vt:lpstr>
      <vt:lpstr>Efesios 1:18-21</vt:lpstr>
      <vt:lpstr>Efesios 1:18-21</vt:lpstr>
      <vt:lpstr>Efesios 1:18-21</vt:lpstr>
      <vt:lpstr>Efesios 1:18-21</vt:lpstr>
      <vt:lpstr>Pasaje bíblico</vt:lpstr>
      <vt:lpstr>Efesios 1:22-23</vt:lpstr>
      <vt:lpstr>Efesios 1:22-23</vt:lpstr>
      <vt:lpstr>Efesios 1:22-23</vt:lpstr>
      <vt:lpstr>Efesios 1:22-23</vt:lpstr>
      <vt:lpstr>Aplicación para mi vida</vt:lpstr>
      <vt:lpstr>Aplicación para mi vida</vt:lpstr>
      <vt:lpstr>Recursos</vt:lpstr>
      <vt:lpstr>Próximo Estudio Dominical</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una_exaltacion_inigualable_041016</dc:title>
  <dc:creator>JRIVERA</dc:creator>
  <cp:lastModifiedBy>Ortega, Tito (GSO Inks/Supplies SM)</cp:lastModifiedBy>
  <cp:revision>5133</cp:revision>
  <cp:lastPrinted>2016-04-09T19:10:40Z</cp:lastPrinted>
  <dcterms:created xsi:type="dcterms:W3CDTF">2007-01-24T21:53:34Z</dcterms:created>
  <dcterms:modified xsi:type="dcterms:W3CDTF">2016-04-19T13:00:55Z</dcterms:modified>
</cp:coreProperties>
</file>