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37"/>
  </p:notesMasterIdLst>
  <p:handoutMasterIdLst>
    <p:handoutMasterId r:id="rId38"/>
  </p:handoutMasterIdLst>
  <p:sldIdLst>
    <p:sldId id="794" r:id="rId3"/>
    <p:sldId id="1618" r:id="rId4"/>
    <p:sldId id="804" r:id="rId5"/>
    <p:sldId id="1733" r:id="rId6"/>
    <p:sldId id="1798" r:id="rId7"/>
    <p:sldId id="1778" r:id="rId8"/>
    <p:sldId id="1687" r:id="rId9"/>
    <p:sldId id="1803" r:id="rId10"/>
    <p:sldId id="1801" r:id="rId11"/>
    <p:sldId id="1806" r:id="rId12"/>
    <p:sldId id="1807" r:id="rId13"/>
    <p:sldId id="1808" r:id="rId14"/>
    <p:sldId id="1779" r:id="rId15"/>
    <p:sldId id="1767" r:id="rId16"/>
    <p:sldId id="1804" r:id="rId17"/>
    <p:sldId id="1805" r:id="rId18"/>
    <p:sldId id="1783" r:id="rId19"/>
    <p:sldId id="1809" r:id="rId20"/>
    <p:sldId id="1810" r:id="rId21"/>
    <p:sldId id="1811" r:id="rId22"/>
    <p:sldId id="1812" r:id="rId23"/>
    <p:sldId id="1813" r:id="rId24"/>
    <p:sldId id="1814" r:id="rId25"/>
    <p:sldId id="1815" r:id="rId26"/>
    <p:sldId id="1780" r:id="rId27"/>
    <p:sldId id="1770" r:id="rId28"/>
    <p:sldId id="1788" r:id="rId29"/>
    <p:sldId id="1816" r:id="rId30"/>
    <p:sldId id="1817" r:id="rId31"/>
    <p:sldId id="1790" r:id="rId32"/>
    <p:sldId id="1799" r:id="rId33"/>
    <p:sldId id="1704" r:id="rId34"/>
    <p:sldId id="1663" r:id="rId35"/>
    <p:sldId id="908" r:id="rId36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107" d="100"/>
          <a:sy n="107" d="100"/>
        </p:scale>
        <p:origin x="157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commentAuthors" Target="commentAuthors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3/21/2016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5216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79253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6273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71797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0589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7559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22039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1755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6999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174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4641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9883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5654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6588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554464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6002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335423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0791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34655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59079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4365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30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31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2173206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34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5130553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569155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4145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6074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106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lifeway.com/eblifewayadultos/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hyperlink" Target="http://st-takla.org/Gallery/Bible/Illustrations.html" TargetMode="External"/><Relationship Id="rId4" Type="http://schemas.openxmlformats.org/officeDocument/2006/relationships/hyperlink" Target="http://distantshores.org/resources/illustrations/sweet-publishing" TargetMode="Externa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www.joyfulheart.com/easter/images-tissot/tissot-the-procession-nearing-calvary-714x53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276"/>
            <a:ext cx="9144000" cy="687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952500"/>
            <a:ext cx="7937951" cy="2019299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Primavera 2016/</a:t>
            </a:r>
            <a:r>
              <a:rPr lang="es-PR" sz="4400" dirty="0" smtClean="0">
                <a:latin typeface="+mj-lt"/>
              </a:rPr>
              <a:t>Tema</a:t>
            </a:r>
            <a:r>
              <a:rPr lang="es-PR" sz="4400" dirty="0">
                <a:latin typeface="+mj-lt"/>
              </a:rPr>
              <a:t>: </a:t>
            </a:r>
            <a:r>
              <a:rPr lang="es-PR" sz="4400" cap="small" dirty="0" smtClean="0">
                <a:latin typeface="+mj-lt"/>
              </a:rPr>
              <a:t>Inigualable: La vida de Cristo</a:t>
            </a:r>
            <a:endParaRPr kumimoji="0" lang="es-PR" sz="4400" b="0" i="0" u="none" strike="noStrike" kern="1200" cap="small" spc="0" normalizeH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2971800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3: Una muerte inigualable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20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marzo</a:t>
            </a:r>
            <a:r>
              <a:rPr lang="es-PR" sz="3600" dirty="0" smtClean="0">
                <a:latin typeface="+mj-lt"/>
                <a:cs typeface="+mn-cs"/>
              </a:rPr>
              <a:t>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2016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Mateo</a:t>
            </a:r>
            <a:r>
              <a:rPr lang="en-US" sz="2800" dirty="0" smtClean="0"/>
              <a:t> </a:t>
            </a:r>
            <a:r>
              <a:rPr lang="pt-BR" sz="2800" dirty="0" smtClean="0"/>
              <a:t>27:28-31, 45-50, 54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tx2">
              <a:lumMod val="10000"/>
              <a:alpha val="73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Lo </a:t>
            </a:r>
            <a:r>
              <a:rPr lang="es-ES" dirty="0"/>
              <a:t>desnudaron, probablemente de la parte superior del cuerpo. Pusieron sobre sus hombros </a:t>
            </a:r>
            <a:r>
              <a:rPr lang="es-ES" i="1" dirty="0"/>
              <a:t>un manto de escarlata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28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manto sería una bufanda gastada de Pilato, o un saco de uno de los soldados. En todo caso, representaba un vestido real. </a:t>
            </a:r>
            <a:endParaRPr lang="es-ES" dirty="0" smtClean="0"/>
          </a:p>
          <a:p>
            <a:r>
              <a:rPr lang="es-ES" dirty="0" smtClean="0"/>
              <a:t>Faltaban </a:t>
            </a:r>
            <a:r>
              <a:rPr lang="es-ES" dirty="0"/>
              <a:t>la corona de espinas y una caña como cetro para completar su equipo de rey. </a:t>
            </a:r>
            <a:r>
              <a:rPr lang="es-ES" dirty="0" smtClean="0"/>
              <a:t>(Carro)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27:28-31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348284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Entendieron </a:t>
            </a:r>
            <a:r>
              <a:rPr lang="es-ES" dirty="0"/>
              <a:t>que él pretendía ser rey, pero para ellos era un pobre ejemplo de rey, débil, derrotado, impotente. ¡La parodia era completa!</a:t>
            </a:r>
          </a:p>
          <a:p>
            <a:r>
              <a:rPr lang="es-ES" dirty="0"/>
              <a:t>Su desprecio de Jesús llegó al colmo. Escupían sobre él y le golpeaban (verbo imperfecto de acción continuada, o repetida) en la cabeza con la caña (</a:t>
            </a:r>
            <a:r>
              <a:rPr lang="es-ES" dirty="0">
                <a:solidFill>
                  <a:schemeClr val="tx2"/>
                </a:solidFill>
              </a:rPr>
              <a:t>v. 30</a:t>
            </a:r>
            <a:r>
              <a:rPr lang="es-ES" dirty="0"/>
              <a:t>). </a:t>
            </a:r>
            <a:r>
              <a:rPr lang="es-ES" dirty="0" smtClean="0"/>
              <a:t>(Carro)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27:28-31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1623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Sacaron </a:t>
            </a:r>
            <a:r>
              <a:rPr lang="es-ES" dirty="0"/>
              <a:t>el manto de escarlata y lo vistieron de sus propios vestidos. </a:t>
            </a:r>
            <a:endParaRPr lang="es-ES" dirty="0" smtClean="0"/>
          </a:p>
          <a:p>
            <a:r>
              <a:rPr lang="es-ES" dirty="0" smtClean="0"/>
              <a:t>Pero </a:t>
            </a:r>
            <a:r>
              <a:rPr lang="es-ES" dirty="0"/>
              <a:t>aparentemente dejaron la corona de espinas en su cabeza</a:t>
            </a:r>
            <a:r>
              <a:rPr lang="es-ES" dirty="0" smtClean="0"/>
              <a:t>. (Carro)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27:28-31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6428635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Mateo 27:45-50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334027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4961843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desde la hora sexta hubo tinieblas sobre toda la tierra hasta la hora novena. Cerca de la hora novena, Jesús clamó a gran voz, diciendo: </a:t>
            </a:r>
            <a:r>
              <a:rPr lang="es-ES" dirty="0">
                <a:solidFill>
                  <a:srgbClr val="FF0000"/>
                </a:solidFill>
              </a:rPr>
              <a:t>Elí, Elí, ¿lama </a:t>
            </a:r>
            <a:r>
              <a:rPr lang="es-ES" dirty="0" err="1">
                <a:solidFill>
                  <a:srgbClr val="FF0000"/>
                </a:solidFill>
              </a:rPr>
              <a:t>sabactani</a:t>
            </a:r>
            <a:r>
              <a:rPr lang="es-ES" dirty="0">
                <a:solidFill>
                  <a:srgbClr val="FF0000"/>
                </a:solidFill>
              </a:rPr>
              <a:t>?</a:t>
            </a:r>
            <a:r>
              <a:rPr lang="es-ES" dirty="0"/>
              <a:t> Esto es: Dios mío, Dios mío, ¿por qué me has desamparado</a:t>
            </a:r>
            <a:r>
              <a:rPr lang="es-ES" dirty="0" smtClean="0"/>
              <a:t>?...”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27:45-50</a:t>
            </a:r>
            <a:endParaRPr lang="en-US" i="1" dirty="0"/>
          </a:p>
        </p:txBody>
      </p:sp>
      <p:pic>
        <p:nvPicPr>
          <p:cNvPr id="5122" name="Picture 2" descr="http://www.joyfulheart.com/easter/images-tissot/tissot-my-god-why-hast-thou-forsaken-me-552x7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2843" y="1828800"/>
            <a:ext cx="3823855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748379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joyfulheart.com/easter/images-tissot/tissot-i-thirst-vinegar-given-to-jesus-547x7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1799963"/>
            <a:ext cx="3733800" cy="505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4961843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Algunos de los que estaban allí decían, al oírlo: A Elías llama éste. </a:t>
            </a:r>
            <a:r>
              <a:rPr lang="es-ES" dirty="0"/>
              <a:t>Y al instante, corriendo uno de ellos, tomó una esponja, y la empapó de vinagre, y poniéndola en una caña, le dio a beber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27:45-50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542465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joyfulheart.com/easter/images-tissot/tissot-death-of-jesus-571x7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4573" y="1828801"/>
            <a:ext cx="3849427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4961843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“...Pero </a:t>
            </a:r>
            <a:r>
              <a:rPr lang="es-ES" dirty="0"/>
              <a:t>los otros decían: Deja, veamos si viene Elías a librarle. Mas Jesús, habiendo otra vez clamado a gran voz, entregó el espíritu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27:45-50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69352089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i="1" dirty="0"/>
              <a:t>Las tres últimas horas en la </a:t>
            </a:r>
            <a:r>
              <a:rPr lang="es-ES" i="1" dirty="0" smtClean="0"/>
              <a:t>cruz.</a:t>
            </a:r>
            <a:endParaRPr lang="es-ES" i="1" dirty="0"/>
          </a:p>
          <a:p>
            <a:r>
              <a:rPr lang="es-ES" dirty="0"/>
              <a:t>La oscuridad que se extendió sobre </a:t>
            </a:r>
            <a:r>
              <a:rPr lang="es-ES" i="1" dirty="0"/>
              <a:t>toda la tierra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45</a:t>
            </a:r>
            <a:r>
              <a:rPr lang="es-ES" dirty="0"/>
              <a:t>) fue una manifestación sobrenatural. </a:t>
            </a:r>
            <a:endParaRPr lang="es-ES" dirty="0" smtClean="0"/>
          </a:p>
          <a:p>
            <a:r>
              <a:rPr lang="es-ES" dirty="0" smtClean="0"/>
              <a:t>Toda </a:t>
            </a:r>
            <a:r>
              <a:rPr lang="es-ES" dirty="0"/>
              <a:t>la tierra se referiría probablemente a Judea, o a Palestina, o en último caso al Imperio Romano, pero no a la redondez del planeta tierra. </a:t>
            </a:r>
            <a:r>
              <a:rPr lang="es-ES" dirty="0" smtClean="0"/>
              <a:t>(Carro)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27:45-50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745726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Un </a:t>
            </a:r>
            <a:r>
              <a:rPr lang="es-ES" dirty="0"/>
              <a:t>eclipse del sol no sería una explicación natural aceptable, pues era el tiempo de la Pascua, la cual se celebraba con luna llena. </a:t>
            </a:r>
            <a:endParaRPr lang="es-ES" dirty="0" smtClean="0"/>
          </a:p>
          <a:p>
            <a:r>
              <a:rPr lang="es-ES" dirty="0" smtClean="0"/>
              <a:t>[…] Mateo </a:t>
            </a:r>
            <a:r>
              <a:rPr lang="es-ES" dirty="0"/>
              <a:t>dice con precisión que la oscuridad se extendió desde la sexta hora… hasta la hora novena (</a:t>
            </a:r>
            <a:r>
              <a:rPr lang="es-ES" dirty="0">
                <a:solidFill>
                  <a:schemeClr val="tx2"/>
                </a:solidFill>
              </a:rPr>
              <a:t>v. 45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Es </a:t>
            </a:r>
            <a:r>
              <a:rPr lang="es-ES" dirty="0"/>
              <a:t>la primera referencia en Mateo a la hora del día, lo cual da aun mayor garantía de historicidad al evento</a:t>
            </a:r>
            <a:r>
              <a:rPr lang="es-ES" dirty="0" smtClean="0"/>
              <a:t>. (Carro)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27:45-50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1180695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/>
              <a:t>Poco antes de las tres de la tarde, o sea, </a:t>
            </a:r>
            <a:r>
              <a:rPr lang="es-ES" i="1" dirty="0"/>
              <a:t>la hora novena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46</a:t>
            </a:r>
            <a:r>
              <a:rPr lang="es-ES" dirty="0"/>
              <a:t>) contando desde el amanecer, Jesús emitió un clamor de desolación </a:t>
            </a:r>
            <a:r>
              <a:rPr lang="es-ES" dirty="0" smtClean="0"/>
              <a:t>[…</a:t>
            </a:r>
            <a:r>
              <a:rPr lang="es-ES" dirty="0"/>
              <a:t> cuarta palabra que </a:t>
            </a:r>
            <a:r>
              <a:rPr lang="es-ES" dirty="0" smtClean="0"/>
              <a:t>Jesús]. </a:t>
            </a:r>
          </a:p>
          <a:p>
            <a:r>
              <a:rPr lang="es-ES" dirty="0" smtClean="0"/>
              <a:t>Fue </a:t>
            </a:r>
            <a:r>
              <a:rPr lang="es-ES" dirty="0"/>
              <a:t>pronunciada en arameo, </a:t>
            </a:r>
            <a:r>
              <a:rPr lang="es-ES" dirty="0" smtClean="0"/>
              <a:t>[…] citando </a:t>
            </a:r>
            <a:r>
              <a:rPr lang="es-ES" dirty="0"/>
              <a:t>otra vez el salmo mesiánico (</a:t>
            </a:r>
            <a:r>
              <a:rPr lang="es-ES" dirty="0" smtClean="0">
                <a:solidFill>
                  <a:schemeClr val="tx2"/>
                </a:solidFill>
              </a:rPr>
              <a:t>22:1</a:t>
            </a:r>
            <a:r>
              <a:rPr lang="es-ES" dirty="0" smtClean="0"/>
              <a:t>). </a:t>
            </a:r>
          </a:p>
          <a:p>
            <a:r>
              <a:rPr lang="es-ES" dirty="0" smtClean="0"/>
              <a:t>El </a:t>
            </a:r>
            <a:r>
              <a:rPr lang="es-ES" dirty="0"/>
              <a:t>salmo describe a uno que sufre en soledad, pero mantiene su fe en Dios y termina en una nota de victoria. </a:t>
            </a:r>
            <a:r>
              <a:rPr lang="es-ES" dirty="0" smtClean="0"/>
              <a:t>(Carro)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27:45-50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0961280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1" t="59410" r="47786" b="16812"/>
          <a:stretch/>
        </p:blipFill>
        <p:spPr bwMode="auto">
          <a:xfrm>
            <a:off x="-1" y="3769568"/>
            <a:ext cx="4329405" cy="2751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26174" y="44448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55" t="84230" r="56503" b="14037"/>
          <a:stretch/>
        </p:blipFill>
        <p:spPr bwMode="auto">
          <a:xfrm>
            <a:off x="4763817" y="4628911"/>
            <a:ext cx="2322783" cy="171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79" t="81242" r="10071" b="15325"/>
          <a:stretch/>
        </p:blipFill>
        <p:spPr bwMode="auto">
          <a:xfrm>
            <a:off x="5107173" y="4308137"/>
            <a:ext cx="1522227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73774" y="4292451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029172" y="3810000"/>
            <a:ext cx="5118720" cy="272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776526" y="4800600"/>
            <a:ext cx="2538673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976" t="86921" r="10071" b="7818"/>
          <a:stretch/>
        </p:blipFill>
        <p:spPr bwMode="auto">
          <a:xfrm>
            <a:off x="5121933" y="5216627"/>
            <a:ext cx="1980313" cy="52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6302257" y="5296375"/>
            <a:ext cx="533400" cy="340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8" t="81242" r="10071" b="15325"/>
          <a:stretch/>
        </p:blipFill>
        <p:spPr bwMode="auto">
          <a:xfrm>
            <a:off x="4588532" y="5235299"/>
            <a:ext cx="533400" cy="479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38" t="89998" r="65985" b="7818"/>
          <a:stretch/>
        </p:blipFill>
        <p:spPr bwMode="auto">
          <a:xfrm>
            <a:off x="5105399" y="5498564"/>
            <a:ext cx="1295401" cy="216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152"/>
          <a:stretch/>
        </p:blipFill>
        <p:spPr bwMode="auto">
          <a:xfrm>
            <a:off x="0" y="-1"/>
            <a:ext cx="5255682" cy="3811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59416" b="17586"/>
          <a:stretch/>
        </p:blipFill>
        <p:spPr bwMode="auto">
          <a:xfrm>
            <a:off x="4267200" y="3822861"/>
            <a:ext cx="4506686" cy="2730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90670" b="3086"/>
          <a:stretch/>
        </p:blipFill>
        <p:spPr bwMode="auto">
          <a:xfrm>
            <a:off x="5019772" y="5812727"/>
            <a:ext cx="4124228" cy="678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" descr="http://lifewayblog.wpengine.netdna-cdn.com/eblifewayadultos/files/2012/05/005075090_2016-SPR_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708" t="97435"/>
          <a:stretch/>
        </p:blipFill>
        <p:spPr bwMode="auto">
          <a:xfrm>
            <a:off x="0" y="6477000"/>
            <a:ext cx="9144000" cy="401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lifewayblog.wpengine.netdna-cdn.com/eblifewayadultos/files/2012/05/005075090_2016-WIN_06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664" r="86358" b="58521"/>
          <a:stretch/>
        </p:blipFill>
        <p:spPr bwMode="auto">
          <a:xfrm>
            <a:off x="5255682" y="1"/>
            <a:ext cx="3888318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54885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Jesús </a:t>
            </a:r>
            <a:r>
              <a:rPr lang="es-ES" dirty="0"/>
              <a:t>era plenamente hombre, </a:t>
            </a:r>
            <a:r>
              <a:rPr lang="es-ES" dirty="0" smtClean="0"/>
              <a:t>sensible </a:t>
            </a:r>
            <a:r>
              <a:rPr lang="es-ES" dirty="0"/>
              <a:t>a los dolores físicos, pero su sufrimiento principal fue la soledad </a:t>
            </a:r>
            <a:r>
              <a:rPr lang="es-ES" dirty="0" smtClean="0"/>
              <a:t>total. </a:t>
            </a:r>
          </a:p>
          <a:p>
            <a:r>
              <a:rPr lang="es-ES" dirty="0" smtClean="0"/>
              <a:t>[…] Su </a:t>
            </a:r>
            <a:r>
              <a:rPr lang="es-ES" dirty="0"/>
              <a:t>fe en Dios fue afirmada en el mismo clamor de soledad. El hecho de repetir </a:t>
            </a:r>
            <a:r>
              <a:rPr lang="es-ES" i="1" dirty="0"/>
              <a:t>Dios mío, Dios mío…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46</a:t>
            </a:r>
            <a:r>
              <a:rPr lang="es-ES" dirty="0"/>
              <a:t>) revela su confianza en el Padre</a:t>
            </a:r>
            <a:r>
              <a:rPr lang="es-ES" dirty="0" smtClean="0"/>
              <a:t>. </a:t>
            </a:r>
            <a:r>
              <a:rPr lang="es-ES" i="1" dirty="0" smtClean="0"/>
              <a:t> </a:t>
            </a:r>
            <a:r>
              <a:rPr lang="es-ES" dirty="0" smtClean="0"/>
              <a:t>(Carro)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27:45-50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019068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El Padre</a:t>
            </a:r>
            <a:r>
              <a:rPr lang="es-ES" dirty="0"/>
              <a:t>, aun sufriendo con su Hijo, vio con sumo agrado lo que estaba haciendo. ¡Nunca estuvo más cerca al Hijo que en ese momento! </a:t>
            </a:r>
            <a:endParaRPr lang="es-ES" dirty="0" smtClean="0"/>
          </a:p>
          <a:p>
            <a:r>
              <a:rPr lang="es-ES" i="1" dirty="0" smtClean="0"/>
              <a:t>Dios </a:t>
            </a:r>
            <a:r>
              <a:rPr lang="es-ES" i="1" dirty="0"/>
              <a:t>estaba en Cristo reconciliando al mundo consigo mismo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2 </a:t>
            </a:r>
            <a:r>
              <a:rPr lang="es-ES" dirty="0" err="1">
                <a:solidFill>
                  <a:schemeClr val="tx2"/>
                </a:solidFill>
              </a:rPr>
              <a:t>Cor</a:t>
            </a:r>
            <a:r>
              <a:rPr lang="es-ES" dirty="0">
                <a:solidFill>
                  <a:schemeClr val="tx2"/>
                </a:solidFill>
              </a:rPr>
              <a:t>. 5:19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El </a:t>
            </a:r>
            <a:r>
              <a:rPr lang="es-ES" dirty="0"/>
              <a:t>Hijo sentía una separación del Padre por razón del pecado de la humanidad que cargaba y que lo separa de Dios</a:t>
            </a:r>
            <a:r>
              <a:rPr lang="es-ES" dirty="0" smtClean="0"/>
              <a:t>. (Carro)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27:45-50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32513152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22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Los </a:t>
            </a:r>
            <a:r>
              <a:rPr lang="es-ES" dirty="0"/>
              <a:t>que confundieron el clamor de </a:t>
            </a:r>
            <a:r>
              <a:rPr lang="es-ES" i="1" dirty="0"/>
              <a:t>Elí, Elí…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46</a:t>
            </a:r>
            <a:r>
              <a:rPr lang="es-ES" dirty="0"/>
              <a:t>) con el nombre de Elías, probablemente eran </a:t>
            </a:r>
            <a:r>
              <a:rPr lang="es-ES" dirty="0" smtClean="0"/>
              <a:t>judíos. </a:t>
            </a:r>
          </a:p>
          <a:p>
            <a:r>
              <a:rPr lang="es-ES" dirty="0" smtClean="0"/>
              <a:t>El </a:t>
            </a:r>
            <a:r>
              <a:rPr lang="es-ES" dirty="0"/>
              <a:t>único gesto de misericordia hacia Jesús </a:t>
            </a:r>
            <a:r>
              <a:rPr lang="es-ES" dirty="0" smtClean="0"/>
              <a:t>fue </a:t>
            </a:r>
            <a:r>
              <a:rPr lang="es-ES" dirty="0"/>
              <a:t>de un soldado romano. Reconociendo que tenía sed, preparó una esponja empapada de vinagre (</a:t>
            </a:r>
            <a:r>
              <a:rPr lang="es-ES" dirty="0">
                <a:solidFill>
                  <a:schemeClr val="tx2"/>
                </a:solidFill>
              </a:rPr>
              <a:t>v. 48</a:t>
            </a:r>
            <a:r>
              <a:rPr lang="es-ES" dirty="0"/>
              <a:t>), o vino agrio, la bebida que tomaban los soldados romanos, y se lo daba de </a:t>
            </a:r>
            <a:r>
              <a:rPr lang="es-ES" dirty="0" smtClean="0"/>
              <a:t>beber. (Carro)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27:45-50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2273217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Según </a:t>
            </a:r>
            <a:r>
              <a:rPr lang="es-ES" dirty="0"/>
              <a:t>el relato de Juan, parece ser que lo que motivó al soldado a darle de beber el vino agrio fue la quinta palabra: Sed tengo (</a:t>
            </a:r>
            <a:r>
              <a:rPr lang="es-ES" dirty="0">
                <a:solidFill>
                  <a:schemeClr val="tx2"/>
                </a:solidFill>
              </a:rPr>
              <a:t>Juan 19:28</a:t>
            </a:r>
            <a:r>
              <a:rPr lang="es-ES" dirty="0"/>
              <a:t>). </a:t>
            </a:r>
            <a:endParaRPr lang="es-ES" dirty="0" smtClean="0"/>
          </a:p>
          <a:p>
            <a:r>
              <a:rPr lang="es-ES" dirty="0" smtClean="0"/>
              <a:t>En </a:t>
            </a:r>
            <a:r>
              <a:rPr lang="es-ES" dirty="0"/>
              <a:t>sucesión rápida, Jesús pronunció la sexta y séptima palabras: ¡Consumado es! (</a:t>
            </a:r>
            <a:r>
              <a:rPr lang="es-ES" dirty="0">
                <a:solidFill>
                  <a:schemeClr val="tx2"/>
                </a:solidFill>
              </a:rPr>
              <a:t>Juan 19:30</a:t>
            </a:r>
            <a:r>
              <a:rPr lang="es-ES" dirty="0"/>
              <a:t>) y </a:t>
            </a:r>
            <a:r>
              <a:rPr lang="es-ES" i="1" dirty="0"/>
              <a:t>¡Padre, en tus manos encomiendo mi espíritu </a:t>
            </a:r>
            <a:r>
              <a:rPr lang="es-ES" dirty="0"/>
              <a:t>(</a:t>
            </a:r>
            <a:r>
              <a:rPr lang="es-ES" dirty="0" err="1">
                <a:solidFill>
                  <a:schemeClr val="tx2"/>
                </a:solidFill>
              </a:rPr>
              <a:t>Luc</a:t>
            </a:r>
            <a:r>
              <a:rPr lang="es-ES" dirty="0">
                <a:solidFill>
                  <a:schemeClr val="tx2"/>
                </a:solidFill>
              </a:rPr>
              <a:t>. 23:46</a:t>
            </a:r>
            <a:r>
              <a:rPr lang="es-ES" dirty="0"/>
              <a:t>; </a:t>
            </a:r>
            <a:r>
              <a:rPr lang="es-ES" dirty="0" err="1"/>
              <a:t>comp.</a:t>
            </a:r>
            <a:r>
              <a:rPr lang="es-ES" dirty="0"/>
              <a:t> </a:t>
            </a:r>
            <a:r>
              <a:rPr lang="es-ES" dirty="0">
                <a:solidFill>
                  <a:schemeClr val="tx2"/>
                </a:solidFill>
              </a:rPr>
              <a:t>Sal. 31:5; </a:t>
            </a:r>
            <a:r>
              <a:rPr lang="es-ES" dirty="0" err="1">
                <a:solidFill>
                  <a:schemeClr val="tx2"/>
                </a:solidFill>
              </a:rPr>
              <a:t>Hech</a:t>
            </a:r>
            <a:r>
              <a:rPr lang="es-ES" dirty="0">
                <a:solidFill>
                  <a:schemeClr val="tx2"/>
                </a:solidFill>
              </a:rPr>
              <a:t>. 7:59</a:t>
            </a:r>
            <a:r>
              <a:rPr lang="es-ES" dirty="0" smtClean="0"/>
              <a:t>). (Carro)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27:45-50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572643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/>
              <a:t>último clamor de Jesús fue silencioso, o más bien un fuerte suspiro. Entregó el espíritu (</a:t>
            </a:r>
            <a:r>
              <a:rPr lang="es-ES" dirty="0">
                <a:solidFill>
                  <a:schemeClr val="tx2"/>
                </a:solidFill>
              </a:rPr>
              <a:t>v. 50</a:t>
            </a:r>
            <a:r>
              <a:rPr lang="es-ES" dirty="0"/>
              <a:t>) es una expresión que indica una acción voluntaria de parte de Jesús. </a:t>
            </a:r>
            <a:endParaRPr lang="es-ES" dirty="0" smtClean="0"/>
          </a:p>
          <a:p>
            <a:r>
              <a:rPr lang="es-ES" dirty="0" smtClean="0"/>
              <a:t>[…] Marcos </a:t>
            </a:r>
            <a:r>
              <a:rPr lang="es-ES" dirty="0"/>
              <a:t>emplea otro verbo en griego que significa que “exhaló su vida”, o expiró (</a:t>
            </a:r>
            <a:r>
              <a:rPr lang="es-ES" dirty="0">
                <a:solidFill>
                  <a:schemeClr val="tx2"/>
                </a:solidFill>
              </a:rPr>
              <a:t>Mar. 15:37</a:t>
            </a:r>
            <a:r>
              <a:rPr lang="es-ES" dirty="0"/>
              <a:t>). Juan, en cambio, dice sencillamente que entregó el espíritu (</a:t>
            </a:r>
            <a:r>
              <a:rPr lang="es-ES" dirty="0">
                <a:solidFill>
                  <a:schemeClr val="tx2"/>
                </a:solidFill>
              </a:rPr>
              <a:t>Juan 19:30</a:t>
            </a:r>
            <a:r>
              <a:rPr lang="es-ES" dirty="0"/>
              <a:t>), </a:t>
            </a:r>
            <a:r>
              <a:rPr lang="es-ES" dirty="0" smtClean="0"/>
              <a:t>[como cuando se] </a:t>
            </a:r>
            <a:r>
              <a:rPr lang="es-ES" dirty="0"/>
              <a:t>ofrecía un sacrificio</a:t>
            </a:r>
            <a:r>
              <a:rPr lang="es-ES" dirty="0" smtClean="0"/>
              <a:t>. (Carro)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27:45-50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720782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Mateo 27:54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349717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1" y="2057400"/>
            <a:ext cx="54102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“El centurión, y los que estaban con él guardando a Jesús, visto el terremoto, y las cosas que habían sido hechas, temieron en gran manera, y dijeron: Verdaderamente éste era Hijo de Dios</a:t>
            </a:r>
            <a:r>
              <a:rPr lang="es-ES" dirty="0" smtClean="0"/>
              <a:t>.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27:54</a:t>
            </a:r>
            <a:endParaRPr lang="en-US" i="1" dirty="0"/>
          </a:p>
        </p:txBody>
      </p:sp>
      <p:pic>
        <p:nvPicPr>
          <p:cNvPr id="9218" name="Picture 2" descr="http://www.joyfulheart.com/easter/images-tissot/tissot-confession-of-saint-longinus-447x72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1" y="1783797"/>
            <a:ext cx="3124200" cy="5074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24209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60082"/>
            <a:ext cx="8534400" cy="3731118"/>
          </a:xfrm>
        </p:spPr>
        <p:txBody>
          <a:bodyPr/>
          <a:lstStyle/>
          <a:p>
            <a:r>
              <a:rPr lang="es-ES" dirty="0" smtClean="0"/>
              <a:t>Se discute si el centurión reconoció la plena divinidad de Jesús, o si […] los dioses paganos estaban actuando en Jesús, o que éste era un héroe. </a:t>
            </a:r>
          </a:p>
          <a:p>
            <a:r>
              <a:rPr lang="es-ES" dirty="0" smtClean="0"/>
              <a:t>[Algunos dicen que] falta el artículo definido ante “Dios” y ante “Hijo”, de modo que admite la traducción: </a:t>
            </a:r>
            <a:r>
              <a:rPr lang="es-ES" i="1" dirty="0" smtClean="0"/>
              <a:t>un hijo de un dios. </a:t>
            </a:r>
            <a:r>
              <a:rPr lang="es-ES" dirty="0" smtClean="0"/>
              <a:t>Sin embargo, la ausencia del artículo definido normalmente enfatiza calidad o carácter.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27:54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3802531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60082"/>
            <a:ext cx="8534400" cy="3731118"/>
          </a:xfrm>
        </p:spPr>
        <p:txBody>
          <a:bodyPr/>
          <a:lstStyle/>
          <a:p>
            <a:r>
              <a:rPr lang="es-ES" dirty="0" smtClean="0"/>
              <a:t>Por ejemplo, en </a:t>
            </a:r>
            <a:r>
              <a:rPr lang="es-ES" dirty="0" smtClean="0">
                <a:solidFill>
                  <a:schemeClr val="tx2"/>
                </a:solidFill>
              </a:rPr>
              <a:t>Juan 1:1 </a:t>
            </a:r>
            <a:r>
              <a:rPr lang="es-ES" dirty="0" smtClean="0"/>
              <a:t>también falta el artículo ante Dios donde dice: … y el Verbo era Dios. Pero no es correcto decir: “… y el Verbo era un Dios.” Significa más bien que el Verbo era divino.</a:t>
            </a:r>
          </a:p>
          <a:p>
            <a:r>
              <a:rPr lang="es-ES" dirty="0" smtClean="0"/>
              <a:t>[…] El </a:t>
            </a:r>
            <a:r>
              <a:rPr lang="es-ES" dirty="0"/>
              <a:t>centurión había escuchado la mofa de los líderes judíos en relación con la pretensión de Jesús de ser Hijo de Dios</a:t>
            </a:r>
            <a:r>
              <a:rPr lang="es-ES" dirty="0" smtClean="0"/>
              <a:t>. </a:t>
            </a:r>
            <a:r>
              <a:rPr lang="en-US" dirty="0" smtClean="0"/>
              <a:t>(</a:t>
            </a:r>
            <a:r>
              <a:rPr lang="es-ES" dirty="0" smtClean="0"/>
              <a:t>Carro)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27:54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9637714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060082"/>
            <a:ext cx="8534400" cy="3731118"/>
          </a:xfrm>
        </p:spPr>
        <p:txBody>
          <a:bodyPr/>
          <a:lstStyle/>
          <a:p>
            <a:r>
              <a:rPr lang="es-ES" dirty="0" smtClean="0"/>
              <a:t>Por ejemplo, en </a:t>
            </a:r>
            <a:r>
              <a:rPr lang="es-ES" dirty="0" smtClean="0">
                <a:solidFill>
                  <a:schemeClr val="tx2"/>
                </a:solidFill>
              </a:rPr>
              <a:t>Juan 1:1 </a:t>
            </a:r>
            <a:r>
              <a:rPr lang="es-ES" dirty="0" smtClean="0"/>
              <a:t>también falta el artículo ante Dios donde dice: … y el Verbo era Dios. Pero no es correcto decir: “… y el Verbo era un Dios.” Significa más bien que el Verbo era divino.</a:t>
            </a:r>
          </a:p>
          <a:p>
            <a:r>
              <a:rPr lang="es-ES" dirty="0" smtClean="0"/>
              <a:t>Habría </a:t>
            </a:r>
            <a:r>
              <a:rPr lang="es-ES" dirty="0"/>
              <a:t>llegado a la conclusión de que Jesús era lo que él pretendía ser y lo que ellos decían que no era:</a:t>
            </a:r>
            <a:r>
              <a:rPr lang="es-ES" i="1" dirty="0"/>
              <a:t> ¡Verdaderamente éste era Hijo de Dios! </a:t>
            </a:r>
            <a:r>
              <a:rPr lang="es-ES" dirty="0"/>
              <a:t>(</a:t>
            </a:r>
            <a:r>
              <a:rPr lang="es-ES" dirty="0">
                <a:solidFill>
                  <a:schemeClr val="tx2"/>
                </a:solidFill>
              </a:rPr>
              <a:t>v. 54b</a:t>
            </a:r>
            <a:r>
              <a:rPr lang="es-ES"/>
              <a:t>). </a:t>
            </a:r>
            <a:r>
              <a:rPr lang="en-US" smtClean="0"/>
              <a:t>(</a:t>
            </a:r>
            <a:r>
              <a:rPr lang="es-ES" dirty="0" smtClean="0"/>
              <a:t>Carro)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27:54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34167302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ES" sz="3600" dirty="0"/>
              <a:t>La muerte de Jesús es el quid del evangelio.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30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399" y="5029201"/>
            <a:ext cx="8791577" cy="1752599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dirty="0"/>
              <a:t>inocente voluntariamente acepta sufrir las injusticias y los castigos no merecidos, y lo hace por aquellos que merecen el castigo</a:t>
            </a:r>
            <a:r>
              <a:rPr lang="es-ES" sz="2800" dirty="0" smtClean="0"/>
              <a:t>?</a:t>
            </a:r>
            <a:endParaRPr lang="es-PR" sz="2800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57400"/>
            <a:ext cx="49530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/>
              <a:t>Cuando vemos injusticias, sufrimos. Muchos tratamos de hacer lo que podemos para ayudar a las víctimas de las injusticias.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Pero</a:t>
            </a:r>
            <a:r>
              <a:rPr lang="es-ES" sz="2800" dirty="0"/>
              <a:t>, ¿qué debemos hacer cuando una </a:t>
            </a:r>
            <a:r>
              <a:rPr lang="es-ES" sz="2800" dirty="0" smtClean="0"/>
              <a:t>persona</a:t>
            </a:r>
            <a:endParaRPr lang="es-PR" sz="2800" dirty="0" smtClean="0"/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31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3600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57400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/>
              <a:t>Esta es una descripción perfecta de Jesús, porque es la razón por la cual Él vino a la tierra. </a:t>
            </a:r>
            <a:endParaRPr lang="es-ES" sz="2800" dirty="0" smtClean="0"/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s-ES" sz="2800" dirty="0" smtClean="0"/>
              <a:t>Pero </a:t>
            </a:r>
            <a:r>
              <a:rPr lang="es-ES" sz="2800" dirty="0"/>
              <a:t>nos queda una pregunta por responder: ¿Qué debemos hacer nosotros en reacción a esto?</a:t>
            </a: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199543521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32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288925" lvl="1" indent="-288925">
              <a:spcBef>
                <a:spcPts val="0"/>
              </a:spcBef>
              <a:buNone/>
            </a:pPr>
            <a:r>
              <a:rPr lang="es-ES" sz="1400" dirty="0" smtClean="0"/>
              <a:t>Carro</a:t>
            </a:r>
            <a:r>
              <a:rPr lang="es-ES" sz="1400" dirty="0"/>
              <a:t>, Daniel et al. </a:t>
            </a:r>
            <a:r>
              <a:rPr lang="es-ES" sz="1400" i="1" dirty="0"/>
              <a:t>Comentario </a:t>
            </a:r>
            <a:r>
              <a:rPr lang="es-ES" sz="1400" i="1" dirty="0" err="1"/>
              <a:t>Bı́blico</a:t>
            </a:r>
            <a:r>
              <a:rPr lang="es-ES" sz="1400" i="1" dirty="0"/>
              <a:t> Mundo Hispano Mateo</a:t>
            </a:r>
            <a:r>
              <a:rPr lang="es-ES" sz="1400" dirty="0"/>
              <a:t>. 1. ed. El Paso, TX: Editorial Mundo Hispano, 1993–.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288925" lvl="1" indent="-288925">
              <a:spcBef>
                <a:spcPts val="0"/>
              </a:spcBef>
              <a:buNone/>
            </a:pPr>
            <a:r>
              <a:rPr lang="es-PR" sz="1400" dirty="0" smtClean="0"/>
              <a:t>Floyd, </a:t>
            </a:r>
            <a:r>
              <a:rPr lang="es-PR" sz="1400" dirty="0" err="1" smtClean="0"/>
              <a:t>Ronie</a:t>
            </a:r>
            <a:r>
              <a:rPr lang="es-PR" sz="1400" dirty="0" smtClean="0"/>
              <a:t>. </a:t>
            </a:r>
            <a:r>
              <a:rPr lang="es-PR" sz="1400" dirty="0"/>
              <a:t>y</a:t>
            </a:r>
            <a:r>
              <a:rPr lang="es-PR" sz="1400" dirty="0" smtClean="0"/>
              <a:t> David Francis, </a:t>
            </a:r>
            <a:r>
              <a:rPr lang="es-PR" sz="1400" dirty="0"/>
              <a:t>e</a:t>
            </a:r>
            <a:r>
              <a:rPr lang="es-PR" sz="1400" dirty="0" smtClean="0"/>
              <a:t>ds. </a:t>
            </a:r>
            <a:r>
              <a:rPr lang="es-PR" sz="1400" i="1" dirty="0" smtClean="0"/>
              <a:t>Estudios Bíblicos para la Vida para Adultos, </a:t>
            </a:r>
            <a:r>
              <a:rPr lang="es-PR" sz="1400" dirty="0" smtClean="0"/>
              <a:t>Primavera 2016,</a:t>
            </a:r>
            <a:r>
              <a:rPr lang="es-PR" sz="1400" i="1" dirty="0" smtClean="0"/>
              <a:t>  </a:t>
            </a:r>
            <a:r>
              <a:rPr lang="es-PR" sz="1400" dirty="0" smtClean="0"/>
              <a:t>Vol. 2, Núm. 3.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2015. 34-44.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MacDonald</a:t>
            </a:r>
            <a:r>
              <a:rPr lang="en-US" sz="1400" dirty="0"/>
              <a:t>, William. </a:t>
            </a:r>
            <a:r>
              <a:rPr lang="en-US" sz="1400" dirty="0" err="1"/>
              <a:t>Comentario</a:t>
            </a:r>
            <a:r>
              <a:rPr lang="en-US" sz="1400" dirty="0"/>
              <a:t> </a:t>
            </a:r>
            <a:r>
              <a:rPr lang="en-US" sz="1400" dirty="0" err="1" smtClean="0"/>
              <a:t>Bíblico</a:t>
            </a:r>
            <a:r>
              <a:rPr lang="en-US" sz="1400" dirty="0" smtClean="0"/>
              <a:t> </a:t>
            </a:r>
            <a:r>
              <a:rPr lang="en-US" sz="1400" dirty="0"/>
              <a:t>de William MacDonald: </a:t>
            </a:r>
            <a:r>
              <a:rPr lang="en-US" sz="1400" dirty="0" err="1"/>
              <a:t>Antiguo</a:t>
            </a:r>
            <a:r>
              <a:rPr lang="en-US" sz="1400" dirty="0"/>
              <a:t> </a:t>
            </a:r>
            <a:r>
              <a:rPr lang="en-US" sz="1400" dirty="0" err="1"/>
              <a:t>Testamento</a:t>
            </a:r>
            <a:r>
              <a:rPr lang="en-US" sz="1400" dirty="0"/>
              <a:t> Y Nuevo </a:t>
            </a:r>
            <a:r>
              <a:rPr lang="en-US" sz="1400" dirty="0" err="1"/>
              <a:t>Testamento</a:t>
            </a:r>
            <a:r>
              <a:rPr lang="en-US" sz="1400" dirty="0"/>
              <a:t>. </a:t>
            </a:r>
            <a:r>
              <a:rPr lang="en-US" sz="1400" dirty="0" err="1"/>
              <a:t>Viladecavalls</a:t>
            </a:r>
            <a:r>
              <a:rPr lang="en-US" sz="1400" dirty="0"/>
              <a:t> (Barcelona), </a:t>
            </a:r>
            <a:r>
              <a:rPr lang="en-US" sz="1400" dirty="0" err="1" smtClean="0"/>
              <a:t>España</a:t>
            </a:r>
            <a:r>
              <a:rPr lang="en-US" sz="1400" dirty="0"/>
              <a:t>: Editorial CLIE, 2004. 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400" dirty="0" smtClean="0"/>
              <a:t>Ventura</a:t>
            </a:r>
            <a:r>
              <a:rPr lang="en-US" sz="1400" dirty="0"/>
              <a:t>, Samuel Vila. </a:t>
            </a:r>
            <a:r>
              <a:rPr lang="en-US" sz="1400" i="1" dirty="0"/>
              <a:t>Nuevo </a:t>
            </a:r>
            <a:r>
              <a:rPr lang="en-US" sz="1400" i="1" dirty="0" err="1"/>
              <a:t>diccionario</a:t>
            </a:r>
            <a:r>
              <a:rPr lang="en-US" sz="1400" i="1" dirty="0"/>
              <a:t> </a:t>
            </a:r>
            <a:r>
              <a:rPr lang="en-US" sz="1400" i="1" dirty="0" err="1"/>
              <a:t>biblico</a:t>
            </a:r>
            <a:r>
              <a:rPr lang="en-US" sz="1400" i="1" dirty="0"/>
              <a:t> </a:t>
            </a:r>
            <a:r>
              <a:rPr lang="en-US" sz="1400" i="1" dirty="0" err="1"/>
              <a:t>ilustrado</a:t>
            </a:r>
            <a:r>
              <a:rPr lang="en-US" sz="1400" dirty="0"/>
              <a:t> 1985 : 1070. Print</a:t>
            </a:r>
            <a:r>
              <a:rPr lang="en-U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/>
              <a:t>Vine, W.E. </a:t>
            </a:r>
            <a:r>
              <a:rPr lang="es-ES" sz="1400" i="1" dirty="0"/>
              <a:t>Vine diccionario expositivo de palabras del Antiguo y del Nuevo Testamento exhaustivo</a:t>
            </a:r>
            <a:r>
              <a:rPr lang="es-ES" sz="1400" dirty="0"/>
              <a:t> 1999 : n. </a:t>
            </a:r>
            <a:r>
              <a:rPr lang="es-ES" sz="1400" dirty="0" err="1"/>
              <a:t>pag</a:t>
            </a:r>
            <a:r>
              <a:rPr lang="es-ES" sz="1400" dirty="0"/>
              <a:t>. </a:t>
            </a:r>
            <a:r>
              <a:rPr lang="es-ES" sz="1400" dirty="0" err="1"/>
              <a:t>Print</a:t>
            </a:r>
            <a:r>
              <a:rPr lang="es-ES" sz="14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/>
              <a:t>Wiersbe</a:t>
            </a:r>
            <a:r>
              <a:rPr lang="es-ES" sz="1400" dirty="0"/>
              <a:t>, Warren W. Bosquejos Expositivos de La Biblia: Antiguo Y Nuevo Testamento. </a:t>
            </a:r>
            <a:r>
              <a:rPr lang="es-ES" sz="1400" dirty="0" err="1"/>
              <a:t>electronic</a:t>
            </a:r>
            <a:r>
              <a:rPr lang="es-ES" sz="1400" dirty="0"/>
              <a:t> ed. Nashville: Editorial Caribe, 1995. </a:t>
            </a:r>
            <a:r>
              <a:rPr lang="es-ES" sz="1400" dirty="0" err="1"/>
              <a:t>Print</a:t>
            </a:r>
            <a:r>
              <a:rPr lang="es-ES" sz="1400" dirty="0"/>
              <a:t>.</a:t>
            </a:r>
          </a:p>
          <a:p>
            <a:pPr marL="342900" lvl="1" indent="-342900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>
                <a:hlinkClick r:id="rId3"/>
              </a:rPr>
              <a:t>http://blog.lifeway.com/eblifewayadultos/</a:t>
            </a:r>
            <a:endParaRPr lang="es-PR" sz="1400" dirty="0" smtClean="0"/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s-PR" sz="1400" dirty="0" smtClean="0">
                <a:hlinkClick r:id="rId4"/>
              </a:rPr>
              <a:t>http</a:t>
            </a:r>
            <a:r>
              <a:rPr lang="es-PR" sz="1400" dirty="0">
                <a:hlinkClick r:id="rId4"/>
              </a:rPr>
              <a:t>://</a:t>
            </a:r>
            <a:r>
              <a:rPr lang="es-PR" sz="1400" dirty="0" smtClean="0">
                <a:hlinkClick r:id="rId4"/>
              </a:rPr>
              <a:t>distantshores.org/resources/illustrations/sweet-publishing</a:t>
            </a:r>
            <a:r>
              <a:rPr lang="es-PR" sz="1400" dirty="0"/>
              <a:t> </a:t>
            </a:r>
            <a:r>
              <a:rPr lang="es-ES" sz="1400" dirty="0" smtClean="0"/>
              <a:t>(imágenes bíblicas).</a:t>
            </a: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400" dirty="0">
                <a:hlinkClick r:id="rId5"/>
              </a:rPr>
              <a:t>http://</a:t>
            </a:r>
            <a:r>
              <a:rPr lang="en-US" sz="1400" dirty="0" smtClean="0">
                <a:hlinkClick r:id="rId5"/>
              </a:rPr>
              <a:t>st-takla.org/Gallery/Bible/Illustrations.html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+mj-lt"/>
              </a:rPr>
              <a:t>(imágenes bíblicas).</a:t>
            </a:r>
            <a:endParaRPr lang="en-US" sz="1400" dirty="0">
              <a:latin typeface="+mj-lt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None/>
            </a:pPr>
            <a:endParaRPr lang="es-PR" sz="16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3.bp.blogspot.com/-oS1skA4pGkI/U1O7sjya3wI/AAAAAAAAZLg/eTJzY536i8g/s1600/Mary+Magdalene+and+the+Holy+Women+at+the+Tomb+(Madeleine+et+les+saintes+femmes+au+tombeau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632" y="20216"/>
            <a:ext cx="5708768" cy="6837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573088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990600"/>
            <a:ext cx="8229600" cy="5181600"/>
          </a:xfrm>
          <a:solidFill>
            <a:schemeClr val="bg1">
              <a:alpha val="60000"/>
            </a:schemeClr>
          </a:solidFill>
          <a:ln/>
        </p:spPr>
        <p:txBody>
          <a:bodyPr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dirty="0" smtClean="0"/>
              <a:t>Primavera </a:t>
            </a:r>
            <a:r>
              <a:rPr lang="es-PR" sz="4400" kern="1200" dirty="0" smtClean="0"/>
              <a:t>2016/Tema</a:t>
            </a:r>
            <a:r>
              <a:rPr lang="es-PR" sz="4400" dirty="0" smtClean="0"/>
              <a:t>:  </a:t>
            </a:r>
            <a:r>
              <a:rPr lang="es-PR" sz="4400" cap="small" dirty="0" smtClean="0"/>
              <a:t>Inigualable: La vida de Cristo</a:t>
            </a:r>
            <a:endParaRPr lang="es-PR" sz="4400" kern="1200" cap="small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cap="small" dirty="0" smtClean="0"/>
              <a:t>Sesión 4: Una resurrección inigualable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kern="1200" dirty="0" smtClean="0"/>
              <a:t>27 </a:t>
            </a:r>
            <a:r>
              <a:rPr lang="es-PR" sz="4000" kern="1200" dirty="0"/>
              <a:t>de </a:t>
            </a:r>
            <a:r>
              <a:rPr lang="es-PR" sz="4000" dirty="0" smtClean="0"/>
              <a:t>marzo </a:t>
            </a:r>
            <a:r>
              <a:rPr lang="es-PR" sz="4000" kern="1200" dirty="0"/>
              <a:t>de </a:t>
            </a:r>
            <a:r>
              <a:rPr lang="es-PR" sz="4000" kern="1200" dirty="0" smtClean="0"/>
              <a:t>2016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</a:t>
            </a:r>
            <a:r>
              <a:rPr lang="en-US" dirty="0" smtClean="0"/>
              <a:t>Mateo 28:1-10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34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www.joyfulheart.com/easter/images-tissot/tissot-the-guards-falling-backwards-746x560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1" r="27297"/>
          <a:stretch/>
        </p:blipFill>
        <p:spPr bwMode="auto">
          <a:xfrm>
            <a:off x="5105400" y="1828800"/>
            <a:ext cx="4038600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8768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/>
              <a:t>Jesús casi había terminado Su ministerio terrenal; todo, excepto Su muerte justificada y Su resurrección victoriosa. </a:t>
            </a:r>
            <a:endParaRPr lang="es-ES" sz="2800" dirty="0" smtClean="0"/>
          </a:p>
          <a:p>
            <a:r>
              <a:rPr lang="es-ES" sz="2800" dirty="0" smtClean="0"/>
              <a:t>Lo </a:t>
            </a:r>
            <a:r>
              <a:rPr lang="es-ES" sz="2800" dirty="0"/>
              <a:t>arrestaron en el Getsemaní, lo llevaron a una farsa de juicio por el </a:t>
            </a:r>
            <a:r>
              <a:rPr lang="es-ES" sz="2800" dirty="0" smtClean="0"/>
              <a:t>Sanedrín y lo </a:t>
            </a:r>
            <a:r>
              <a:rPr lang="es-ES" sz="2800" dirty="0"/>
              <a:t>acusaron falsamente ante </a:t>
            </a:r>
            <a:r>
              <a:rPr lang="es-ES" sz="2800" dirty="0" smtClean="0"/>
              <a:t>Pilato.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6972336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http://www.joyfulheart.com/easter/images-tissot/tissot-jesus-flogged-in-fac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721" y="1828799"/>
            <a:ext cx="3363279" cy="502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228600" y="2057400"/>
            <a:ext cx="4876800" cy="2286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ES" sz="2800" dirty="0" smtClean="0"/>
              <a:t>La </a:t>
            </a:r>
            <a:r>
              <a:rPr lang="es-ES" sz="2800" dirty="0"/>
              <a:t>multitud lo rechazó en favor del notorio prisionero Barrabás. </a:t>
            </a:r>
            <a:endParaRPr lang="es-ES" sz="2800" dirty="0" smtClean="0"/>
          </a:p>
          <a:p>
            <a:r>
              <a:rPr lang="es-ES" sz="2800" dirty="0" smtClean="0"/>
              <a:t>En </a:t>
            </a:r>
            <a:r>
              <a:rPr lang="es-ES" sz="2800" dirty="0"/>
              <a:t>ese momento Pilato liberó a Barrabás, hizo azotar a Jesús y lo entregó a los soldados para que lo crucificaran</a:t>
            </a:r>
            <a:r>
              <a:rPr lang="es-ES" sz="2800" dirty="0" smtClean="0"/>
              <a:t>.</a:t>
            </a:r>
            <a:endParaRPr lang="es-ES" sz="2800" dirty="0"/>
          </a:p>
        </p:txBody>
      </p:sp>
    </p:spTree>
    <p:extLst>
      <p:ext uri="{BB962C8B-B14F-4D97-AF65-F5344CB8AC3E}">
        <p14:creationId xmlns:p14="http://schemas.microsoft.com/office/powerpoint/2010/main" val="4569751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Mateo 27:28-31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5318342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y desnudándole, le echaron encima un manto de escarlata, y pusieron sobre su cabeza una corona tejida de espinas, y una caña en su mano derecha; e hincando la rodilla delante de él, le escarnecían, diciendo: ¡Salve, Rey de los </a:t>
            </a:r>
            <a:r>
              <a:rPr lang="es-ES" dirty="0" smtClean="0"/>
              <a:t>judíos...”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27:28-31</a:t>
            </a:r>
            <a:endParaRPr lang="en-US" i="1" dirty="0"/>
          </a:p>
        </p:txBody>
      </p:sp>
      <p:pic>
        <p:nvPicPr>
          <p:cNvPr id="4098" name="Picture 2" descr="http://www.joyfulheart.com/easter/images-tissot/tissot-the-crowning-of-thorns-500x73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342" y="1828800"/>
            <a:ext cx="3444658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744773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www.jesuswalk.com/luke/images-tissot/tissot-they-dressed-him-in-his-own-garments-523x718x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490" y="1783250"/>
            <a:ext cx="3696510" cy="5074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8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1905000"/>
            <a:ext cx="4953000" cy="37311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escupiéndole, tomaban la caña y le golpeaban en la </a:t>
            </a:r>
            <a:r>
              <a:rPr lang="es-ES" dirty="0" smtClean="0"/>
              <a:t>cabeza. Después </a:t>
            </a:r>
            <a:r>
              <a:rPr lang="es-ES" dirty="0"/>
              <a:t>de haberle escarnecido, le quitaron el manto, le pusieron sus vestidos, y le llevaron para crucificarle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27:28-31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2794423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9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3882"/>
            <a:ext cx="8686800" cy="3731118"/>
          </a:xfrm>
        </p:spPr>
        <p:txBody>
          <a:bodyPr/>
          <a:lstStyle/>
          <a:p>
            <a:r>
              <a:rPr lang="es-ES" dirty="0"/>
              <a:t>Mientras algunos de la compañía romana, compuesta de entre 200 y 600 soldados, hicieron los arreglos necesarios para la crucifixión, otros se divirtieron cruelmente con Jesús (</a:t>
            </a:r>
            <a:r>
              <a:rPr lang="es-ES" dirty="0" err="1"/>
              <a:t>comp.</a:t>
            </a:r>
            <a:r>
              <a:rPr lang="es-ES" dirty="0"/>
              <a:t> </a:t>
            </a:r>
            <a:r>
              <a:rPr lang="es-ES" dirty="0">
                <a:solidFill>
                  <a:schemeClr val="tx2"/>
                </a:solidFill>
              </a:rPr>
              <a:t>26:67 </a:t>
            </a:r>
            <a:r>
              <a:rPr lang="es-ES" dirty="0"/>
              <a:t>s.). </a:t>
            </a:r>
            <a:endParaRPr lang="es-ES" dirty="0" smtClean="0"/>
          </a:p>
          <a:p>
            <a:r>
              <a:rPr lang="es-ES" dirty="0" smtClean="0"/>
              <a:t>Del </a:t>
            </a:r>
            <a:r>
              <a:rPr lang="es-ES" dirty="0"/>
              <a:t>estrado de juicio, lo llevaron al Pretorio, que probablemente era la residencia del procurador</a:t>
            </a:r>
            <a:r>
              <a:rPr lang="es-ES" dirty="0" smtClean="0"/>
              <a:t>. (Carro)</a:t>
            </a:r>
            <a:endParaRPr lang="es-ES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71512"/>
            <a:ext cx="7086600" cy="1004888"/>
          </a:xfrm>
        </p:spPr>
        <p:txBody>
          <a:bodyPr/>
          <a:lstStyle/>
          <a:p>
            <a:r>
              <a:rPr lang="es-ES" dirty="0" smtClean="0"/>
              <a:t>Mateo 27:28-31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1977856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107430</TotalTime>
  <Words>1859</Words>
  <Application>Microsoft Office PowerPoint</Application>
  <PresentationFormat>On-screen Show (4:3)</PresentationFormat>
  <Paragraphs>167</Paragraphs>
  <Slides>34</Slides>
  <Notes>34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Arial</vt:lpstr>
      <vt:lpstr>Calibri</vt:lpstr>
      <vt:lpstr>David</vt:lpstr>
      <vt:lpstr>Tahoma</vt:lpstr>
      <vt:lpstr>Wingdings</vt:lpstr>
      <vt:lpstr>Blends</vt:lpstr>
      <vt:lpstr>1_Office Theme</vt:lpstr>
      <vt:lpstr>PowerPoint Presentation</vt:lpstr>
      <vt:lpstr>PowerPoint Presentation</vt:lpstr>
      <vt:lpstr>El asunto</vt:lpstr>
      <vt:lpstr>Contexto</vt:lpstr>
      <vt:lpstr>Contexto</vt:lpstr>
      <vt:lpstr>Pasaje bíblico</vt:lpstr>
      <vt:lpstr>Mateo 27:28-31</vt:lpstr>
      <vt:lpstr>Mateo 27:28-31</vt:lpstr>
      <vt:lpstr>Mateo 27:28-31</vt:lpstr>
      <vt:lpstr>Mateo 27:28-31</vt:lpstr>
      <vt:lpstr>Mateo 27:28-31</vt:lpstr>
      <vt:lpstr>Mateo 27:28-31</vt:lpstr>
      <vt:lpstr>Pasaje bíblico</vt:lpstr>
      <vt:lpstr>Mateo 27:45-50</vt:lpstr>
      <vt:lpstr>Mateo 27:45-50</vt:lpstr>
      <vt:lpstr>Mateo 27:45-50</vt:lpstr>
      <vt:lpstr>Mateo 27:45-50</vt:lpstr>
      <vt:lpstr>Mateo 27:45-50</vt:lpstr>
      <vt:lpstr>Mateo 27:45-50</vt:lpstr>
      <vt:lpstr>Mateo 27:45-50</vt:lpstr>
      <vt:lpstr>Mateo 27:45-50</vt:lpstr>
      <vt:lpstr>Mateo 27:45-50</vt:lpstr>
      <vt:lpstr>Mateo 27:45-50</vt:lpstr>
      <vt:lpstr>Mateo 27:45-50</vt:lpstr>
      <vt:lpstr>Pasaje bíblico</vt:lpstr>
      <vt:lpstr>Mateo 27:54</vt:lpstr>
      <vt:lpstr>Mateo 27:54</vt:lpstr>
      <vt:lpstr>Mateo 27:54</vt:lpstr>
      <vt:lpstr>Mateo 27:54</vt:lpstr>
      <vt:lpstr>Aplicación para mi vida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una_muerte_inigualable_032016</dc:title>
  <dc:creator>JRIVERA</dc:creator>
  <cp:lastModifiedBy>Ortega, Tito (GSO Inks/Supplies SM)</cp:lastModifiedBy>
  <cp:revision>5081</cp:revision>
  <cp:lastPrinted>2015-10-04T11:14:08Z</cp:lastPrinted>
  <dcterms:created xsi:type="dcterms:W3CDTF">2007-01-24T21:53:34Z</dcterms:created>
  <dcterms:modified xsi:type="dcterms:W3CDTF">2016-03-21T16:28:18Z</dcterms:modified>
</cp:coreProperties>
</file>