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30"/>
  </p:notesMasterIdLst>
  <p:handoutMasterIdLst>
    <p:handoutMasterId r:id="rId31"/>
  </p:handoutMasterIdLst>
  <p:sldIdLst>
    <p:sldId id="794" r:id="rId3"/>
    <p:sldId id="1618" r:id="rId4"/>
    <p:sldId id="804" r:id="rId5"/>
    <p:sldId id="1733" r:id="rId6"/>
    <p:sldId id="1765" r:id="rId7"/>
    <p:sldId id="1778" r:id="rId8"/>
    <p:sldId id="1687" r:id="rId9"/>
    <p:sldId id="1781" r:id="rId10"/>
    <p:sldId id="1782" r:id="rId11"/>
    <p:sldId id="1779" r:id="rId12"/>
    <p:sldId id="1767" r:id="rId13"/>
    <p:sldId id="1775" r:id="rId14"/>
    <p:sldId id="1776" r:id="rId15"/>
    <p:sldId id="1783" r:id="rId16"/>
    <p:sldId id="1780" r:id="rId17"/>
    <p:sldId id="1770" r:id="rId18"/>
    <p:sldId id="1777" r:id="rId19"/>
    <p:sldId id="1784" r:id="rId20"/>
    <p:sldId id="1785" r:id="rId21"/>
    <p:sldId id="1786" r:id="rId22"/>
    <p:sldId id="1787" r:id="rId23"/>
    <p:sldId id="1788" r:id="rId24"/>
    <p:sldId id="1633" r:id="rId25"/>
    <p:sldId id="1774" r:id="rId26"/>
    <p:sldId id="1704" r:id="rId27"/>
    <p:sldId id="1663" r:id="rId28"/>
    <p:sldId id="908" r:id="rId2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7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40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80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75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54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79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7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23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65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33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914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465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298773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95307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26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1.bp.blogspot.com/-5yMI2mjpH2c/TriFwMmkP0I/AAAAAAAAAQk/dj1GmwProBE/s1600/cristo-crucificado-hiperrealis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Inigualable: La vida de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1: Una promesa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marzo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Isaías</a:t>
            </a:r>
            <a:r>
              <a:rPr lang="en-US" sz="2800" dirty="0" smtClean="0"/>
              <a:t> </a:t>
            </a:r>
            <a:r>
              <a:rPr lang="pt-BR" sz="2800" dirty="0" smtClean="0"/>
              <a:t>53:2-12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Isaías 53:4-9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3402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“Ciertamente llevó él nuestras enfermedades, y sufrió nuestros dolores; y nosotros le tuvimos por azotado, por herido de Dios y abatido. Mas él herido fue por nuestras rebeliones, molido por nuestros pecados; el castigo de nuestra paz fue sobre él, y por su llaga fuimos nosotros curados. Todos nosotros nos descarriamos como ovejas, cada cual se apartó por su </a:t>
            </a:r>
            <a:r>
              <a:rPr lang="es-ES" dirty="0" smtClean="0"/>
              <a:t>camino...”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53:4-9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mas </a:t>
            </a:r>
            <a:r>
              <a:rPr lang="es-ES" dirty="0"/>
              <a:t>Jehová cargó en él el pecado de todos nosotros. Angustiado él, y afligido, no abrió su boca; como cordero fue llevado al matadero; y como oveja delante de sus trasquiladores, enmudeció, y no abrió su boca. Por cárcel y por juicio fue quitado; y su generación, ¿quién la contará? Porque fue cortado de la tierra de los vivientes, y por la rebelión de mi pueblo fue herido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53:4-9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5665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se dispuso con los impíos su sepultura, mas con los ricos fue en su muerte; aunque nunca hizo maldad, ni hubo engaño en su boca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53:4-9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57827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pPr marL="233363" indent="-233363">
              <a:buFont typeface="+mj-lt"/>
              <a:buAutoNum type="romanUcPeriod"/>
            </a:pPr>
            <a:r>
              <a:rPr lang="es-ES" dirty="0" smtClean="0"/>
              <a:t>Los </a:t>
            </a:r>
            <a:r>
              <a:rPr lang="es-ES" dirty="0"/>
              <a:t>sufrimientos de Cristo fueron </a:t>
            </a:r>
            <a:r>
              <a:rPr lang="es-ES" dirty="0" smtClean="0"/>
              <a:t>reales.</a:t>
            </a:r>
          </a:p>
          <a:p>
            <a:pPr marL="625475" lvl="1" indent="-225425">
              <a:buFont typeface="+mj-lt"/>
              <a:buAutoNum type="arabicPeriod"/>
            </a:pPr>
            <a:r>
              <a:rPr lang="es-ES" dirty="0" smtClean="0"/>
              <a:t>Cristo </a:t>
            </a:r>
            <a:r>
              <a:rPr lang="es-ES" dirty="0"/>
              <a:t>fue herido y molido en forma trágica (</a:t>
            </a:r>
            <a:r>
              <a:rPr lang="es-ES" dirty="0">
                <a:solidFill>
                  <a:schemeClr val="tx2"/>
                </a:solidFill>
              </a:rPr>
              <a:t>v. 5</a:t>
            </a:r>
            <a:r>
              <a:rPr lang="es-ES" dirty="0" smtClean="0"/>
              <a:t>).</a:t>
            </a:r>
          </a:p>
          <a:p>
            <a:pPr marL="625475" lvl="1" indent="-225425">
              <a:buFont typeface="+mj-lt"/>
              <a:buAutoNum type="arabicPeriod"/>
            </a:pPr>
            <a:r>
              <a:rPr lang="es-ES" dirty="0" smtClean="0"/>
              <a:t>Cristo </a:t>
            </a:r>
            <a:r>
              <a:rPr lang="es-ES" dirty="0"/>
              <a:t>fue oprimido y afligido (</a:t>
            </a:r>
            <a:r>
              <a:rPr lang="es-ES" dirty="0">
                <a:solidFill>
                  <a:schemeClr val="tx2"/>
                </a:solidFill>
              </a:rPr>
              <a:t>v. 7</a:t>
            </a:r>
            <a:r>
              <a:rPr lang="es-ES" dirty="0" smtClean="0"/>
              <a:t>).</a:t>
            </a:r>
          </a:p>
          <a:p>
            <a:pPr marL="625475" lvl="1" indent="-225425">
              <a:buFont typeface="+mj-lt"/>
              <a:buAutoNum type="arabicPeriod"/>
            </a:pPr>
            <a:r>
              <a:rPr lang="es-ES" dirty="0" smtClean="0"/>
              <a:t>Cristo </a:t>
            </a:r>
            <a:r>
              <a:rPr lang="es-ES" dirty="0"/>
              <a:t>fue quebrantado y herido (</a:t>
            </a:r>
            <a:r>
              <a:rPr lang="es-ES" dirty="0">
                <a:solidFill>
                  <a:schemeClr val="tx2"/>
                </a:solidFill>
              </a:rPr>
              <a:t>v. 10</a:t>
            </a:r>
            <a:r>
              <a:rPr lang="es-ES" dirty="0" smtClean="0"/>
              <a:t>).</a:t>
            </a:r>
          </a:p>
          <a:p>
            <a:pPr marL="225425" indent="-225425">
              <a:buFont typeface="+mj-lt"/>
              <a:buAutoNum type="romanUcPeriod"/>
            </a:pPr>
            <a:r>
              <a:rPr lang="es-ES" dirty="0" smtClean="0"/>
              <a:t>Los </a:t>
            </a:r>
            <a:r>
              <a:rPr lang="es-ES" dirty="0"/>
              <a:t>sufrimientos de Cristo fueron </a:t>
            </a:r>
            <a:r>
              <a:rPr lang="es-ES" dirty="0" smtClean="0"/>
              <a:t>vicarios.</a:t>
            </a:r>
          </a:p>
          <a:p>
            <a:pPr marL="569913" lvl="1" indent="-169863">
              <a:buFont typeface="+mj-lt"/>
              <a:buAutoNum type="arabicPeriod"/>
            </a:pPr>
            <a:r>
              <a:rPr lang="es-ES" dirty="0" smtClean="0"/>
              <a:t>Para </a:t>
            </a:r>
            <a:r>
              <a:rPr lang="es-ES" dirty="0"/>
              <a:t>llevar nuestras enfermedades 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 smtClean="0"/>
              <a:t>).</a:t>
            </a:r>
          </a:p>
          <a:p>
            <a:pPr marL="569913" lvl="1" indent="-169863">
              <a:buFont typeface="+mj-lt"/>
              <a:buAutoNum type="arabicPeriod"/>
            </a:pPr>
            <a:r>
              <a:rPr lang="es-ES" dirty="0" smtClean="0"/>
              <a:t>Para </a:t>
            </a:r>
            <a:r>
              <a:rPr lang="es-ES" dirty="0"/>
              <a:t>sufrir nuestros dolores 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 smtClean="0"/>
              <a:t>).</a:t>
            </a:r>
          </a:p>
          <a:p>
            <a:pPr marL="569913" lvl="1" indent="-169863">
              <a:buFont typeface="+mj-lt"/>
              <a:buAutoNum type="arabicPeriod"/>
            </a:pPr>
            <a:r>
              <a:rPr lang="es-ES" dirty="0" smtClean="0"/>
              <a:t>Para </a:t>
            </a:r>
            <a:r>
              <a:rPr lang="es-ES" dirty="0"/>
              <a:t>cubrir nuestras transgresiones (</a:t>
            </a:r>
            <a:r>
              <a:rPr lang="es-ES" dirty="0">
                <a:solidFill>
                  <a:schemeClr val="tx2"/>
                </a:solidFill>
              </a:rPr>
              <a:t>v. 5</a:t>
            </a:r>
            <a:r>
              <a:rPr lang="es-ES" dirty="0" smtClean="0"/>
              <a:t>).</a:t>
            </a:r>
          </a:p>
          <a:p>
            <a:pPr marL="569913" lvl="1" indent="-169863">
              <a:buFont typeface="+mj-lt"/>
              <a:buAutoNum type="arabicPeriod"/>
            </a:pPr>
            <a:r>
              <a:rPr lang="es-ES" dirty="0" smtClean="0"/>
              <a:t>Para </a:t>
            </a:r>
            <a:r>
              <a:rPr lang="es-ES" dirty="0"/>
              <a:t>sanar nuestras heridas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6</a:t>
            </a:r>
            <a:r>
              <a:rPr lang="es-ES" dirty="0" smtClean="0"/>
              <a:t>). </a:t>
            </a:r>
            <a:r>
              <a:rPr lang="en-US" dirty="0" smtClean="0"/>
              <a:t>(</a:t>
            </a:r>
            <a:r>
              <a:rPr lang="es-ES" dirty="0" smtClean="0"/>
              <a:t>Carro)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53:4-9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74572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Isaías 53:10-12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34971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“Con todo eso, Jehová quiso quebrantarlo, sujetándole a padecimiento. Cuando haya puesto su vida en expiación por el pecado, verá linaje, vivirá por largos días, y la voluntad de Jehová será en su mano prosperada. Verá el fruto de la aflicción de su alma, y quedará satisfecho; por su conocimiento justificará mi siervo justo a muchos, y llevará las iniquidades de ellos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53:10-12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72420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 </a:t>
            </a:r>
            <a:r>
              <a:rPr lang="es-ES" dirty="0"/>
              <a:t>tanto, yo le daré parte con los grandes, y con los fuertes repartirá despojos; por cuanto derramó su vida hasta la muerte, y fue contado con los pecadores, habiendo él llevado el pecado de muchos, y orado por los transgresores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53:10-12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82773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Estos </a:t>
            </a:r>
            <a:r>
              <a:rPr lang="es-ES" dirty="0"/>
              <a:t>versículos del </a:t>
            </a:r>
            <a:r>
              <a:rPr lang="es-ES" dirty="0">
                <a:solidFill>
                  <a:schemeClr val="tx2"/>
                </a:solidFill>
              </a:rPr>
              <a:t>capítulo 53 </a:t>
            </a:r>
            <a:r>
              <a:rPr lang="es-ES" dirty="0"/>
              <a:t>nos muestran el lado divino de la cruz: Su muerte «agradó al Señor». </a:t>
            </a:r>
          </a:p>
          <a:p>
            <a:r>
              <a:rPr lang="es-ES" dirty="0" smtClean="0"/>
              <a:t>¿</a:t>
            </a:r>
            <a:r>
              <a:rPr lang="es-ES" dirty="0"/>
              <a:t>Significa esto que el Padre se regocijó de los sufrimientos y muerte de su Hijo? No. </a:t>
            </a:r>
            <a:endParaRPr lang="es-ES" dirty="0" smtClean="0"/>
          </a:p>
          <a:p>
            <a:r>
              <a:rPr lang="es-ES" dirty="0" smtClean="0"/>
              <a:t>Pero </a:t>
            </a:r>
            <a:r>
              <a:rPr lang="es-ES" dirty="0"/>
              <a:t>le agradó ver la obra de salvación completa, el sacrificio aceptado y el pecado expiado.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53:10-12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41821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muerte de Cristo no fue un «ejemplo moral»; fue una ofrenda por el pecado (</a:t>
            </a:r>
            <a:r>
              <a:rPr lang="es-ES" dirty="0">
                <a:solidFill>
                  <a:schemeClr val="tx2"/>
                </a:solidFill>
              </a:rPr>
              <a:t>v. 10</a:t>
            </a:r>
            <a:r>
              <a:rPr lang="es-ES" dirty="0"/>
              <a:t>). Murió en nuestro lugar.</a:t>
            </a:r>
          </a:p>
          <a:p>
            <a:r>
              <a:rPr lang="es-ES" dirty="0" smtClean="0"/>
              <a:t>El </a:t>
            </a:r>
            <a:r>
              <a:rPr lang="es-ES" dirty="0"/>
              <a:t>versículo 11 presenta el cuadro de una familia espiritual, porque describe la «aflicción» de su alma en la cruz. </a:t>
            </a:r>
            <a:endParaRPr lang="es-ES" dirty="0" smtClean="0"/>
          </a:p>
          <a:p>
            <a:r>
              <a:rPr lang="es-ES" dirty="0" smtClean="0"/>
              <a:t>Véanse </a:t>
            </a:r>
            <a:r>
              <a:rPr lang="es-ES" dirty="0">
                <a:solidFill>
                  <a:schemeClr val="tx2"/>
                </a:solidFill>
              </a:rPr>
              <a:t>Salmo 22.30 </a:t>
            </a:r>
            <a:r>
              <a:rPr lang="es-ES" dirty="0"/>
              <a:t>y </a:t>
            </a:r>
            <a:r>
              <a:rPr lang="es-ES" dirty="0">
                <a:solidFill>
                  <a:schemeClr val="tx2"/>
                </a:solidFill>
              </a:rPr>
              <a:t>Hebreos 2.13</a:t>
            </a:r>
            <a:r>
              <a:rPr lang="es-ES" dirty="0"/>
              <a:t>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53:10-12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386538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769568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9172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52"/>
          <a:stretch/>
        </p:blipFill>
        <p:spPr bwMode="auto">
          <a:xfrm>
            <a:off x="0" y="-1"/>
            <a:ext cx="5255682" cy="38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>
                <a:solidFill>
                  <a:schemeClr val="tx2"/>
                </a:solidFill>
              </a:rPr>
              <a:t>Isaías 9.6 </a:t>
            </a:r>
            <a:r>
              <a:rPr lang="es-ES" dirty="0"/>
              <a:t>a Cristo se le llama «Padre Eterno» y esta es la razón: Su muerte y aflicción en la cruz hicieron posible la familia de Dios de pecadores salvos.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>
                <a:solidFill>
                  <a:schemeClr val="tx2"/>
                </a:solidFill>
              </a:rPr>
              <a:t>versículo 12 </a:t>
            </a:r>
            <a:r>
              <a:rPr lang="es-ES" dirty="0"/>
              <a:t>presenta otra recompensa del siervo fiel: una herencia del Padre. </a:t>
            </a:r>
            <a:endParaRPr lang="es-ES" dirty="0" smtClean="0"/>
          </a:p>
          <a:p>
            <a:r>
              <a:rPr lang="es-ES" dirty="0" smtClean="0"/>
              <a:t>Ha </a:t>
            </a:r>
            <a:r>
              <a:rPr lang="es-ES" dirty="0"/>
              <a:t>conquistado el pecado y a Satanás; ahora divide los despojos (</a:t>
            </a:r>
            <a:r>
              <a:rPr lang="es-ES" dirty="0" err="1">
                <a:solidFill>
                  <a:schemeClr val="tx2"/>
                </a:solidFill>
              </a:rPr>
              <a:t>Ef</a:t>
            </a:r>
            <a:r>
              <a:rPr lang="es-ES" dirty="0">
                <a:solidFill>
                  <a:schemeClr val="tx2"/>
                </a:solidFill>
              </a:rPr>
              <a:t> 4.8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53:10-12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42420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reyes se inclinarán ante Él (</a:t>
            </a:r>
            <a:r>
              <a:rPr lang="es-ES" dirty="0">
                <a:solidFill>
                  <a:schemeClr val="tx2"/>
                </a:solidFill>
              </a:rPr>
              <a:t>52.13, 15; Sal 72.8–11; </a:t>
            </a:r>
            <a:r>
              <a:rPr lang="es-ES" dirty="0" err="1">
                <a:solidFill>
                  <a:schemeClr val="tx2"/>
                </a:solidFill>
              </a:rPr>
              <a:t>Ap</a:t>
            </a:r>
            <a:r>
              <a:rPr lang="es-ES" dirty="0">
                <a:solidFill>
                  <a:schemeClr val="tx2"/>
                </a:solidFill>
              </a:rPr>
              <a:t> 19.14ss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>
                <a:solidFill>
                  <a:schemeClr val="tx2"/>
                </a:solidFill>
              </a:rPr>
              <a:t>Salmo 2 </a:t>
            </a:r>
            <a:r>
              <a:rPr lang="es-ES" dirty="0"/>
              <a:t>describe cómo Cristo un día pedirá su herencia.</a:t>
            </a:r>
          </a:p>
          <a:p>
            <a:r>
              <a:rPr lang="es-ES" dirty="0" smtClean="0"/>
              <a:t>Afirmaciones finales – </a:t>
            </a:r>
            <a:r>
              <a:rPr lang="es-ES" dirty="0"/>
              <a:t>Cristo fue contado con los transgresores: fue crucificado entre dos ladrones y tratado como un criminal (</a:t>
            </a:r>
            <a:r>
              <a:rPr lang="es-ES" dirty="0">
                <a:solidFill>
                  <a:schemeClr val="tx2"/>
                </a:solidFill>
              </a:rPr>
              <a:t>Mt 27.38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53:10-12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59561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Intercedió </a:t>
            </a:r>
            <a:r>
              <a:rPr lang="es-ES" dirty="0"/>
              <a:t>por los transgresores, orando por ellos (</a:t>
            </a:r>
            <a:r>
              <a:rPr lang="es-ES" dirty="0" err="1">
                <a:solidFill>
                  <a:schemeClr val="tx2"/>
                </a:solidFill>
              </a:rPr>
              <a:t>Lc</a:t>
            </a:r>
            <a:r>
              <a:rPr lang="es-ES" dirty="0">
                <a:solidFill>
                  <a:schemeClr val="tx2"/>
                </a:solidFill>
              </a:rPr>
              <a:t> 23.34, 43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/>
              <a:t>abrió su boca cuando los hombres cruelmente le denostaban, pero ahora habla a favor de los pecadores perdidos. Y hoy intercede por los suyos (</a:t>
            </a:r>
            <a:r>
              <a:rPr lang="es-ES" dirty="0">
                <a:solidFill>
                  <a:schemeClr val="tx2"/>
                </a:solidFill>
              </a:rPr>
              <a:t>Ro 8.34</a:t>
            </a:r>
            <a:r>
              <a:rPr lang="es-ES"/>
              <a:t>). </a:t>
            </a:r>
            <a:endParaRPr lang="es-ES" smtClean="0"/>
          </a:p>
          <a:p>
            <a:r>
              <a:rPr lang="es-ES" smtClean="0"/>
              <a:t>No </a:t>
            </a:r>
            <a:r>
              <a:rPr lang="es-ES" dirty="0"/>
              <a:t>hay juicio sobre ellos debido a que Él lo llevó </a:t>
            </a:r>
            <a:r>
              <a:rPr lang="es-ES" dirty="0" smtClean="0"/>
              <a:t>todo.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53:10-12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38025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399" y="5029201"/>
            <a:ext cx="8791577" cy="1752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Los </a:t>
            </a:r>
            <a:r>
              <a:rPr lang="es-ES" sz="2800" dirty="0"/>
              <a:t>líderes nos piden que confiemos en ellos, pero descubrimos que muchos de ellos, no son quienes dicen ser. </a:t>
            </a:r>
            <a:r>
              <a:rPr lang="es-ES" sz="2800" dirty="0" smtClean="0"/>
              <a:t>Ese cinismo hace que muchos vean a Jesús con una mirada cínica.</a:t>
            </a:r>
            <a:endParaRPr lang="es-PR" sz="2800" dirty="0" smtClean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Suele ser difícil determinar quién es confiable como fuente de información. Cualquiera puede publicar información en línea y crear “hechos” que apoyen sus creencias. </a:t>
            </a:r>
            <a:endParaRPr lang="es-PR" sz="2800" dirty="0" smtClean="0"/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¿</a:t>
            </a:r>
            <a:r>
              <a:rPr lang="es-ES" sz="2800" dirty="0"/>
              <a:t>Acaso nuestro concepto de Jesús es algo que Sus seguidores crearon?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¿</a:t>
            </a:r>
            <a:r>
              <a:rPr lang="es-ES" sz="2800" dirty="0"/>
              <a:t>Cómo podemos saber que Jesús es quien dijo ser?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respuesta es que podemos creer que Jesús es el Mesías porque Dios nos lo mostró antes que Él naciera.</a:t>
            </a:r>
            <a:endParaRPr lang="es-PR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9780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lvl="1" indent="-288925">
              <a:spcBef>
                <a:spcPts val="0"/>
              </a:spcBef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</a:t>
            </a:r>
            <a:r>
              <a:rPr lang="es-ES" sz="1600" i="1" dirty="0"/>
              <a:t>Comentario </a:t>
            </a:r>
            <a:r>
              <a:rPr lang="es-ES" sz="1600" i="1" dirty="0" err="1"/>
              <a:t>Bı́blico</a:t>
            </a:r>
            <a:r>
              <a:rPr lang="es-ES" sz="1600" i="1" dirty="0"/>
              <a:t> Mundo Hispano </a:t>
            </a:r>
            <a:r>
              <a:rPr lang="es-ES" sz="1600" i="1" dirty="0" err="1"/>
              <a:t>Isaias</a:t>
            </a:r>
            <a:r>
              <a:rPr lang="es-ES" sz="1600" dirty="0"/>
              <a:t>. 1. ed. El Paso, TX: Editorial Mundo Hispano, 1993–.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288925" lvl="1" indent="-288925">
              <a:spcBef>
                <a:spcPts val="0"/>
              </a:spcBef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10-20.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Trechard</a:t>
            </a:r>
            <a:r>
              <a:rPr lang="es-PR" sz="1600" dirty="0" smtClean="0"/>
              <a:t>, Ernesto. </a:t>
            </a:r>
            <a:r>
              <a:rPr lang="es-PR" sz="1600" i="1" dirty="0" smtClean="0"/>
              <a:t>Introducción a los libros proféticos e Isaías.  </a:t>
            </a:r>
            <a:r>
              <a:rPr lang="es-PR" sz="1600" dirty="0" smtClean="0"/>
              <a:t>MI: Editorial Portavoz, 1972.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Ventura</a:t>
            </a:r>
            <a:r>
              <a:rPr lang="en-US" sz="1600" dirty="0"/>
              <a:t>, Samuel Vila. </a:t>
            </a:r>
            <a:r>
              <a:rPr lang="en-US" sz="1600" i="1" dirty="0"/>
              <a:t>Nuevo </a:t>
            </a:r>
            <a:r>
              <a:rPr lang="en-US" sz="1600" i="1" dirty="0" err="1"/>
              <a:t>diccionario</a:t>
            </a:r>
            <a:r>
              <a:rPr lang="en-US" sz="1600" i="1" dirty="0"/>
              <a:t> </a:t>
            </a:r>
            <a:r>
              <a:rPr lang="en-US" sz="1600" i="1" dirty="0" err="1"/>
              <a:t>biblico</a:t>
            </a:r>
            <a:r>
              <a:rPr lang="en-US" sz="1600" i="1" dirty="0"/>
              <a:t> </a:t>
            </a:r>
            <a:r>
              <a:rPr lang="en-US" sz="1600" i="1" dirty="0" err="1"/>
              <a:t>ilustrado</a:t>
            </a:r>
            <a:r>
              <a:rPr lang="en-US" sz="1600" dirty="0"/>
              <a:t> 1985 : 1070. Print</a:t>
            </a:r>
            <a:r>
              <a:rPr lang="en-US" sz="16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Vine, W.E. </a:t>
            </a:r>
            <a:r>
              <a:rPr lang="es-ES" sz="1600" i="1" dirty="0"/>
              <a:t>Vine diccionario expositivo de palabras del Antiguo y del Nuevo Testamento exhaustivo</a:t>
            </a:r>
            <a:r>
              <a:rPr lang="es-ES" sz="1600" dirty="0"/>
              <a:t> 1999 : n. </a:t>
            </a:r>
            <a:r>
              <a:rPr lang="es-ES" sz="1600" dirty="0" err="1"/>
              <a:t>pag</a:t>
            </a:r>
            <a:r>
              <a:rPr lang="es-ES" sz="1600" dirty="0"/>
              <a:t>. </a:t>
            </a:r>
            <a:r>
              <a:rPr lang="es-ES" sz="1600" dirty="0" err="1"/>
              <a:t>Print</a:t>
            </a:r>
            <a:r>
              <a:rPr lang="es-ES" sz="16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Wiersbe</a:t>
            </a:r>
            <a:r>
              <a:rPr lang="es-ES" sz="1600" dirty="0"/>
              <a:t>, Warren W. Bosquejos Expositivos de La Biblia: Antiguo Y Nuevo Testamento. </a:t>
            </a:r>
            <a:r>
              <a:rPr lang="es-ES" sz="1600" dirty="0" err="1"/>
              <a:t>electronic</a:t>
            </a:r>
            <a:r>
              <a:rPr lang="es-ES" sz="1600" dirty="0"/>
              <a:t> ed. Nashville: Editorial Caribe, 1995.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3.googleusercontent.com/-pWSTjR8pHpk/VS1ZtD8BpXI/AAAAAAAAEwo/qRRvc6Vn1vE/w800-h800/El%2B%25C3%25A1ngel%2BGabriel%2Bpuso%2Bante%2BMar%25C3%25ADa%2Bun%2Bprivilegio%2Bsin%2Bigu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Inigualable: La vida de Cristo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2: Un nacimiento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13 </a:t>
            </a:r>
            <a:r>
              <a:rPr lang="es-PR" sz="4000" kern="1200" dirty="0"/>
              <a:t>de </a:t>
            </a:r>
            <a:r>
              <a:rPr lang="es-PR" sz="4000" dirty="0" smtClean="0"/>
              <a:t>marzo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</a:t>
            </a:r>
            <a:r>
              <a:rPr lang="en-US" dirty="0" smtClean="0"/>
              <a:t>Lucas 1:26-35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Jesús es el Mesías prometido.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El profeta Isaías ministró en el reino del sur, Judá, en el siglo VIII a.C., durante el reinado de los reyes </a:t>
            </a:r>
            <a:r>
              <a:rPr lang="es-ES" sz="2800" dirty="0" err="1"/>
              <a:t>Uzías</a:t>
            </a:r>
            <a:r>
              <a:rPr lang="es-ES" sz="2800" dirty="0"/>
              <a:t>, </a:t>
            </a:r>
            <a:r>
              <a:rPr lang="es-ES" sz="2800" dirty="0" err="1"/>
              <a:t>Jotam</a:t>
            </a:r>
            <a:r>
              <a:rPr lang="es-ES" sz="2800" dirty="0"/>
              <a:t>, </a:t>
            </a:r>
            <a:r>
              <a:rPr lang="es-ES" sz="2800" dirty="0" err="1"/>
              <a:t>Acaz</a:t>
            </a:r>
            <a:r>
              <a:rPr lang="es-ES" sz="2800" dirty="0"/>
              <a:t> y Ezequías. </a:t>
            </a:r>
            <a:endParaRPr lang="es-ES" sz="2800" dirty="0" smtClean="0"/>
          </a:p>
          <a:p>
            <a:r>
              <a:rPr lang="es-ES" sz="2800" dirty="0" smtClean="0"/>
              <a:t>Isaías </a:t>
            </a:r>
            <a:r>
              <a:rPr lang="es-ES" sz="2800" dirty="0"/>
              <a:t>53 es el cuarto y último canto del Siervo de Isaías, canciones o </a:t>
            </a:r>
            <a:r>
              <a:rPr lang="es-ES" sz="2800" dirty="0" smtClean="0"/>
              <a:t>poemas</a:t>
            </a:r>
            <a:endParaRPr lang="es-ES" sz="2800" dirty="0"/>
          </a:p>
        </p:txBody>
      </p:sp>
      <p:pic>
        <p:nvPicPr>
          <p:cNvPr id="2050" name="Picture 2" descr="http://a4.files.biography.com/image/upload/c_fit,cs_srgb,dpr_1.0,h_1200,q_80,w_1200/MTE5NDg0MDU0OTYwODk5NTk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33600"/>
            <a:ext cx="335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5562600"/>
            <a:ext cx="7848600" cy="1066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acerca </a:t>
            </a:r>
            <a:r>
              <a:rPr lang="es-ES" sz="2800" dirty="0"/>
              <a:t>del Siervo Sufriente, que son profecías sobre Jesús, el Mesías que vendría. </a:t>
            </a:r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A </a:t>
            </a:r>
            <a:r>
              <a:rPr lang="es-ES" sz="2800" dirty="0"/>
              <a:t>diferencia de otras profecías mesiánicas, dado que estos hablan de los sufrimientos del Siervo de Dios, en un principio no se entendió que se refirieran al Mesías.</a:t>
            </a:r>
          </a:p>
        </p:txBody>
      </p:sp>
      <p:pic>
        <p:nvPicPr>
          <p:cNvPr id="2050" name="Picture 2" descr="http://a4.files.biography.com/image/upload/c_fit,cs_srgb,dpr_1.0,h_1200,q_80,w_1200/MTE5NDg0MDU0OTYwODk5NTk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33600"/>
            <a:ext cx="335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6374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Isaías 53:2-3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“Subirá cual renuevo delante de él, y como raíz de tierra seca; no hay parecer en él, ni hermosura; le veremos, mas sin atractivo para que le deseemos</a:t>
            </a:r>
            <a:r>
              <a:rPr lang="es-ES" dirty="0" smtClean="0"/>
              <a:t>. Despreciado </a:t>
            </a:r>
            <a:r>
              <a:rPr lang="es-ES" dirty="0"/>
              <a:t>y desechado entre los hombres, varón de dolores, experimentado en quebranto; y como que escondimos de él el rostro, fue menospreciado, y no lo estimamos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53:2-3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Se muestra al </a:t>
            </a:r>
            <a:r>
              <a:rPr lang="es-ES" dirty="0"/>
              <a:t>siervo de Jehovah, como</a:t>
            </a:r>
            <a:r>
              <a:rPr lang="es-ES" sz="1800" dirty="0"/>
              <a:t> </a:t>
            </a:r>
            <a:r>
              <a:rPr lang="es-ES" dirty="0"/>
              <a:t>surgiendo en </a:t>
            </a:r>
            <a:r>
              <a:rPr lang="es-ES" dirty="0" smtClean="0"/>
              <a:t>la </a:t>
            </a:r>
            <a:r>
              <a:rPr lang="es-ES" dirty="0"/>
              <a:t>historia </a:t>
            </a:r>
            <a:r>
              <a:rPr lang="es-ES" dirty="0" smtClean="0"/>
              <a:t>como </a:t>
            </a:r>
            <a:r>
              <a:rPr lang="es-ES" i="1" dirty="0" smtClean="0"/>
              <a:t>yonéq</a:t>
            </a:r>
            <a:r>
              <a:rPr lang="es-ES" i="1" baseline="30000" dirty="0" smtClean="0"/>
              <a:t>3242</a:t>
            </a:r>
            <a:r>
              <a:rPr lang="es-ES" i="1" baseline="30000" dirty="0"/>
              <a:t>. </a:t>
            </a:r>
            <a:r>
              <a:rPr lang="es-ES" dirty="0" smtClean="0"/>
              <a:t>– como retoño […] y </a:t>
            </a:r>
            <a:r>
              <a:rPr lang="es-ES" dirty="0"/>
              <a:t>como una raíz. </a:t>
            </a:r>
            <a:endParaRPr lang="es-ES" dirty="0" smtClean="0"/>
          </a:p>
          <a:p>
            <a:r>
              <a:rPr lang="es-ES" dirty="0" smtClean="0"/>
              <a:t>Como </a:t>
            </a:r>
            <a:r>
              <a:rPr lang="es-ES" dirty="0"/>
              <a:t>un hombre sin atractivo físico especial y como experimentado en lo que es el sufrimiento humano. </a:t>
            </a:r>
            <a:endParaRPr lang="es-ES" dirty="0" smtClean="0"/>
          </a:p>
          <a:p>
            <a:r>
              <a:rPr lang="es-ES" dirty="0" smtClean="0"/>
              <a:t>“Escondimos </a:t>
            </a:r>
            <a:r>
              <a:rPr lang="es-ES" dirty="0"/>
              <a:t>de él el </a:t>
            </a:r>
            <a:r>
              <a:rPr lang="es-ES" dirty="0" smtClean="0"/>
              <a:t>rostro” – su </a:t>
            </a:r>
            <a:r>
              <a:rPr lang="es-ES" dirty="0"/>
              <a:t>pueblo se avergonzaría de él. </a:t>
            </a:r>
            <a:r>
              <a:rPr lang="en-US" dirty="0" smtClean="0"/>
              <a:t>(</a:t>
            </a:r>
            <a:r>
              <a:rPr lang="es-ES" dirty="0" smtClean="0"/>
              <a:t>Carro)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53:2-3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23337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Sin </a:t>
            </a:r>
            <a:r>
              <a:rPr lang="es-ES" dirty="0"/>
              <a:t>embargo, aunque su pueblo lo menosprecie y no lo estime (</a:t>
            </a:r>
            <a:r>
              <a:rPr lang="es-ES" dirty="0">
                <a:solidFill>
                  <a:schemeClr val="tx2"/>
                </a:solidFill>
              </a:rPr>
              <a:t>v.3</a:t>
            </a:r>
            <a:r>
              <a:rPr lang="es-ES" dirty="0"/>
              <a:t>), él es el siervo de Jehovah. </a:t>
            </a:r>
            <a:endParaRPr lang="es-ES" dirty="0" smtClean="0"/>
          </a:p>
          <a:p>
            <a:r>
              <a:rPr lang="es-ES" dirty="0" smtClean="0"/>
              <a:t>Su </a:t>
            </a:r>
            <a:r>
              <a:rPr lang="es-ES" dirty="0"/>
              <a:t>aparición en la escena humana concede carácter literal a muchas otras profecías que pudieron haber pasado como simples figuras poéticas. </a:t>
            </a:r>
            <a:endParaRPr lang="es-ES" dirty="0" smtClean="0"/>
          </a:p>
          <a:p>
            <a:r>
              <a:rPr lang="es-ES" dirty="0" smtClean="0"/>
              <a:t>Ahora </a:t>
            </a:r>
            <a:r>
              <a:rPr lang="es-ES" dirty="0"/>
              <a:t>hay la posibilidad de verle cara a </a:t>
            </a:r>
            <a:r>
              <a:rPr lang="es-ES" dirty="0" smtClean="0"/>
              <a:t>cara. </a:t>
            </a:r>
            <a:r>
              <a:rPr lang="en-US" dirty="0" smtClean="0"/>
              <a:t>(</a:t>
            </a:r>
            <a:r>
              <a:rPr lang="es-ES" dirty="0" smtClean="0"/>
              <a:t>Carro)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Isaías 53:2-3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89980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106417</TotalTime>
  <Words>1464</Words>
  <Application>Microsoft Office PowerPoint</Application>
  <PresentationFormat>On-screen Show (4:3)</PresentationFormat>
  <Paragraphs>142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Isaías 53:2-3</vt:lpstr>
      <vt:lpstr>Isaías 53:2-3</vt:lpstr>
      <vt:lpstr>Isaías 53:2-3</vt:lpstr>
      <vt:lpstr>Pasaje bíblico</vt:lpstr>
      <vt:lpstr>Isaías 53:4-9</vt:lpstr>
      <vt:lpstr>Isaías 53:4-9</vt:lpstr>
      <vt:lpstr>Isaías 53:4-9</vt:lpstr>
      <vt:lpstr>Isaías 53:4-9</vt:lpstr>
      <vt:lpstr>Pasaje bíblico</vt:lpstr>
      <vt:lpstr>Isaías 53:10-12</vt:lpstr>
      <vt:lpstr>Isaías 53:10-12</vt:lpstr>
      <vt:lpstr>Isaías 53:10-12</vt:lpstr>
      <vt:lpstr>Isaías 53:10-12</vt:lpstr>
      <vt:lpstr>Isaías 53:10-12</vt:lpstr>
      <vt:lpstr>Isaías 53:10-12</vt:lpstr>
      <vt:lpstr>Isaías 53:10-12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una_promesa_inigualable_030616</dc:title>
  <dc:creator>JRIVERA</dc:creator>
  <cp:lastModifiedBy>Tito</cp:lastModifiedBy>
  <cp:revision>5048</cp:revision>
  <cp:lastPrinted>2015-10-04T11:14:08Z</cp:lastPrinted>
  <dcterms:created xsi:type="dcterms:W3CDTF">2007-01-24T21:53:34Z</dcterms:created>
  <dcterms:modified xsi:type="dcterms:W3CDTF">2016-03-11T22:27:41Z</dcterms:modified>
</cp:coreProperties>
</file>