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7"/>
  </p:notesMasterIdLst>
  <p:handoutMasterIdLst>
    <p:handoutMasterId r:id="rId28"/>
  </p:handoutMasterIdLst>
  <p:sldIdLst>
    <p:sldId id="794" r:id="rId3"/>
    <p:sldId id="1618" r:id="rId4"/>
    <p:sldId id="804" r:id="rId5"/>
    <p:sldId id="1733" r:id="rId6"/>
    <p:sldId id="1818" r:id="rId7"/>
    <p:sldId id="1778" r:id="rId8"/>
    <p:sldId id="1687" r:id="rId9"/>
    <p:sldId id="1820" r:id="rId10"/>
    <p:sldId id="1821" r:id="rId11"/>
    <p:sldId id="1822" r:id="rId12"/>
    <p:sldId id="1808" r:id="rId13"/>
    <p:sldId id="1824" r:id="rId14"/>
    <p:sldId id="1826" r:id="rId15"/>
    <p:sldId id="1827" r:id="rId16"/>
    <p:sldId id="1779" r:id="rId17"/>
    <p:sldId id="1767" r:id="rId18"/>
    <p:sldId id="1823" r:id="rId19"/>
    <p:sldId id="1815" r:id="rId20"/>
    <p:sldId id="1825" r:id="rId21"/>
    <p:sldId id="1790" r:id="rId22"/>
    <p:sldId id="1819" r:id="rId23"/>
    <p:sldId id="1704" r:id="rId24"/>
    <p:sldId id="1663" r:id="rId25"/>
    <p:sldId id="908" r:id="rId26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07" d="100"/>
          <a:sy n="107" d="100"/>
        </p:scale>
        <p:origin x="157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3/30/2016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0525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6273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4509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7052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118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7179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0589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0879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6002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061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4641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20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21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5822085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24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5130553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7923688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4145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9148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43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://3.bp.blogspot.com/-oS1skA4pGkI/U1O7sjya3wI/AAAAAAAAZLg/eTJzY536i8g/s1600/Mary+Magdalene+and+the+Holy+Women+at+the+Tomb+(Madeleine+et+les+saintes+femmes+au+tombeau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632" y="20216"/>
            <a:ext cx="5708768" cy="6837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n-US" sz="1600" i="1" dirty="0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52500"/>
            <a:ext cx="7937951" cy="2019299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Primavera 2016/</a:t>
            </a:r>
            <a:r>
              <a:rPr lang="es-PR" sz="4400" dirty="0" smtClean="0">
                <a:latin typeface="+mj-lt"/>
              </a:rPr>
              <a:t>Tema</a:t>
            </a:r>
            <a:r>
              <a:rPr lang="es-PR" sz="4400" dirty="0">
                <a:latin typeface="+mj-lt"/>
              </a:rPr>
              <a:t>: </a:t>
            </a:r>
            <a:r>
              <a:rPr lang="es-PR" sz="4400" cap="small" dirty="0" smtClean="0">
                <a:latin typeface="+mj-lt"/>
              </a:rPr>
              <a:t>Inigualable: La vida de Cristo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j-lt"/>
              </a:rPr>
              <a:t>Sesión 4: Una resurrección inigualable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j-lt"/>
                <a:cs typeface="+mn-cs"/>
              </a:rPr>
              <a:t>27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 smtClean="0">
                <a:latin typeface="+mj-lt"/>
              </a:rPr>
              <a:t>marzo</a:t>
            </a:r>
            <a:r>
              <a:rPr lang="es-PR" sz="3600" dirty="0" smtClean="0">
                <a:latin typeface="+mj-lt"/>
                <a:cs typeface="+mn-cs"/>
              </a:rPr>
              <a:t>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2016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>
                <a:latin typeface="+mj-lt"/>
              </a:rPr>
              <a:t>(</a:t>
            </a:r>
            <a:r>
              <a:rPr lang="es-PR" sz="2800" dirty="0" smtClean="0"/>
              <a:t>Mateo</a:t>
            </a:r>
            <a:r>
              <a:rPr lang="en-US" sz="2800" dirty="0" smtClean="0"/>
              <a:t> </a:t>
            </a:r>
            <a:r>
              <a:rPr lang="pt-BR" sz="2800" dirty="0" smtClean="0"/>
              <a:t>28:1-10</a:t>
            </a:r>
            <a:r>
              <a:rPr lang="en-US" sz="2800" dirty="0" smtClean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1.bp.blogspot.com/-M0CZ1b23VjQ/U1K4kSuYR3I/AAAAAAAABE0/DjJ5o-ZrRK0/s1600/Women+going+to+the+Tom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21"/>
          <a:stretch/>
        </p:blipFill>
        <p:spPr bwMode="auto">
          <a:xfrm>
            <a:off x="5714999" y="1828800"/>
            <a:ext cx="3429001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5318342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“…y </a:t>
            </a:r>
            <a:r>
              <a:rPr lang="es-ES" dirty="0"/>
              <a:t>he aquí va delante de vosotros a Galilea; allí le veréis. He aquí, os lo he dicho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Mateo 28:1-7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8601080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/>
              <a:t>Por la resurrección, el Padre declaró, o dio a conocer, a Jesús como Hijo de Dios con poder (</a:t>
            </a:r>
            <a:r>
              <a:rPr lang="es-ES" dirty="0" err="1">
                <a:solidFill>
                  <a:schemeClr val="tx2"/>
                </a:solidFill>
              </a:rPr>
              <a:t>Rom</a:t>
            </a:r>
            <a:r>
              <a:rPr lang="es-ES" dirty="0">
                <a:solidFill>
                  <a:schemeClr val="tx2"/>
                </a:solidFill>
              </a:rPr>
              <a:t>. 1:4</a:t>
            </a:r>
            <a:r>
              <a:rPr lang="es-ES" dirty="0"/>
              <a:t>). </a:t>
            </a:r>
            <a:endParaRPr lang="es-ES" dirty="0" smtClean="0"/>
          </a:p>
          <a:p>
            <a:r>
              <a:rPr lang="es-ES" dirty="0" smtClean="0"/>
              <a:t>Por </a:t>
            </a:r>
            <a:r>
              <a:rPr lang="es-ES" dirty="0"/>
              <a:t>la resurrección, el Padre lo exaltó hasta lo sumo y le otorgó el nombre que es sobre todo nombre (</a:t>
            </a:r>
            <a:r>
              <a:rPr lang="es-ES" dirty="0">
                <a:solidFill>
                  <a:schemeClr val="tx2"/>
                </a:solidFill>
              </a:rPr>
              <a:t>Fil. 2:9</a:t>
            </a:r>
            <a:r>
              <a:rPr lang="es-ES" dirty="0"/>
              <a:t>). </a:t>
            </a:r>
            <a:endParaRPr lang="es-ES" dirty="0" smtClean="0"/>
          </a:p>
          <a:p>
            <a:r>
              <a:rPr lang="es-ES" dirty="0" smtClean="0"/>
              <a:t>La </a:t>
            </a:r>
            <a:r>
              <a:rPr lang="es-ES" dirty="0"/>
              <a:t>resurrección significó la hora de gloria para Jesús (</a:t>
            </a:r>
            <a:r>
              <a:rPr lang="es-ES" dirty="0">
                <a:solidFill>
                  <a:schemeClr val="tx2"/>
                </a:solidFill>
              </a:rPr>
              <a:t>Juan 7:39</a:t>
            </a:r>
            <a:r>
              <a:rPr lang="es-ES" dirty="0"/>
              <a:t>; </a:t>
            </a:r>
            <a:r>
              <a:rPr lang="es-ES" dirty="0" err="1">
                <a:solidFill>
                  <a:schemeClr val="tx2"/>
                </a:solidFill>
              </a:rPr>
              <a:t>Hech</a:t>
            </a:r>
            <a:r>
              <a:rPr lang="es-ES" dirty="0">
                <a:solidFill>
                  <a:schemeClr val="tx2"/>
                </a:solidFill>
              </a:rPr>
              <a:t>. 3:13</a:t>
            </a:r>
            <a:r>
              <a:rPr lang="es-ES" dirty="0"/>
              <a:t>). </a:t>
            </a:r>
            <a:r>
              <a:rPr lang="es-ES" dirty="0" smtClean="0"/>
              <a:t>(Carro)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Mateo 28:1-7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642863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 smtClean="0"/>
              <a:t>Según </a:t>
            </a:r>
            <a:r>
              <a:rPr lang="es-ES" dirty="0"/>
              <a:t>el apóstol Pedro, Dios mediante la resurrección de Jesucristo, os salva (</a:t>
            </a:r>
            <a:r>
              <a:rPr lang="es-ES" dirty="0">
                <a:solidFill>
                  <a:schemeClr val="tx2"/>
                </a:solidFill>
              </a:rPr>
              <a:t>1 </a:t>
            </a:r>
            <a:r>
              <a:rPr lang="es-ES" dirty="0" err="1">
                <a:solidFill>
                  <a:schemeClr val="tx2"/>
                </a:solidFill>
              </a:rPr>
              <a:t>Ped</a:t>
            </a:r>
            <a:r>
              <a:rPr lang="es-ES" dirty="0">
                <a:solidFill>
                  <a:schemeClr val="tx2"/>
                </a:solidFill>
              </a:rPr>
              <a:t>. 3:21</a:t>
            </a:r>
            <a:r>
              <a:rPr lang="es-ES" dirty="0"/>
              <a:t>; </a:t>
            </a:r>
            <a:r>
              <a:rPr lang="es-ES" dirty="0" err="1"/>
              <a:t>comp.</a:t>
            </a:r>
            <a:r>
              <a:rPr lang="es-ES" dirty="0"/>
              <a:t> </a:t>
            </a:r>
            <a:r>
              <a:rPr lang="es-ES" dirty="0">
                <a:solidFill>
                  <a:schemeClr val="tx2"/>
                </a:solidFill>
              </a:rPr>
              <a:t>1:3</a:t>
            </a:r>
            <a:r>
              <a:rPr lang="es-ES" dirty="0"/>
              <a:t>). </a:t>
            </a:r>
            <a:endParaRPr lang="es-ES" dirty="0" smtClean="0"/>
          </a:p>
          <a:p>
            <a:r>
              <a:rPr lang="es-ES" dirty="0" smtClean="0"/>
              <a:t>Por </a:t>
            </a:r>
            <a:r>
              <a:rPr lang="es-ES" dirty="0"/>
              <a:t>la identificación del creyente con Cristo en su muerte y resurrección, logra una vida victoriosa (</a:t>
            </a:r>
            <a:r>
              <a:rPr lang="es-ES" dirty="0" err="1">
                <a:solidFill>
                  <a:schemeClr val="tx2"/>
                </a:solidFill>
              </a:rPr>
              <a:t>Rom</a:t>
            </a:r>
            <a:r>
              <a:rPr lang="es-ES" dirty="0">
                <a:solidFill>
                  <a:schemeClr val="tx2"/>
                </a:solidFill>
              </a:rPr>
              <a:t>. 6</a:t>
            </a:r>
            <a:r>
              <a:rPr lang="es-ES" dirty="0" smtClean="0"/>
              <a:t>). (Carro)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Mateo 28:1-7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9290496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 smtClean="0"/>
              <a:t>María </a:t>
            </a:r>
            <a:r>
              <a:rPr lang="es-ES" dirty="0"/>
              <a:t>Magdalena y la otra María </a:t>
            </a:r>
            <a:r>
              <a:rPr lang="es-ES" dirty="0" smtClean="0"/>
              <a:t>–</a:t>
            </a:r>
            <a:r>
              <a:rPr lang="es-ES" dirty="0"/>
              <a:t> </a:t>
            </a:r>
            <a:r>
              <a:rPr lang="es-ES" dirty="0" smtClean="0"/>
              <a:t>las </a:t>
            </a:r>
            <a:r>
              <a:rPr lang="es-ES" dirty="0"/>
              <a:t>primeras en recibir la noticia del Señor Resucitado y en encontrarse con Él. </a:t>
            </a:r>
            <a:r>
              <a:rPr lang="es-ES" dirty="0" smtClean="0"/>
              <a:t>Ellas:</a:t>
            </a:r>
          </a:p>
          <a:p>
            <a:r>
              <a:rPr lang="es-ES" dirty="0" smtClean="0"/>
              <a:t>habían </a:t>
            </a:r>
            <a:r>
              <a:rPr lang="es-ES" dirty="0"/>
              <a:t>estado presentes en el Gólgota; </a:t>
            </a:r>
            <a:endParaRPr lang="es-ES" dirty="0" smtClean="0"/>
          </a:p>
          <a:p>
            <a:r>
              <a:rPr lang="es-ES" dirty="0" smtClean="0"/>
              <a:t>habían </a:t>
            </a:r>
            <a:r>
              <a:rPr lang="es-ES" dirty="0"/>
              <a:t>estado cuando se Le puso en la tumba, y ahora recibían la recompensa del amor: ellas fueron las primeras que experimentaron el gozo de la Resurrección</a:t>
            </a:r>
            <a:r>
              <a:rPr lang="es-ES" dirty="0" smtClean="0"/>
              <a:t>. (</a:t>
            </a:r>
            <a:r>
              <a:rPr lang="en-US" dirty="0" smtClean="0"/>
              <a:t>Barclay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Mateo 28:1-7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5503984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 smtClean="0"/>
              <a:t>Se </a:t>
            </a:r>
            <a:r>
              <a:rPr lang="es-ES" dirty="0"/>
              <a:t>las desafió a creer. </a:t>
            </a:r>
            <a:endParaRPr lang="es-ES" dirty="0" smtClean="0"/>
          </a:p>
          <a:p>
            <a:r>
              <a:rPr lang="es-ES" dirty="0" smtClean="0"/>
              <a:t>Aquello </a:t>
            </a:r>
            <a:r>
              <a:rPr lang="es-ES" dirty="0"/>
              <a:t>era tan alucinante que podría resultarles increíble</a:t>
            </a:r>
            <a:r>
              <a:rPr lang="es-ES" dirty="0" smtClean="0"/>
              <a:t>. </a:t>
            </a:r>
          </a:p>
          <a:p>
            <a:r>
              <a:rPr lang="es-ES" dirty="0" smtClean="0"/>
              <a:t>Cada </a:t>
            </a:r>
            <a:r>
              <a:rPr lang="es-ES" dirty="0"/>
              <a:t>una de sus palabras </a:t>
            </a:r>
            <a:r>
              <a:rPr lang="es-ES" dirty="0" smtClean="0"/>
              <a:t>[del </a:t>
            </a:r>
            <a:r>
              <a:rPr lang="es-PR" dirty="0" smtClean="0"/>
              <a:t>ángel</a:t>
            </a:r>
            <a:r>
              <a:rPr lang="en-US" dirty="0" smtClean="0"/>
              <a:t>] </a:t>
            </a:r>
            <a:r>
              <a:rPr lang="es-ES" dirty="0" smtClean="0"/>
              <a:t>era </a:t>
            </a:r>
            <a:r>
              <a:rPr lang="es-ES" dirty="0"/>
              <a:t>una llamada a creer. </a:t>
            </a:r>
            <a:endParaRPr lang="es-ES" dirty="0" smtClean="0"/>
          </a:p>
          <a:p>
            <a:r>
              <a:rPr lang="es-ES" dirty="0" smtClean="0"/>
              <a:t>Hay quienes creen </a:t>
            </a:r>
            <a:r>
              <a:rPr lang="es-ES" dirty="0"/>
              <a:t>que las promesas de Cristo son demasiado buenas para ser verdad. Esa vacilación solo se puede disipar creyendo en Su </a:t>
            </a:r>
            <a:r>
              <a:rPr lang="es-ES" dirty="0" smtClean="0"/>
              <a:t>palabra. (</a:t>
            </a:r>
            <a:r>
              <a:rPr lang="en-US" dirty="0" smtClean="0"/>
              <a:t>Barclay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Mateo 28:1-7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0501952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Mateo 28:8-10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0334027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1.bp.blogspot.com/-M0CZ1b23VjQ/U1K4kSuYR3I/AAAAAAAABE0/DjJ5o-ZrRK0/s1600/Women+going+to+the+Tom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21"/>
          <a:stretch/>
        </p:blipFill>
        <p:spPr bwMode="auto">
          <a:xfrm>
            <a:off x="5714999" y="1828800"/>
            <a:ext cx="3429001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4961843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Entonces ellas, saliendo del sepulcro con temor y gran gozo, fueron corriendo a dar las nuevas a sus discípulos. Y mientras iban a dar las nuevas a los discípulos</a:t>
            </a:r>
            <a:r>
              <a:rPr lang="es-ES" dirty="0" smtClean="0"/>
              <a:t>, he </a:t>
            </a:r>
            <a:r>
              <a:rPr lang="es-ES" dirty="0"/>
              <a:t>aquí, Jesús les salió al </a:t>
            </a:r>
            <a:r>
              <a:rPr lang="es-ES" dirty="0" smtClean="0"/>
              <a:t>encuentro, </a:t>
            </a:r>
            <a:r>
              <a:rPr lang="es-ES" dirty="0"/>
              <a:t>diciendo: ¡Salve</a:t>
            </a:r>
            <a:r>
              <a:rPr lang="es-ES" dirty="0" smtClean="0"/>
              <a:t>!...”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Mateo 28:8-10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874837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4961843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Y </a:t>
            </a:r>
            <a:r>
              <a:rPr lang="es-ES" dirty="0"/>
              <a:t>ellas, acercándose, abrazaron sus pies, y le adoraron</a:t>
            </a:r>
            <a:r>
              <a:rPr lang="es-ES" dirty="0" smtClean="0"/>
              <a:t>. Entonces </a:t>
            </a:r>
            <a:r>
              <a:rPr lang="es-ES" dirty="0"/>
              <a:t>Jesús les dijo: No temáis; id, dad las nuevas a mis hermanos, para que vayan a Galilea, y allí me verán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Mateo 28:8-10</a:t>
            </a:r>
            <a:endParaRPr lang="en-US" i="1" dirty="0"/>
          </a:p>
        </p:txBody>
      </p:sp>
      <p:pic>
        <p:nvPicPr>
          <p:cNvPr id="5122" name="Picture 2" descr="http://www.joyfulheart.com/easter/images-tissot/tissot-my-god-why-hast-thou-forsaken-me-552x7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2843" y="1828800"/>
            <a:ext cx="3823855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://www.joyfulheart.com/easter/images-tissot/tissot-jesus-appears-to-the-holy-women-732x52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2" r="24366"/>
          <a:stretch/>
        </p:blipFill>
        <p:spPr bwMode="auto">
          <a:xfrm>
            <a:off x="5334000" y="1828801"/>
            <a:ext cx="3810000" cy="505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3289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/>
              <a:t>Se las desafió a </a:t>
            </a:r>
            <a:r>
              <a:rPr lang="es-ES" dirty="0">
                <a:solidFill>
                  <a:schemeClr val="tx2"/>
                </a:solidFill>
              </a:rPr>
              <a:t>compartir</a:t>
            </a:r>
            <a:r>
              <a:rPr lang="es-ES" dirty="0"/>
              <a:t>. </a:t>
            </a:r>
            <a:endParaRPr lang="es-ES" dirty="0" smtClean="0"/>
          </a:p>
          <a:p>
            <a:r>
              <a:rPr lang="es-ES" dirty="0" smtClean="0"/>
              <a:t>Una </a:t>
            </a:r>
            <a:r>
              <a:rPr lang="es-ES" dirty="0"/>
              <a:t>vez que ellas habían descubierto por sí mismas el hecho del Cristo Resucitado, su obligación suprema era proclamarlo y compartirlo con otros. «¡Id a decirlo!», es el primer mandamiento que recibe todo aquel que ha descubierto la maravilla del Jesucristo Que ha vencido a la muerte</a:t>
            </a:r>
            <a:r>
              <a:rPr lang="es-ES" dirty="0" smtClean="0"/>
              <a:t>. </a:t>
            </a:r>
            <a:r>
              <a:rPr lang="en-US" dirty="0" smtClean="0"/>
              <a:t>(Barclay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Mateo 28:8-10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0720782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 smtClean="0"/>
              <a:t>Se </a:t>
            </a:r>
            <a:r>
              <a:rPr lang="es-ES" dirty="0"/>
              <a:t>las desafió a </a:t>
            </a:r>
            <a:r>
              <a:rPr lang="es-ES" dirty="0">
                <a:solidFill>
                  <a:schemeClr val="tx2"/>
                </a:solidFill>
              </a:rPr>
              <a:t>regocijarse</a:t>
            </a:r>
            <a:r>
              <a:rPr lang="es-ES" dirty="0"/>
              <a:t>.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/>
              <a:t>saludo del Cristo Resucitado fue: </a:t>
            </a:r>
            <a:r>
              <a:rPr lang="es-ES" dirty="0" err="1"/>
              <a:t>Jaírete</a:t>
            </a:r>
            <a:r>
              <a:rPr lang="es-ES" dirty="0"/>
              <a:t>; esa era la palabra normal de saludo; pero su sentido literal es «¡Regocijaos!» </a:t>
            </a:r>
            <a:endParaRPr lang="es-ES" dirty="0" smtClean="0"/>
          </a:p>
          <a:p>
            <a:r>
              <a:rPr lang="es-ES" dirty="0" smtClean="0"/>
              <a:t>La </a:t>
            </a:r>
            <a:r>
              <a:rPr lang="es-ES" dirty="0"/>
              <a:t>persona que ha encontrado al Señor Resucitado recibe el privilegio de vivir para siempre en el gozo de Su presencia, de la que ya nada la puede separar</a:t>
            </a:r>
            <a:r>
              <a:rPr lang="es-ES" dirty="0" smtClean="0"/>
              <a:t>. </a:t>
            </a:r>
            <a:r>
              <a:rPr lang="en-US" dirty="0" smtClean="0"/>
              <a:t>(Barclay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Mateo 28:8-10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726847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1" t="59410" r="47786" b="16812"/>
          <a:stretch/>
        </p:blipFill>
        <p:spPr bwMode="auto">
          <a:xfrm>
            <a:off x="-1" y="3769568"/>
            <a:ext cx="4329405" cy="275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726174" y="4444851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5" t="84230" r="56503" b="14037"/>
          <a:stretch/>
        </p:blipFill>
        <p:spPr bwMode="auto">
          <a:xfrm>
            <a:off x="4763817" y="4628911"/>
            <a:ext cx="2322783" cy="17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79" t="81242" r="10071" b="15325"/>
          <a:stretch/>
        </p:blipFill>
        <p:spPr bwMode="auto">
          <a:xfrm>
            <a:off x="5107173" y="4308137"/>
            <a:ext cx="1522227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573774" y="4292451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029172" y="3810000"/>
            <a:ext cx="5118720" cy="2723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776526" y="4800600"/>
            <a:ext cx="2538673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6" t="86921" r="10071" b="7818"/>
          <a:stretch/>
        </p:blipFill>
        <p:spPr bwMode="auto">
          <a:xfrm>
            <a:off x="5121933" y="5216627"/>
            <a:ext cx="1980313" cy="52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6302257" y="5296375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588532" y="5235299"/>
            <a:ext cx="533400" cy="47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89998" r="65985" b="7818"/>
          <a:stretch/>
        </p:blipFill>
        <p:spPr bwMode="auto">
          <a:xfrm>
            <a:off x="5105399" y="5498564"/>
            <a:ext cx="1295401" cy="216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152"/>
          <a:stretch/>
        </p:blipFill>
        <p:spPr bwMode="auto">
          <a:xfrm>
            <a:off x="0" y="-1"/>
            <a:ext cx="5255682" cy="381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8" t="59416" b="17586"/>
          <a:stretch/>
        </p:blipFill>
        <p:spPr bwMode="auto">
          <a:xfrm>
            <a:off x="4267200" y="3822861"/>
            <a:ext cx="4506686" cy="273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8" t="90670" b="3086"/>
          <a:stretch/>
        </p:blipFill>
        <p:spPr bwMode="auto">
          <a:xfrm>
            <a:off x="5019772" y="5812727"/>
            <a:ext cx="4124228" cy="678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8" t="97435"/>
          <a:stretch/>
        </p:blipFill>
        <p:spPr bwMode="auto">
          <a:xfrm>
            <a:off x="0" y="6477000"/>
            <a:ext cx="9144000" cy="401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64" r="86358" b="58521"/>
          <a:stretch/>
        </p:blipFill>
        <p:spPr bwMode="auto">
          <a:xfrm>
            <a:off x="5255682" y="1"/>
            <a:ext cx="3888318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488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57400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/>
              <a:t>Según el </a:t>
            </a:r>
            <a:r>
              <a:rPr lang="es-ES" sz="2800" dirty="0" err="1"/>
              <a:t>National</a:t>
            </a:r>
            <a:r>
              <a:rPr lang="es-ES" sz="2800" dirty="0"/>
              <a:t> </a:t>
            </a:r>
            <a:r>
              <a:rPr lang="es-ES" sz="2800" dirty="0" err="1"/>
              <a:t>Institute</a:t>
            </a:r>
            <a:r>
              <a:rPr lang="es-ES" sz="2800" dirty="0"/>
              <a:t> of Mental </a:t>
            </a:r>
            <a:r>
              <a:rPr lang="es-ES" sz="2800" dirty="0" err="1"/>
              <a:t>Health</a:t>
            </a:r>
            <a:r>
              <a:rPr lang="es-ES" sz="2800" dirty="0"/>
              <a:t>, un 68% de las personas tienen temor a la muerte.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Desde </a:t>
            </a:r>
            <a:r>
              <a:rPr lang="es-ES" sz="2800" dirty="0"/>
              <a:t>un punto de vista puramente humano, ¿por qué razón alguien </a:t>
            </a:r>
            <a:r>
              <a:rPr lang="es-ES" sz="2800" dirty="0" smtClean="0"/>
              <a:t>esperaría </a:t>
            </a:r>
            <a:r>
              <a:rPr lang="es-ES" sz="2800" dirty="0"/>
              <a:t>su muerte con ansiedad? </a:t>
            </a:r>
            <a:endParaRPr lang="es-PR" sz="2800" dirty="0"/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57400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Jesús nos </a:t>
            </a:r>
            <a:r>
              <a:rPr lang="es-ES" sz="2800" dirty="0"/>
              <a:t>da esperanza frente a la muerte. Jesús murió, pero resucitó. Su muerte y resurrección vencieron la muerte para quienes ponen su fe en Él. Gracias a Jesús podemos estar seguros de la vida eterna, más allá de esta vida.</a:t>
            </a:r>
            <a:endParaRPr lang="es-PR" sz="2800" dirty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s-PR" sz="2800" dirty="0" smtClean="0"/>
          </a:p>
        </p:txBody>
      </p:sp>
    </p:spTree>
    <p:extLst>
      <p:ext uri="{BB962C8B-B14F-4D97-AF65-F5344CB8AC3E}">
        <p14:creationId xmlns:p14="http://schemas.microsoft.com/office/powerpoint/2010/main" val="19109381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230687"/>
          </a:xfrm>
        </p:spPr>
        <p:txBody>
          <a:bodyPr/>
          <a:lstStyle/>
          <a:p>
            <a:pPr marL="288925" lvl="1" indent="-288925">
              <a:spcBef>
                <a:spcPts val="0"/>
              </a:spcBef>
              <a:spcAft>
                <a:spcPts val="1200"/>
              </a:spcAft>
              <a:buNone/>
            </a:pPr>
            <a:r>
              <a:rPr lang="es-ES" sz="1400" dirty="0" err="1" smtClean="0"/>
              <a:t>Barclay</a:t>
            </a:r>
            <a:r>
              <a:rPr lang="es-ES" sz="1400" dirty="0"/>
              <a:t>, William. </a:t>
            </a:r>
            <a:r>
              <a:rPr lang="es-ES" sz="1400" i="1" dirty="0"/>
              <a:t>Comentario Al Nuevo Testamento</a:t>
            </a:r>
            <a:r>
              <a:rPr lang="es-ES" sz="1400" dirty="0"/>
              <a:t>. </a:t>
            </a:r>
            <a:r>
              <a:rPr lang="es-ES" sz="1400" dirty="0" err="1"/>
              <a:t>Viladecavalls</a:t>
            </a:r>
            <a:r>
              <a:rPr lang="es-ES" sz="1400" dirty="0"/>
              <a:t> (Barcelona), España: Editorial CLIE, 2006.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None/>
            </a:pPr>
            <a:r>
              <a:rPr lang="es-ES" sz="1400" dirty="0" smtClean="0"/>
              <a:t>Carro</a:t>
            </a:r>
            <a:r>
              <a:rPr lang="es-ES" sz="1400" dirty="0"/>
              <a:t>, Daniel et al. </a:t>
            </a:r>
            <a:r>
              <a:rPr lang="es-ES" sz="1400" i="1" dirty="0"/>
              <a:t>Comentario </a:t>
            </a:r>
            <a:r>
              <a:rPr lang="es-ES" sz="1400" i="1" dirty="0" err="1"/>
              <a:t>Bı́blico</a:t>
            </a:r>
            <a:r>
              <a:rPr lang="es-ES" sz="1400" i="1" dirty="0"/>
              <a:t> Mundo Hispano Mateo</a:t>
            </a:r>
            <a:r>
              <a:rPr lang="es-ES" sz="1400" dirty="0"/>
              <a:t>. 1. ed. El Paso, TX: Editorial Mundo Hispano, 1993–.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None/>
            </a:pPr>
            <a:r>
              <a:rPr lang="es-PR" sz="1400" dirty="0" smtClean="0"/>
              <a:t>Floyd, </a:t>
            </a:r>
            <a:r>
              <a:rPr lang="es-PR" sz="1400" dirty="0" err="1" smtClean="0"/>
              <a:t>Ronie</a:t>
            </a:r>
            <a:r>
              <a:rPr lang="es-PR" sz="1400" dirty="0" smtClean="0"/>
              <a:t>. </a:t>
            </a:r>
            <a:r>
              <a:rPr lang="es-PR" sz="1400" dirty="0"/>
              <a:t>y</a:t>
            </a:r>
            <a:r>
              <a:rPr lang="es-PR" sz="1400" dirty="0" smtClean="0"/>
              <a:t> David Francis, </a:t>
            </a:r>
            <a:r>
              <a:rPr lang="es-PR" sz="1400" dirty="0"/>
              <a:t>e</a:t>
            </a:r>
            <a:r>
              <a:rPr lang="es-PR" sz="1400" dirty="0" smtClean="0"/>
              <a:t>ds. </a:t>
            </a:r>
            <a:r>
              <a:rPr lang="es-PR" sz="1400" i="1" dirty="0" smtClean="0"/>
              <a:t>Estudios Bíblicos para la Vida para Adultos, </a:t>
            </a:r>
            <a:r>
              <a:rPr lang="es-PR" sz="1400" dirty="0" smtClean="0"/>
              <a:t>Primavera 2016,</a:t>
            </a:r>
            <a:r>
              <a:rPr lang="es-PR" sz="1400" i="1" dirty="0" smtClean="0"/>
              <a:t>  </a:t>
            </a:r>
            <a:r>
              <a:rPr lang="es-PR" sz="1400" dirty="0" smtClean="0"/>
              <a:t>Vol. 2, Núm. 3.</a:t>
            </a:r>
            <a:r>
              <a:rPr lang="es-PR" sz="1400" i="1" dirty="0" smtClean="0"/>
              <a:t>  </a:t>
            </a:r>
            <a:r>
              <a:rPr lang="es-PR" sz="1400" dirty="0" smtClean="0"/>
              <a:t>Nashville, TN: </a:t>
            </a:r>
            <a:r>
              <a:rPr lang="es-PR" sz="1400" dirty="0" err="1" smtClean="0"/>
              <a:t>Lifeway</a:t>
            </a:r>
            <a:r>
              <a:rPr lang="es-PR" sz="1400" dirty="0" smtClean="0"/>
              <a:t> </a:t>
            </a:r>
            <a:r>
              <a:rPr lang="es-PR" sz="1400" dirty="0" err="1" smtClean="0"/>
              <a:t>Church</a:t>
            </a:r>
            <a:r>
              <a:rPr lang="es-PR" sz="1400" dirty="0" smtClean="0"/>
              <a:t> </a:t>
            </a:r>
            <a:r>
              <a:rPr lang="es-PR" sz="1400" dirty="0" err="1" smtClean="0"/>
              <a:t>Resources</a:t>
            </a:r>
            <a:r>
              <a:rPr lang="es-PR" sz="1400" dirty="0" smtClean="0"/>
              <a:t>, 2015. 46-54.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MacDonald</a:t>
            </a:r>
            <a:r>
              <a:rPr lang="en-US" sz="1400" dirty="0"/>
              <a:t>, William. </a:t>
            </a:r>
            <a:r>
              <a:rPr lang="en-US" sz="1400" dirty="0" err="1"/>
              <a:t>Comentario</a:t>
            </a:r>
            <a:r>
              <a:rPr lang="en-US" sz="1400" dirty="0"/>
              <a:t> </a:t>
            </a:r>
            <a:r>
              <a:rPr lang="en-US" sz="1400" dirty="0" err="1" smtClean="0"/>
              <a:t>Bíblico</a:t>
            </a:r>
            <a:r>
              <a:rPr lang="en-US" sz="1400" dirty="0" smtClean="0"/>
              <a:t> </a:t>
            </a:r>
            <a:r>
              <a:rPr lang="en-US" sz="1400" dirty="0"/>
              <a:t>de William MacDonald: </a:t>
            </a:r>
            <a:r>
              <a:rPr lang="en-US" sz="1400" dirty="0" err="1"/>
              <a:t>Antiguo</a:t>
            </a:r>
            <a:r>
              <a:rPr lang="en-US" sz="1400" dirty="0"/>
              <a:t> </a:t>
            </a:r>
            <a:r>
              <a:rPr lang="en-US" sz="1400" dirty="0" err="1"/>
              <a:t>Testamento</a:t>
            </a:r>
            <a:r>
              <a:rPr lang="en-US" sz="1400" dirty="0"/>
              <a:t> Y Nuevo </a:t>
            </a:r>
            <a:r>
              <a:rPr lang="en-US" sz="1400" dirty="0" err="1"/>
              <a:t>Testamento</a:t>
            </a:r>
            <a:r>
              <a:rPr lang="en-US" sz="1400" dirty="0"/>
              <a:t>. </a:t>
            </a:r>
            <a:r>
              <a:rPr lang="en-US" sz="1400" dirty="0" err="1"/>
              <a:t>Viladecavalls</a:t>
            </a:r>
            <a:r>
              <a:rPr lang="en-US" sz="1400" dirty="0"/>
              <a:t> (Barcelona), </a:t>
            </a:r>
            <a:r>
              <a:rPr lang="en-US" sz="1400" dirty="0" err="1" smtClean="0"/>
              <a:t>España</a:t>
            </a:r>
            <a:r>
              <a:rPr lang="en-US" sz="1400" dirty="0"/>
              <a:t>: Editorial CLIE, 2004. Print</a:t>
            </a:r>
            <a:r>
              <a:rPr lang="en-U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Ventura</a:t>
            </a:r>
            <a:r>
              <a:rPr lang="en-US" sz="1400" dirty="0"/>
              <a:t>, Samuel Vila. </a:t>
            </a:r>
            <a:r>
              <a:rPr lang="en-US" sz="1400" i="1" dirty="0"/>
              <a:t>Nuevo </a:t>
            </a:r>
            <a:r>
              <a:rPr lang="en-US" sz="1400" i="1" dirty="0" err="1"/>
              <a:t>diccionario</a:t>
            </a:r>
            <a:r>
              <a:rPr lang="en-US" sz="1400" i="1" dirty="0"/>
              <a:t> </a:t>
            </a:r>
            <a:r>
              <a:rPr lang="en-US" sz="1400" i="1" dirty="0" err="1"/>
              <a:t>biblico</a:t>
            </a:r>
            <a:r>
              <a:rPr lang="en-US" sz="1400" i="1" dirty="0"/>
              <a:t> </a:t>
            </a:r>
            <a:r>
              <a:rPr lang="en-US" sz="1400" i="1" dirty="0" err="1"/>
              <a:t>ilustrado</a:t>
            </a:r>
            <a:r>
              <a:rPr lang="en-US" sz="1400" dirty="0"/>
              <a:t> 1985 : 1070. Print</a:t>
            </a:r>
            <a:r>
              <a:rPr lang="en-U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/>
              <a:t>Vine, W.E. </a:t>
            </a:r>
            <a:r>
              <a:rPr lang="es-ES" sz="1400" i="1" dirty="0"/>
              <a:t>Vine diccionario expositivo de palabras del Antiguo y del Nuevo Testamento exhaustivo</a:t>
            </a:r>
            <a:r>
              <a:rPr lang="es-ES" sz="1400" dirty="0"/>
              <a:t> </a:t>
            </a:r>
            <a:r>
              <a:rPr lang="es-ES" sz="1400" dirty="0" smtClean="0"/>
              <a:t>1999. </a:t>
            </a:r>
            <a:r>
              <a:rPr lang="es-ES" sz="1400" dirty="0" err="1"/>
              <a:t>Print</a:t>
            </a:r>
            <a:r>
              <a:rPr lang="es-E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Wiersbe</a:t>
            </a:r>
            <a:r>
              <a:rPr lang="es-ES" sz="1400" dirty="0"/>
              <a:t>, Warren W. Bosquejos Expositivos de La Biblia: Antiguo Y Nuevo Testamento. </a:t>
            </a:r>
            <a:r>
              <a:rPr lang="es-ES" sz="1400" dirty="0" err="1"/>
              <a:t>electronic</a:t>
            </a:r>
            <a:r>
              <a:rPr lang="es-ES" sz="1400" dirty="0"/>
              <a:t> ed. Nashville: Editorial Caribe, 1995.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342900" lvl="1" indent="-342900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hlinkClick r:id="rId3"/>
              </a:rPr>
              <a:t>http://blog.lifeway.com/eblifewayadultos/</a:t>
            </a:r>
            <a:endParaRPr lang="es-PR" sz="1400" dirty="0" smtClean="0"/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s-PR" sz="1400" dirty="0" smtClean="0">
                <a:hlinkClick r:id="rId4"/>
              </a:rPr>
              <a:t>http</a:t>
            </a:r>
            <a:r>
              <a:rPr lang="es-PR" sz="1400" dirty="0">
                <a:hlinkClick r:id="rId4"/>
              </a:rPr>
              <a:t>://</a:t>
            </a:r>
            <a:r>
              <a:rPr lang="es-PR" sz="1400" dirty="0" smtClean="0">
                <a:hlinkClick r:id="rId4"/>
              </a:rPr>
              <a:t>distantshores.org/resources/illustrations/sweet-publishing</a:t>
            </a:r>
            <a:r>
              <a:rPr lang="es-PR" sz="1400" dirty="0"/>
              <a:t> </a:t>
            </a:r>
            <a:r>
              <a:rPr lang="es-ES" sz="1400" dirty="0" smtClean="0"/>
              <a:t>(imágenes bíblicas).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st-takla.org/Gallery/Bible/Illustrations.html</a:t>
            </a:r>
            <a:r>
              <a:rPr lang="en-US" sz="1400" dirty="0" smtClean="0"/>
              <a:t> </a:t>
            </a:r>
            <a:r>
              <a:rPr lang="es-ES" sz="1400" dirty="0" smtClean="0">
                <a:latin typeface="+mj-lt"/>
              </a:rPr>
              <a:t>(imágenes bíblicas).</a:t>
            </a:r>
            <a:endParaRPr lang="en-US" sz="1400" dirty="0">
              <a:latin typeface="+mj-lt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www.joyfulheart.com/easter/images-tissot/tissot-the-ascension-441x74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238" y="0"/>
            <a:ext cx="40650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3088"/>
          </a:xfrm>
          <a:solidFill>
            <a:schemeClr val="bg1">
              <a:alpha val="6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bg1">
              <a:alpha val="6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 smtClean="0"/>
              <a:t>Primavera </a:t>
            </a:r>
            <a:r>
              <a:rPr lang="es-PR" sz="4400" kern="1200" dirty="0" smtClean="0"/>
              <a:t>2016/Tema</a:t>
            </a:r>
            <a:r>
              <a:rPr lang="es-PR" sz="4400" dirty="0" smtClean="0"/>
              <a:t>:  </a:t>
            </a:r>
            <a:r>
              <a:rPr lang="es-PR" sz="4400" cap="small" dirty="0" smtClean="0"/>
              <a:t>Inigualable: La vida de Cristo</a:t>
            </a:r>
            <a:endParaRPr lang="es-PR" sz="4400" kern="1200" cap="small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cap="small" dirty="0" smtClean="0"/>
              <a:t>Sesión 5: Una ascensión inigualable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3 </a:t>
            </a:r>
            <a:r>
              <a:rPr lang="es-PR" sz="4000" kern="1200" dirty="0"/>
              <a:t>de </a:t>
            </a:r>
            <a:r>
              <a:rPr lang="es-PR" sz="4000" dirty="0" smtClean="0"/>
              <a:t>abril </a:t>
            </a:r>
            <a:r>
              <a:rPr lang="es-PR" sz="4000" kern="1200" dirty="0" smtClean="0"/>
              <a:t>de 2016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(Hechos</a:t>
            </a:r>
            <a:r>
              <a:rPr lang="en-US" dirty="0" smtClean="0"/>
              <a:t> 1:3-11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24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Jesús está vivo; y nosotros podemos vivir para siempre</a:t>
            </a:r>
            <a:r>
              <a:rPr lang="es-ES" sz="3600" dirty="0" smtClean="0"/>
              <a:t>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joyfulheart.com/easter/images-tissot/tissot-jesus-alone-on-the-cross-527x73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030" y="1828800"/>
            <a:ext cx="360597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8768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El martirio de la muerte de Jesús </a:t>
            </a:r>
            <a:r>
              <a:rPr lang="es-ES" sz="2800" dirty="0" smtClean="0"/>
              <a:t>acabó </a:t>
            </a:r>
            <a:r>
              <a:rPr lang="es-ES" sz="2800" dirty="0"/>
              <a:t>con Sus sufrimientos físicos, pero el </a:t>
            </a:r>
            <a:r>
              <a:rPr lang="es-ES" sz="2800" dirty="0" smtClean="0"/>
              <a:t>sufrimiento de </a:t>
            </a:r>
            <a:r>
              <a:rPr lang="es-ES" sz="2800" dirty="0"/>
              <a:t>Sus seguidores recién había comenzado. </a:t>
            </a:r>
            <a:endParaRPr lang="es-ES" sz="2800" dirty="0" smtClean="0"/>
          </a:p>
          <a:p>
            <a:r>
              <a:rPr lang="es-ES" sz="2800" dirty="0" smtClean="0"/>
              <a:t>Durante </a:t>
            </a:r>
            <a:r>
              <a:rPr lang="es-ES" sz="2800" dirty="0"/>
              <a:t>tres </a:t>
            </a:r>
            <a:r>
              <a:rPr lang="es-ES" sz="2800" dirty="0" smtClean="0"/>
              <a:t>días, </a:t>
            </a:r>
            <a:r>
              <a:rPr lang="es-ES" sz="2800" dirty="0"/>
              <a:t>esos seguidores </a:t>
            </a:r>
            <a:r>
              <a:rPr lang="es-ES" sz="2800" dirty="0" smtClean="0"/>
              <a:t>intentaron encontrarle </a:t>
            </a:r>
            <a:r>
              <a:rPr lang="es-ES" sz="2800" dirty="0"/>
              <a:t>sentido a la brutal muerte de su </a:t>
            </a:r>
            <a:r>
              <a:rPr lang="es-ES" sz="2800" dirty="0" smtClean="0"/>
              <a:t>líder.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6972336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joyfulheart.com/easter/images-tissot/tissot-the-two-marys-watch-at-the-tomb-of-jesus-481x7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8875" y="1828800"/>
            <a:ext cx="3355125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8768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Buscaban </a:t>
            </a:r>
            <a:r>
              <a:rPr lang="es-ES" sz="2800" dirty="0"/>
              <a:t>algo que conciliara sus expectativas sobre Jesús con la nueva realidad sin Su presencia. </a:t>
            </a:r>
            <a:endParaRPr lang="es-ES" sz="2800" dirty="0" smtClean="0"/>
          </a:p>
          <a:p>
            <a:r>
              <a:rPr lang="es-ES" sz="2800" dirty="0" smtClean="0"/>
              <a:t>Entonces</a:t>
            </a:r>
            <a:r>
              <a:rPr lang="es-ES" sz="2800" dirty="0"/>
              <a:t>, María y la otra María fueron a la tumba para ungir Su cuerpo.</a:t>
            </a:r>
          </a:p>
        </p:txBody>
      </p:sp>
    </p:spTree>
    <p:extLst>
      <p:ext uri="{BB962C8B-B14F-4D97-AF65-F5344CB8AC3E}">
        <p14:creationId xmlns:p14="http://schemas.microsoft.com/office/powerpoint/2010/main" val="29531685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Mateo 28:1-7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joyfulheart.com/easter/images-tissot/tissot-mary-magdalene-and-the-holy-women-at-the-tomb-596x70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7" r="8944"/>
          <a:stretch/>
        </p:blipFill>
        <p:spPr bwMode="auto">
          <a:xfrm>
            <a:off x="5715000" y="1828800"/>
            <a:ext cx="3429000" cy="503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5318342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“Pasado el día de reposo, al amanecer del primer día de la semana, vinieron María Magdalena y la otra María, a ver el sepulcro</a:t>
            </a:r>
            <a:r>
              <a:rPr lang="es-ES" dirty="0" smtClean="0"/>
              <a:t>. Y </a:t>
            </a:r>
            <a:r>
              <a:rPr lang="es-ES" dirty="0"/>
              <a:t>hubo un gran terremoto; porque un ángel del Señor, descendiendo del cielo y llegando, removió la piedra, y se sentó sobre ella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Mateo 28:1-7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3474477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joyfulheart.com/easter/images-tissot/tissot-the-angel-seated-on-the-stone-of-the-tomb-438x73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479" y="1828800"/>
            <a:ext cx="2994521" cy="503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5318342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Su </a:t>
            </a:r>
            <a:r>
              <a:rPr lang="es-ES" dirty="0"/>
              <a:t>aspecto era como un relámpago, y su vestido blanco como la nieve</a:t>
            </a:r>
            <a:r>
              <a:rPr lang="es-ES" dirty="0" smtClean="0"/>
              <a:t>. Y </a:t>
            </a:r>
            <a:r>
              <a:rPr lang="es-ES" dirty="0"/>
              <a:t>de miedo de él los guardas temblaron y se quedaron como muertos</a:t>
            </a:r>
            <a:r>
              <a:rPr lang="es-ES" dirty="0" smtClean="0"/>
              <a:t>. Mas </a:t>
            </a:r>
            <a:r>
              <a:rPr lang="es-ES" dirty="0"/>
              <a:t>el ángel, respondiendo, dijo a las mujeres: No temáis </a:t>
            </a:r>
            <a:r>
              <a:rPr lang="es-ES" dirty="0" smtClean="0"/>
              <a:t>vosotras...”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Mateo 28:1-7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4913625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5318342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“…porque </a:t>
            </a:r>
            <a:r>
              <a:rPr lang="es-ES" dirty="0"/>
              <a:t>yo sé que buscáis a Jesús, el que fue crucificado</a:t>
            </a:r>
            <a:r>
              <a:rPr lang="es-ES" dirty="0" smtClean="0"/>
              <a:t>. No </a:t>
            </a:r>
            <a:r>
              <a:rPr lang="es-ES" dirty="0"/>
              <a:t>está aquí, pues ha resucitado, como dijo. Venid, ved el lugar donde fue puesto el Señor</a:t>
            </a:r>
            <a:r>
              <a:rPr lang="es-ES" dirty="0" smtClean="0"/>
              <a:t>. E </a:t>
            </a:r>
            <a:r>
              <a:rPr lang="es-ES" dirty="0"/>
              <a:t>id pronto y decid a sus discípulos que ha resucitado de los </a:t>
            </a:r>
            <a:r>
              <a:rPr lang="es-ES" dirty="0" smtClean="0"/>
              <a:t>muertos...”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Mateo 28:1-7</a:t>
            </a:r>
            <a:endParaRPr lang="en-US" i="1" dirty="0"/>
          </a:p>
        </p:txBody>
      </p:sp>
      <p:pic>
        <p:nvPicPr>
          <p:cNvPr id="4098" name="Picture 2" descr="http://www.joyfulheart.com/easter/images-tissot/tissot-the-crowning-of-thorns-500x7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342" y="1828800"/>
            <a:ext cx="3444658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www.joyfulheart.com/easter/images-tissot/tissot-mary-magdalene-questions-the-angels-in-the-tomb-574x71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1" r="9394"/>
          <a:stretch/>
        </p:blipFill>
        <p:spPr bwMode="auto">
          <a:xfrm>
            <a:off x="5715000" y="1828799"/>
            <a:ext cx="3429000" cy="5038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63865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107515</TotalTime>
  <Words>1160</Words>
  <Application>Microsoft Office PowerPoint</Application>
  <PresentationFormat>On-screen Show (4:3)</PresentationFormat>
  <Paragraphs>118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David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Contexto</vt:lpstr>
      <vt:lpstr>Contexto</vt:lpstr>
      <vt:lpstr>Pasaje bíblico</vt:lpstr>
      <vt:lpstr>Mateo 28:1-7</vt:lpstr>
      <vt:lpstr>Mateo 28:1-7</vt:lpstr>
      <vt:lpstr>Mateo 28:1-7</vt:lpstr>
      <vt:lpstr>Mateo 28:1-7</vt:lpstr>
      <vt:lpstr>Mateo 28:1-7</vt:lpstr>
      <vt:lpstr>Mateo 28:1-7</vt:lpstr>
      <vt:lpstr>Mateo 28:1-7</vt:lpstr>
      <vt:lpstr>Mateo 28:1-7</vt:lpstr>
      <vt:lpstr>Pasaje bíblico</vt:lpstr>
      <vt:lpstr>Mateo 28:8-10</vt:lpstr>
      <vt:lpstr>Mateo 28:8-10</vt:lpstr>
      <vt:lpstr>Mateo 28:8-10</vt:lpstr>
      <vt:lpstr>Mateo 28:8-10</vt:lpstr>
      <vt:lpstr>Aplicación para mi vida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una_resurreccion_inigualable_032716</dc:title>
  <dc:creator>JRIVERA</dc:creator>
  <cp:lastModifiedBy>Ortega, Tito (GSO Inks/Supplies SM)</cp:lastModifiedBy>
  <cp:revision>5091</cp:revision>
  <cp:lastPrinted>2015-10-04T11:14:08Z</cp:lastPrinted>
  <dcterms:created xsi:type="dcterms:W3CDTF">2007-01-24T21:53:34Z</dcterms:created>
  <dcterms:modified xsi:type="dcterms:W3CDTF">2016-03-31T01:56:36Z</dcterms:modified>
</cp:coreProperties>
</file>