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1"/>
  </p:notesMasterIdLst>
  <p:handoutMasterIdLst>
    <p:handoutMasterId r:id="rId22"/>
  </p:handoutMasterIdLst>
  <p:sldIdLst>
    <p:sldId id="794" r:id="rId3"/>
    <p:sldId id="1618" r:id="rId4"/>
    <p:sldId id="804" r:id="rId5"/>
    <p:sldId id="1813" r:id="rId6"/>
    <p:sldId id="1829" r:id="rId7"/>
    <p:sldId id="1778" r:id="rId8"/>
    <p:sldId id="1814" r:id="rId9"/>
    <p:sldId id="1831" r:id="rId10"/>
    <p:sldId id="1791" r:id="rId11"/>
    <p:sldId id="1792" r:id="rId12"/>
    <p:sldId id="1832" r:id="rId13"/>
    <p:sldId id="1825" r:id="rId14"/>
    <p:sldId id="1826" r:id="rId15"/>
    <p:sldId id="1790" r:id="rId16"/>
    <p:sldId id="1830" r:id="rId17"/>
    <p:sldId id="1704" r:id="rId18"/>
    <p:sldId id="1663" r:id="rId19"/>
    <p:sldId id="908" r:id="rId20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51" d="100"/>
          <a:sy n="51" d="100"/>
        </p:scale>
        <p:origin x="45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8/7/2016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0440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5028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8238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9918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8457414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1278981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18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464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6629780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5002679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1173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2620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393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lifeway.com/eblifewayadultos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hyperlink" Target="http://st-takla.org/Gallery/Bible/Illustrations.html" TargetMode="External"/><Relationship Id="rId4" Type="http://schemas.openxmlformats.org/officeDocument/2006/relationships/hyperlink" Target="http://distantshores.org/resources/illustrations/sweet-publishing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s://laymansbible.files.wordpress.com/2014/04/experimental-faith-ezra-reads-the-law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3"/>
          <a:stretch/>
        </p:blipFill>
        <p:spPr bwMode="auto">
          <a:xfrm>
            <a:off x="-4864" y="0"/>
            <a:ext cx="91488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n-US" sz="1600" i="1" dirty="0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952500"/>
            <a:ext cx="7937951" cy="2019299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Verano 2016/</a:t>
            </a:r>
            <a:r>
              <a:rPr lang="es-PR" sz="4400" dirty="0" smtClean="0">
                <a:latin typeface="+mj-lt"/>
              </a:rPr>
              <a:t>Tema</a:t>
            </a:r>
            <a:r>
              <a:rPr lang="es-PR" sz="4400" dirty="0">
                <a:latin typeface="+mj-lt"/>
              </a:rPr>
              <a:t>: </a:t>
            </a:r>
            <a:r>
              <a:rPr lang="es-PR" sz="4400" cap="small" dirty="0" smtClean="0">
                <a:latin typeface="+mj-lt"/>
                <a:cs typeface="Serto Jerusalem" panose="00000400000000000000" pitchFamily="2" charset="-78"/>
              </a:rPr>
              <a:t>Despertemos: </a:t>
            </a:r>
            <a:r>
              <a:rPr lang="es-PR" sz="4400" cap="small" dirty="0">
                <a:latin typeface="+mj-lt"/>
                <a:cs typeface="Serto Jerusalem" panose="00000400000000000000" pitchFamily="2" charset="-78"/>
              </a:rPr>
              <a:t>El </a:t>
            </a:r>
            <a:r>
              <a:rPr lang="es-PR" sz="4400" cap="small" dirty="0" smtClean="0">
                <a:latin typeface="+mj-lt"/>
                <a:cs typeface="Serto Jerusalem" panose="00000400000000000000" pitchFamily="2" charset="-78"/>
              </a:rPr>
              <a:t>llamado a una vida renovada</a:t>
            </a:r>
            <a:endParaRPr lang="es-PR" sz="4400" cap="small" dirty="0">
              <a:latin typeface="+mj-lt"/>
              <a:cs typeface="Serto Jerusalem" panose="00000400000000000000" pitchFamily="2" charset="-78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2971800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j-lt"/>
              </a:rPr>
              <a:t>Sesión 4: Vuelva a la palabra de Dios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j-lt"/>
                <a:cs typeface="+mn-cs"/>
              </a:rPr>
              <a:t>7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3600" dirty="0" smtClean="0">
                <a:latin typeface="+mj-lt"/>
              </a:rPr>
              <a:t>agosto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2016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>
                <a:latin typeface="+mj-lt"/>
              </a:rPr>
              <a:t>(</a:t>
            </a:r>
            <a:r>
              <a:rPr lang="es-PR" sz="2800" dirty="0" smtClean="0"/>
              <a:t>Nehemías</a:t>
            </a:r>
            <a:r>
              <a:rPr lang="en-US" sz="2800" dirty="0" smtClean="0"/>
              <a:t> </a:t>
            </a:r>
            <a:r>
              <a:rPr lang="pt-BR" sz="2800" dirty="0" smtClean="0"/>
              <a:t>8:1-8</a:t>
            </a:r>
            <a:r>
              <a:rPr lang="en-US" sz="2800" dirty="0" smtClean="0">
                <a:latin typeface="+mj-lt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136282"/>
            <a:ext cx="80772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 el escriba Esdras estaba sobre un púlpito de madera que habían hecho para ello, y junto a él estaban Matatías, Sema, </a:t>
            </a:r>
            <a:r>
              <a:rPr lang="es-ES" dirty="0" err="1"/>
              <a:t>Anías</a:t>
            </a:r>
            <a:r>
              <a:rPr lang="es-ES" dirty="0"/>
              <a:t>, Urías, </a:t>
            </a:r>
            <a:r>
              <a:rPr lang="es-ES" dirty="0" err="1"/>
              <a:t>Hilcías</a:t>
            </a:r>
            <a:r>
              <a:rPr lang="es-ES" dirty="0"/>
              <a:t> y </a:t>
            </a:r>
            <a:r>
              <a:rPr lang="es-ES" dirty="0" err="1"/>
              <a:t>Maasías</a:t>
            </a:r>
            <a:r>
              <a:rPr lang="es-ES" dirty="0"/>
              <a:t> a su mano derecha; y a su mano izquierda, </a:t>
            </a:r>
            <a:r>
              <a:rPr lang="es-ES" dirty="0" err="1"/>
              <a:t>Pedaías</a:t>
            </a:r>
            <a:r>
              <a:rPr lang="es-ES" dirty="0"/>
              <a:t>, Misael, </a:t>
            </a:r>
            <a:r>
              <a:rPr lang="es-ES" dirty="0" err="1"/>
              <a:t>Malquías</a:t>
            </a:r>
            <a:r>
              <a:rPr lang="es-ES" dirty="0"/>
              <a:t>, </a:t>
            </a:r>
            <a:r>
              <a:rPr lang="es-ES" dirty="0" err="1"/>
              <a:t>Hasum</a:t>
            </a:r>
            <a:r>
              <a:rPr lang="es-ES" dirty="0"/>
              <a:t>, </a:t>
            </a:r>
            <a:r>
              <a:rPr lang="es-ES" dirty="0" err="1"/>
              <a:t>Hasbadana</a:t>
            </a:r>
            <a:r>
              <a:rPr lang="es-ES" dirty="0"/>
              <a:t>, Zacarías y </a:t>
            </a:r>
            <a:r>
              <a:rPr lang="es-ES" dirty="0" err="1"/>
              <a:t>Mesulam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Nehemías 8:4-6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2508854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136282"/>
            <a:ext cx="80772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Abrió</a:t>
            </a:r>
            <a:r>
              <a:rPr lang="es-ES" dirty="0"/>
              <a:t>, pues, Esdras el libro a ojos de todo el pueblo, porque estaba más alto que todo el pueblo; y cuando lo abrió, todo el pueblo estuvo atento</a:t>
            </a:r>
            <a:r>
              <a:rPr lang="es-ES" dirty="0" smtClean="0"/>
              <a:t>. Bendijo </a:t>
            </a:r>
            <a:r>
              <a:rPr lang="es-ES" dirty="0"/>
              <a:t>entonces Esdras a Jehová, Dios grande. Y todo el pueblo respondió: ¡Amén! ¡Amén! alzando sus manos; y se humillaron y adoraron a Jehová inclinados a tierra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Nehemías 8:4-6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545174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Nehemías 8:7-8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7099081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136282"/>
            <a:ext cx="83058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 los levitas </a:t>
            </a:r>
            <a:r>
              <a:rPr lang="es-ES" dirty="0" err="1"/>
              <a:t>Jesúa</a:t>
            </a:r>
            <a:r>
              <a:rPr lang="es-ES" dirty="0"/>
              <a:t>, Bani, </a:t>
            </a:r>
            <a:r>
              <a:rPr lang="es-ES" dirty="0" err="1"/>
              <a:t>Serebías</a:t>
            </a:r>
            <a:r>
              <a:rPr lang="es-ES" dirty="0"/>
              <a:t>, </a:t>
            </a:r>
            <a:r>
              <a:rPr lang="es-ES" dirty="0" err="1"/>
              <a:t>Jamín</a:t>
            </a:r>
            <a:r>
              <a:rPr lang="es-ES" dirty="0"/>
              <a:t>, </a:t>
            </a:r>
            <a:r>
              <a:rPr lang="es-ES" dirty="0" err="1"/>
              <a:t>Acub</a:t>
            </a:r>
            <a:r>
              <a:rPr lang="es-ES" dirty="0"/>
              <a:t>, </a:t>
            </a:r>
            <a:r>
              <a:rPr lang="es-ES" dirty="0" err="1"/>
              <a:t>Sabetai</a:t>
            </a:r>
            <a:r>
              <a:rPr lang="es-ES" dirty="0"/>
              <a:t>, </a:t>
            </a:r>
            <a:r>
              <a:rPr lang="es-ES" dirty="0" err="1"/>
              <a:t>Hodías</a:t>
            </a:r>
            <a:r>
              <a:rPr lang="es-ES" dirty="0"/>
              <a:t>, </a:t>
            </a:r>
            <a:r>
              <a:rPr lang="es-ES" dirty="0" err="1"/>
              <a:t>Maasías</a:t>
            </a:r>
            <a:r>
              <a:rPr lang="es-ES" dirty="0"/>
              <a:t>, </a:t>
            </a:r>
            <a:r>
              <a:rPr lang="es-ES" dirty="0" err="1"/>
              <a:t>Kelita</a:t>
            </a:r>
            <a:r>
              <a:rPr lang="es-ES" dirty="0"/>
              <a:t>, Azarías, </a:t>
            </a:r>
            <a:r>
              <a:rPr lang="es-ES" dirty="0" err="1"/>
              <a:t>Jozabed</a:t>
            </a:r>
            <a:r>
              <a:rPr lang="es-ES" dirty="0"/>
              <a:t>, </a:t>
            </a:r>
            <a:r>
              <a:rPr lang="es-ES" dirty="0" err="1"/>
              <a:t>Hanán</a:t>
            </a:r>
            <a:r>
              <a:rPr lang="es-ES" dirty="0"/>
              <a:t> y </a:t>
            </a:r>
            <a:r>
              <a:rPr lang="es-ES" dirty="0" err="1"/>
              <a:t>Pelaía</a:t>
            </a:r>
            <a:r>
              <a:rPr lang="es-ES" dirty="0"/>
              <a:t>, hacían entender al pueblo la ley; y el pueblo estaba atento en su lugar</a:t>
            </a:r>
            <a:r>
              <a:rPr lang="es-ES" dirty="0" smtClean="0"/>
              <a:t>. Y </a:t>
            </a:r>
            <a:r>
              <a:rPr lang="es-ES" dirty="0"/>
              <a:t>leían en el libro de la ley de Dios claramente, y ponían el sentido, de modo que entendiesen la lectura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Nehemías 8:7-8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1130583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1981200"/>
            <a:ext cx="49530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/>
              <a:t>El 90% de los cristianos tienen el deseo de agradar a Jesús, pero solo la mitad de ellos (45%) leen la Biblia más de una vez por semana. </a:t>
            </a:r>
            <a:endParaRPr lang="es-ES" sz="2800" dirty="0" smtClean="0"/>
          </a:p>
          <a:p>
            <a:r>
              <a:rPr lang="es-ES" sz="2800" dirty="0" smtClean="0"/>
              <a:t>¿</a:t>
            </a:r>
            <a:r>
              <a:rPr lang="es-ES" sz="2800" dirty="0"/>
              <a:t>Qué relación existe </a:t>
            </a:r>
            <a:r>
              <a:rPr lang="es-ES" sz="2800" dirty="0" smtClean="0"/>
              <a:t>entre</a:t>
            </a:r>
            <a:endParaRPr lang="es-ES" sz="28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029200"/>
            <a:ext cx="8791576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4488" indent="0">
              <a:buNone/>
            </a:pPr>
            <a:r>
              <a:rPr lang="es-ES" sz="2800" dirty="0"/>
              <a:t>estos porcentajes? </a:t>
            </a:r>
            <a:endParaRPr lang="es-ES" sz="2800" dirty="0" smtClean="0"/>
          </a:p>
          <a:p>
            <a:pPr marL="344488" indent="-344488"/>
            <a:r>
              <a:rPr lang="es-ES" sz="2800" dirty="0" smtClean="0"/>
              <a:t>Jesús </a:t>
            </a:r>
            <a:r>
              <a:rPr lang="es-ES" sz="2800" dirty="0"/>
              <a:t>dijo que si lo amábamos, guardáramos Sus mandamientos (</a:t>
            </a:r>
            <a:r>
              <a:rPr lang="es-ES" sz="2800" dirty="0">
                <a:solidFill>
                  <a:schemeClr val="tx2"/>
                </a:solidFill>
              </a:rPr>
              <a:t>Juan 14:15</a:t>
            </a:r>
            <a:r>
              <a:rPr lang="es-ES" sz="2800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2026963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1981200"/>
            <a:ext cx="49530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4488" indent="-344488"/>
            <a:r>
              <a:rPr lang="es-ES" sz="2800" dirty="0"/>
              <a:t>Él nos ha mostrado cómo obedecerle y agradarle por medio de la Biblia. </a:t>
            </a:r>
            <a:endParaRPr lang="es-ES" sz="2800" dirty="0" smtClean="0"/>
          </a:p>
          <a:p>
            <a:pPr marL="344488" indent="-344488"/>
            <a:r>
              <a:rPr lang="es-ES" sz="2800" dirty="0" smtClean="0"/>
              <a:t>Al </a:t>
            </a:r>
            <a:r>
              <a:rPr lang="es-ES" sz="2800" dirty="0"/>
              <a:t>estudiar </a:t>
            </a:r>
            <a:r>
              <a:rPr lang="es-ES" sz="2800" dirty="0" smtClean="0"/>
              <a:t>este </a:t>
            </a:r>
            <a:r>
              <a:rPr lang="es-ES" sz="2800" dirty="0"/>
              <a:t>acontecimiento en la vida de Esdras </a:t>
            </a:r>
            <a:r>
              <a:rPr lang="es-ES" sz="2800" dirty="0" smtClean="0"/>
              <a:t>descubrimos </a:t>
            </a:r>
            <a:r>
              <a:rPr lang="es-ES" sz="2800" dirty="0"/>
              <a:t>la </a:t>
            </a:r>
            <a:r>
              <a:rPr lang="es-ES" sz="2800" dirty="0" smtClean="0"/>
              <a:t>importante </a:t>
            </a:r>
            <a:r>
              <a:rPr lang="es-ES" sz="2800" dirty="0"/>
              <a:t>función que la 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029200"/>
            <a:ext cx="8791576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4488" indent="0">
              <a:buNone/>
            </a:pPr>
            <a:r>
              <a:rPr lang="es-ES" sz="2800" dirty="0" smtClean="0"/>
              <a:t>Biblia </a:t>
            </a:r>
            <a:r>
              <a:rPr lang="es-ES" sz="2800" dirty="0"/>
              <a:t>cumple en un andar más cercano con Dios.</a:t>
            </a:r>
          </a:p>
        </p:txBody>
      </p:sp>
    </p:spTree>
    <p:extLst>
      <p:ext uri="{BB962C8B-B14F-4D97-AF65-F5344CB8AC3E}">
        <p14:creationId xmlns:p14="http://schemas.microsoft.com/office/powerpoint/2010/main" val="13168265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170113"/>
            <a:ext cx="8610600" cy="4230687"/>
          </a:xfrm>
        </p:spPr>
        <p:txBody>
          <a:bodyPr/>
          <a:lstStyle/>
          <a:p>
            <a:pPr marL="288925" indent="-288925">
              <a:buNone/>
            </a:pPr>
            <a:r>
              <a:rPr lang="es-PR" sz="1400" dirty="0" smtClean="0"/>
              <a:t>Floyd, </a:t>
            </a:r>
            <a:r>
              <a:rPr lang="es-PR" sz="1400" dirty="0" err="1" smtClean="0"/>
              <a:t>Ronie</a:t>
            </a:r>
            <a:r>
              <a:rPr lang="es-PR" sz="1400" dirty="0" smtClean="0"/>
              <a:t>. </a:t>
            </a:r>
            <a:r>
              <a:rPr lang="es-PR" sz="1400" dirty="0"/>
              <a:t>y</a:t>
            </a:r>
            <a:r>
              <a:rPr lang="es-PR" sz="1400" dirty="0" smtClean="0"/>
              <a:t> David Francis, </a:t>
            </a:r>
            <a:r>
              <a:rPr lang="es-PR" sz="1400" dirty="0"/>
              <a:t>e</a:t>
            </a:r>
            <a:r>
              <a:rPr lang="es-PR" sz="1400" dirty="0" smtClean="0"/>
              <a:t>ds. </a:t>
            </a:r>
            <a:r>
              <a:rPr lang="es-PR" sz="1400" i="1" dirty="0" smtClean="0"/>
              <a:t>Estudios Bíblicos para la Vida para Adultos, </a:t>
            </a:r>
            <a:r>
              <a:rPr lang="es-PR" sz="1400" dirty="0" smtClean="0"/>
              <a:t>Primavera 2016,</a:t>
            </a:r>
            <a:r>
              <a:rPr lang="es-PR" sz="1400" i="1" dirty="0" smtClean="0"/>
              <a:t>  </a:t>
            </a:r>
            <a:r>
              <a:rPr lang="es-PR" sz="1400" dirty="0" smtClean="0"/>
              <a:t>Vol. 3, Núm. 3.</a:t>
            </a:r>
            <a:r>
              <a:rPr lang="es-PR" sz="1400" i="1" dirty="0" smtClean="0"/>
              <a:t>  </a:t>
            </a:r>
            <a:r>
              <a:rPr lang="es-PR" sz="1400" dirty="0" smtClean="0"/>
              <a:t>Nashville, TN: </a:t>
            </a:r>
            <a:r>
              <a:rPr lang="es-PR" sz="1400" dirty="0" err="1" smtClean="0"/>
              <a:t>Lifeway</a:t>
            </a:r>
            <a:r>
              <a:rPr lang="es-PR" sz="1400" dirty="0" smtClean="0"/>
              <a:t> </a:t>
            </a:r>
            <a:r>
              <a:rPr lang="es-PR" sz="1400" dirty="0" err="1" smtClean="0"/>
              <a:t>Church</a:t>
            </a:r>
            <a:r>
              <a:rPr lang="es-PR" sz="1400" dirty="0" smtClean="0"/>
              <a:t> </a:t>
            </a:r>
            <a:r>
              <a:rPr lang="es-PR" sz="1400" dirty="0" err="1" smtClean="0"/>
              <a:t>Resources</a:t>
            </a:r>
            <a:r>
              <a:rPr lang="es-PR" sz="1400" dirty="0" smtClean="0"/>
              <a:t>, 2015. 112-122.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MacDonald</a:t>
            </a:r>
            <a:r>
              <a:rPr lang="en-US" sz="1400" dirty="0"/>
              <a:t>, William. </a:t>
            </a:r>
            <a:r>
              <a:rPr lang="en-US" sz="1400" dirty="0" err="1"/>
              <a:t>Comentario</a:t>
            </a:r>
            <a:r>
              <a:rPr lang="en-US" sz="1400" dirty="0"/>
              <a:t> </a:t>
            </a:r>
            <a:r>
              <a:rPr lang="en-US" sz="1400" dirty="0" err="1" smtClean="0"/>
              <a:t>Bíblico</a:t>
            </a:r>
            <a:r>
              <a:rPr lang="en-US" sz="1400" dirty="0" smtClean="0"/>
              <a:t> </a:t>
            </a:r>
            <a:r>
              <a:rPr lang="en-US" sz="1400" dirty="0"/>
              <a:t>de William MacDonald: </a:t>
            </a:r>
            <a:r>
              <a:rPr lang="en-US" sz="1400" dirty="0" err="1"/>
              <a:t>Antiguo</a:t>
            </a:r>
            <a:r>
              <a:rPr lang="en-US" sz="1400" dirty="0"/>
              <a:t> </a:t>
            </a:r>
            <a:r>
              <a:rPr lang="en-US" sz="1400" dirty="0" err="1"/>
              <a:t>Testamento</a:t>
            </a:r>
            <a:r>
              <a:rPr lang="en-US" sz="1400" dirty="0"/>
              <a:t> Y Nuevo </a:t>
            </a:r>
            <a:r>
              <a:rPr lang="en-US" sz="1400" dirty="0" err="1"/>
              <a:t>Testamento</a:t>
            </a:r>
            <a:r>
              <a:rPr lang="en-US" sz="1400" dirty="0"/>
              <a:t>. </a:t>
            </a:r>
            <a:r>
              <a:rPr lang="en-US" sz="1400" dirty="0" err="1"/>
              <a:t>Viladecavalls</a:t>
            </a:r>
            <a:r>
              <a:rPr lang="en-US" sz="1400" dirty="0"/>
              <a:t> (Barcelona), </a:t>
            </a:r>
            <a:r>
              <a:rPr lang="en-US" sz="1400" dirty="0" err="1" smtClean="0"/>
              <a:t>España</a:t>
            </a:r>
            <a:r>
              <a:rPr lang="en-US" sz="1400" dirty="0"/>
              <a:t>: Editorial CLIE, 2004. </a:t>
            </a:r>
            <a:r>
              <a:rPr lang="en-US" sz="1400" dirty="0" smtClean="0"/>
              <a:t>Print.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Ventura</a:t>
            </a:r>
            <a:r>
              <a:rPr lang="en-US" sz="1400" dirty="0"/>
              <a:t>, Samuel Vila. </a:t>
            </a:r>
            <a:r>
              <a:rPr lang="en-US" sz="1400" i="1" dirty="0"/>
              <a:t>Nuevo </a:t>
            </a:r>
            <a:r>
              <a:rPr lang="en-US" sz="1400" i="1" dirty="0" err="1"/>
              <a:t>diccionario</a:t>
            </a:r>
            <a:r>
              <a:rPr lang="en-US" sz="1400" i="1" dirty="0"/>
              <a:t> </a:t>
            </a:r>
            <a:r>
              <a:rPr lang="en-US" sz="1400" i="1" dirty="0" err="1"/>
              <a:t>biblico</a:t>
            </a:r>
            <a:r>
              <a:rPr lang="en-US" sz="1400" i="1" dirty="0"/>
              <a:t> </a:t>
            </a:r>
            <a:r>
              <a:rPr lang="en-US" sz="1400" i="1" dirty="0" err="1"/>
              <a:t>ilustrado</a:t>
            </a:r>
            <a:r>
              <a:rPr lang="en-US" sz="1400" dirty="0"/>
              <a:t> 1985 : 1070. Print</a:t>
            </a:r>
            <a:r>
              <a:rPr lang="en-U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/>
              <a:t>Vine, W.E. </a:t>
            </a:r>
            <a:r>
              <a:rPr lang="es-ES" sz="1400" i="1" dirty="0"/>
              <a:t>Vine diccionario expositivo de palabras del Antiguo y del Nuevo Testamento exhaustivo</a:t>
            </a:r>
            <a:r>
              <a:rPr lang="es-ES" sz="1400" dirty="0"/>
              <a:t> </a:t>
            </a:r>
            <a:r>
              <a:rPr lang="es-ES" sz="1400" dirty="0" smtClean="0"/>
              <a:t>1999. </a:t>
            </a:r>
            <a:r>
              <a:rPr lang="es-ES" sz="1400" dirty="0" err="1"/>
              <a:t>Print</a:t>
            </a:r>
            <a:r>
              <a:rPr lang="es-E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Wiersbe</a:t>
            </a:r>
            <a:r>
              <a:rPr lang="es-ES" sz="1400" dirty="0"/>
              <a:t>, Warren W. Bosquejos Expositivos de La Biblia: Antiguo Y Nuevo Testamento. </a:t>
            </a:r>
            <a:r>
              <a:rPr lang="es-ES" sz="1400" dirty="0" err="1"/>
              <a:t>electronic</a:t>
            </a:r>
            <a:r>
              <a:rPr lang="es-ES" sz="1400" dirty="0"/>
              <a:t> ed. Nashville: Editorial Caribe, 1995.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342900" lvl="1" indent="-342900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smtClean="0">
                <a:hlinkClick r:id="rId3"/>
              </a:rPr>
              <a:t>http://blog.lifeway.com/eblifewayadultos/</a:t>
            </a:r>
            <a:endParaRPr lang="es-PR" sz="1400" dirty="0" smtClean="0"/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s-PR" sz="1400" dirty="0" smtClean="0">
                <a:hlinkClick r:id="rId4"/>
              </a:rPr>
              <a:t>http</a:t>
            </a:r>
            <a:r>
              <a:rPr lang="es-PR" sz="1400" dirty="0">
                <a:hlinkClick r:id="rId4"/>
              </a:rPr>
              <a:t>://</a:t>
            </a:r>
            <a:r>
              <a:rPr lang="es-PR" sz="1400" dirty="0" smtClean="0">
                <a:hlinkClick r:id="rId4"/>
              </a:rPr>
              <a:t>distantshores.org/resources/illustrations/sweet-publishing</a:t>
            </a:r>
            <a:r>
              <a:rPr lang="es-PR" sz="1400" dirty="0"/>
              <a:t> </a:t>
            </a:r>
            <a:r>
              <a:rPr lang="es-ES" sz="1400" dirty="0" smtClean="0"/>
              <a:t>(imágenes bíblicas).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400" dirty="0">
                <a:hlinkClick r:id="rId5"/>
              </a:rPr>
              <a:t>http://</a:t>
            </a:r>
            <a:r>
              <a:rPr lang="en-US" sz="1400" dirty="0" smtClean="0">
                <a:hlinkClick r:id="rId5"/>
              </a:rPr>
              <a:t>st-takla.org/Gallery/Bible/Illustrations.html</a:t>
            </a:r>
            <a:r>
              <a:rPr lang="en-US" sz="1400" dirty="0" smtClean="0"/>
              <a:t> </a:t>
            </a:r>
            <a:r>
              <a:rPr lang="es-ES" sz="1400" dirty="0" smtClean="0">
                <a:latin typeface="+mj-lt"/>
              </a:rPr>
              <a:t>(imágenes bíblicas).</a:t>
            </a:r>
            <a:endParaRPr lang="en-US" sz="1400" dirty="0">
              <a:latin typeface="+mj-lt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distantshores.org/images/rg/44/44_Ac_04_13_RG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0" t="1066" r="4829" b="3943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573088"/>
          </a:xfrm>
          <a:solidFill>
            <a:schemeClr val="bg1">
              <a:alpha val="60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181600"/>
          </a:xfrm>
          <a:solidFill>
            <a:schemeClr val="bg1">
              <a:alpha val="60000"/>
            </a:scheme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 smtClean="0"/>
              <a:t>Verano </a:t>
            </a:r>
            <a:r>
              <a:rPr lang="es-PR" sz="4400" kern="1200" dirty="0" smtClean="0"/>
              <a:t>2016/Tema</a:t>
            </a:r>
            <a:r>
              <a:rPr lang="es-PR" sz="4400" dirty="0" smtClean="0"/>
              <a:t>:  </a:t>
            </a:r>
            <a:r>
              <a:rPr lang="es-PR" sz="4400" cap="small" dirty="0" smtClean="0"/>
              <a:t>Despertemos: El llamado a una vida renovada</a:t>
            </a:r>
            <a:endParaRPr lang="es-PR" sz="4400" kern="1200" cap="small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cap="small" dirty="0" smtClean="0"/>
              <a:t>Sesión 5: Vuelva a la unidad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dirty="0" smtClean="0"/>
              <a:t>14</a:t>
            </a:r>
            <a:r>
              <a:rPr lang="es-PR" sz="4000" kern="1200" dirty="0" smtClean="0"/>
              <a:t> </a:t>
            </a:r>
            <a:r>
              <a:rPr lang="es-PR" sz="4000" kern="1200" dirty="0"/>
              <a:t>de </a:t>
            </a:r>
            <a:r>
              <a:rPr lang="es-PR" sz="4000" dirty="0" smtClean="0"/>
              <a:t>agosto </a:t>
            </a:r>
            <a:r>
              <a:rPr lang="es-PR" sz="4000" kern="1200" dirty="0" smtClean="0"/>
              <a:t>de 2016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(Hechos 4</a:t>
            </a:r>
            <a:r>
              <a:rPr lang="en-US" dirty="0" smtClean="0"/>
              <a:t>:31-37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18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http://blog.lifeway.com/eblifewayadultos/files/2012/05/Unit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013" b="-210"/>
          <a:stretch/>
        </p:blipFill>
        <p:spPr bwMode="auto">
          <a:xfrm>
            <a:off x="-32627" y="6553200"/>
            <a:ext cx="9176627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http://blog.lifeway.com/eblifewayadultos/files/2012/05/Unit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06" t="57683" r="42525" b="24215"/>
          <a:stretch/>
        </p:blipFill>
        <p:spPr bwMode="auto">
          <a:xfrm>
            <a:off x="-32626" y="4038599"/>
            <a:ext cx="4757026" cy="2514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64" r="86358" b="58521"/>
          <a:stretch/>
        </p:blipFill>
        <p:spPr bwMode="auto">
          <a:xfrm>
            <a:off x="5255682" y="0"/>
            <a:ext cx="3888318" cy="4038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://lifewayblog.wpengine.netdna-cdn.com/eblifewayadultos/files/2012/05/005075090_2016-SPR_0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45"/>
          <a:stretch/>
        </p:blipFill>
        <p:spPr bwMode="auto">
          <a:xfrm>
            <a:off x="-6915" y="-1"/>
            <a:ext cx="5243776" cy="381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blog.lifeway.com/eblifewayadultos/files/2012/05/Unit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2" b="38888"/>
          <a:stretch/>
        </p:blipFill>
        <p:spPr bwMode="auto">
          <a:xfrm>
            <a:off x="0" y="0"/>
            <a:ext cx="5281448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http://blog.lifeway.com/eblifewayadultos/files/2012/05/Unit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111" r="32458" b="3334"/>
          <a:stretch/>
        </p:blipFill>
        <p:spPr bwMode="auto">
          <a:xfrm>
            <a:off x="-6915" y="6096000"/>
            <a:ext cx="7101291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http://blog.lifeway.com/eblifewayadultos/files/2012/05/Unit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62" t="64624" b="12778"/>
          <a:stretch/>
        </p:blipFill>
        <p:spPr bwMode="auto">
          <a:xfrm>
            <a:off x="4419600" y="4038600"/>
            <a:ext cx="354563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blog.lifeway.com/eblifewayadultos/files/2012/05/Unit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414"/>
          <a:stretch/>
        </p:blipFill>
        <p:spPr bwMode="auto">
          <a:xfrm>
            <a:off x="-32626" y="0"/>
            <a:ext cx="5595226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http://blog.lifeway.com/eblifewayadultos/files/2012/05/Unit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67" t="74726" r="41154" b="7292"/>
          <a:stretch/>
        </p:blipFill>
        <p:spPr bwMode="auto">
          <a:xfrm>
            <a:off x="4343400" y="4038601"/>
            <a:ext cx="48006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http://blog.lifeway.com/eblifewayadultos/files/2012/05/Unit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40" t="90720" b="3512"/>
          <a:stretch/>
        </p:blipFill>
        <p:spPr bwMode="auto">
          <a:xfrm>
            <a:off x="7512443" y="6134106"/>
            <a:ext cx="1631557" cy="419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blog.lifeway.com/eblifewayadultos/files/2012/05/Unit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49" t="58238" r="46490" b="25415"/>
          <a:stretch/>
        </p:blipFill>
        <p:spPr bwMode="auto">
          <a:xfrm>
            <a:off x="0" y="4114800"/>
            <a:ext cx="4343400" cy="2295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488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La Palabra de Dios es lo que nos permite tener un estilo de vida consecuente. 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distantshores.org/images/rg/16/16_Ne_06_02_RG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68" r="6173"/>
          <a:stretch/>
        </p:blipFill>
        <p:spPr bwMode="auto">
          <a:xfrm>
            <a:off x="4876800" y="2135589"/>
            <a:ext cx="3657600" cy="446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4572000" cy="44958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/>
              <a:t>La obra de reconstruir el muro alrededor de Jerusalén se completó en un tiempo sorprendentemente breve, para ser exactos, 52 días (</a:t>
            </a:r>
            <a:r>
              <a:rPr lang="es-ES" sz="2800" dirty="0">
                <a:solidFill>
                  <a:schemeClr val="tx2"/>
                </a:solidFill>
              </a:rPr>
              <a:t>Nehemías 6:15</a:t>
            </a:r>
            <a:r>
              <a:rPr lang="es-ES" sz="2800" dirty="0"/>
              <a:t>). </a:t>
            </a:r>
            <a:endParaRPr lang="es-ES" sz="2800" dirty="0" smtClean="0"/>
          </a:p>
          <a:p>
            <a:r>
              <a:rPr lang="es-ES" sz="2800" dirty="0" smtClean="0"/>
              <a:t>Pero </a:t>
            </a:r>
            <a:r>
              <a:rPr lang="es-ES" sz="2800" dirty="0"/>
              <a:t>la obra de Nehemías en Jerusalén no finalizó al terminarse el muro</a:t>
            </a:r>
            <a:r>
              <a:rPr lang="es-ES" sz="2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412933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4572000" cy="44958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Durante </a:t>
            </a:r>
            <a:r>
              <a:rPr lang="es-ES" sz="2800" dirty="0"/>
              <a:t>por lo menos doce años </a:t>
            </a:r>
            <a:r>
              <a:rPr lang="es-ES" sz="2800" dirty="0" smtClean="0"/>
              <a:t>Nehemías fue </a:t>
            </a:r>
            <a:r>
              <a:rPr lang="es-ES" sz="2800" dirty="0"/>
              <a:t>gobernador de Judá (</a:t>
            </a:r>
            <a:r>
              <a:rPr lang="es-ES" sz="2800" dirty="0">
                <a:solidFill>
                  <a:schemeClr val="tx2"/>
                </a:solidFill>
              </a:rPr>
              <a:t>5:14</a:t>
            </a:r>
            <a:r>
              <a:rPr lang="es-ES" sz="2800" dirty="0"/>
              <a:t>). </a:t>
            </a:r>
            <a:endParaRPr lang="es-ES" sz="2800" dirty="0" smtClean="0"/>
          </a:p>
          <a:p>
            <a:r>
              <a:rPr lang="es-ES" sz="2800" dirty="0" smtClean="0"/>
              <a:t>Luego </a:t>
            </a:r>
            <a:r>
              <a:rPr lang="es-ES" sz="2800" dirty="0"/>
              <a:t>de la restauración del muro y mientras Nehemías era gobernador, él y el escriba Esdras guiaron al pueblo a renovar su pacto con Dios.</a:t>
            </a:r>
            <a:endParaRPr lang="es-ES" sz="2800" dirty="0" smtClean="0"/>
          </a:p>
        </p:txBody>
      </p:sp>
      <p:pic>
        <p:nvPicPr>
          <p:cNvPr id="6" name="Picture 2" descr="http://distantshores.org/images/rg/16/16_Ne_06_02_RG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68" r="6173"/>
          <a:stretch/>
        </p:blipFill>
        <p:spPr bwMode="auto">
          <a:xfrm>
            <a:off x="4876800" y="2135589"/>
            <a:ext cx="3657600" cy="446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8556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Nehemías 8:1-3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136282"/>
            <a:ext cx="83058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 se juntó todo el pueblo como un solo hombre en la plaza que está delante de la puerta de las Aguas, y dijeron a Esdras el escriba que trajese el libro de la ley de Moisés, la cual Jehová había dado a Israel</a:t>
            </a:r>
            <a:r>
              <a:rPr lang="es-ES" dirty="0" smtClean="0"/>
              <a:t>. Y </a:t>
            </a:r>
            <a:r>
              <a:rPr lang="es-ES" dirty="0"/>
              <a:t>el sacerdote Esdras trajo la ley delante de la congregación, así de hombres como de mujeres y de todos los que podían entender, el primer día del mes séptimo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Nehemías 8:1-3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0498685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136282"/>
            <a:ext cx="83058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Y </a:t>
            </a:r>
            <a:r>
              <a:rPr lang="es-ES" dirty="0"/>
              <a:t>leyó en el libro delante de la plaza que está delante de la puerta de las Aguas, desde el alba hasta el mediodía, en presencia de hombres y mujeres y de todos los que podían entender; y los oídos de todo el pueblo estaban atentos al libro de la ley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Nehemías 8:1-3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0202435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Nehemías 8:4-6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4627572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111453</TotalTime>
  <Words>818</Words>
  <Application>Microsoft Office PowerPoint</Application>
  <PresentationFormat>On-screen Show (4:3)</PresentationFormat>
  <Paragraphs>84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David</vt:lpstr>
      <vt:lpstr>Serto Jerusalem</vt:lpstr>
      <vt:lpstr>Tahoma</vt:lpstr>
      <vt:lpstr>Wingdings</vt:lpstr>
      <vt:lpstr>Blends</vt:lpstr>
      <vt:lpstr>1_Office Theme</vt:lpstr>
      <vt:lpstr>PowerPoint Presentation</vt:lpstr>
      <vt:lpstr>PowerPoint Presentation</vt:lpstr>
      <vt:lpstr>El asunto</vt:lpstr>
      <vt:lpstr>Contexto</vt:lpstr>
      <vt:lpstr>Contexto</vt:lpstr>
      <vt:lpstr>Pasaje bíblico</vt:lpstr>
      <vt:lpstr>Nehemías 8:1-3</vt:lpstr>
      <vt:lpstr>Nehemías 8:1-3</vt:lpstr>
      <vt:lpstr>Pasaje bíblico</vt:lpstr>
      <vt:lpstr>Nehemías 8:4-6</vt:lpstr>
      <vt:lpstr>Nehemías 8:4-6</vt:lpstr>
      <vt:lpstr>Pasaje bíblico</vt:lpstr>
      <vt:lpstr>Nehemías 8:7-8</vt:lpstr>
      <vt:lpstr>Aplicación para mi vida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vuelva_a_la_palabra_de_dios_080716</dc:title>
  <dc:creator>JRIVERA</dc:creator>
  <cp:lastModifiedBy>Ortega, Tito (GSO Inks/Supplies SM)</cp:lastModifiedBy>
  <cp:revision>5295</cp:revision>
  <cp:lastPrinted>2016-04-09T19:10:40Z</cp:lastPrinted>
  <dcterms:created xsi:type="dcterms:W3CDTF">2007-01-24T21:53:34Z</dcterms:created>
  <dcterms:modified xsi:type="dcterms:W3CDTF">2016-08-08T03:05:18Z</dcterms:modified>
</cp:coreProperties>
</file>