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4"/>
  </p:notesMasterIdLst>
  <p:handoutMasterIdLst>
    <p:handoutMasterId r:id="rId35"/>
  </p:handoutMasterIdLst>
  <p:sldIdLst>
    <p:sldId id="794" r:id="rId3"/>
    <p:sldId id="804" r:id="rId4"/>
    <p:sldId id="1919" r:id="rId5"/>
    <p:sldId id="1778" r:id="rId6"/>
    <p:sldId id="1814" r:id="rId7"/>
    <p:sldId id="2028" r:id="rId8"/>
    <p:sldId id="2034" r:id="rId9"/>
    <p:sldId id="2035" r:id="rId10"/>
    <p:sldId id="2040" r:id="rId11"/>
    <p:sldId id="2041" r:id="rId12"/>
    <p:sldId id="2042" r:id="rId13"/>
    <p:sldId id="2016" r:id="rId14"/>
    <p:sldId id="2018" r:id="rId15"/>
    <p:sldId id="2029" r:id="rId16"/>
    <p:sldId id="2036" r:id="rId17"/>
    <p:sldId id="2043" r:id="rId18"/>
    <p:sldId id="2037" r:id="rId19"/>
    <p:sldId id="2044" r:id="rId20"/>
    <p:sldId id="2030" r:id="rId21"/>
    <p:sldId id="2031" r:id="rId22"/>
    <p:sldId id="2032" r:id="rId23"/>
    <p:sldId id="2033" r:id="rId24"/>
    <p:sldId id="2039" r:id="rId25"/>
    <p:sldId id="2046" r:id="rId26"/>
    <p:sldId id="2045" r:id="rId27"/>
    <p:sldId id="2038" r:id="rId28"/>
    <p:sldId id="2047" r:id="rId29"/>
    <p:sldId id="1790" r:id="rId30"/>
    <p:sldId id="1704" r:id="rId31"/>
    <p:sldId id="1663" r:id="rId32"/>
    <p:sldId id="908"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5" d="100"/>
          <a:sy n="105" d="100"/>
        </p:scale>
        <p:origin x="1632" y="102"/>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9/6/2017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dirty="0"/>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10</a:t>
            </a:fld>
            <a:endParaRPr lang="en-US"/>
          </a:p>
        </p:txBody>
      </p:sp>
    </p:spTree>
    <p:extLst>
      <p:ext uri="{BB962C8B-B14F-4D97-AF65-F5344CB8AC3E}">
        <p14:creationId xmlns:p14="http://schemas.microsoft.com/office/powerpoint/2010/main" val="2642553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439069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3864812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998601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2951905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1456673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4045314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1274189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3719858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34371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3945339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2927209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1712260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2207431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2987536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25</a:t>
            </a:fld>
            <a:endParaRPr lang="en-US"/>
          </a:p>
        </p:txBody>
      </p:sp>
    </p:spTree>
    <p:extLst>
      <p:ext uri="{BB962C8B-B14F-4D97-AF65-F5344CB8AC3E}">
        <p14:creationId xmlns:p14="http://schemas.microsoft.com/office/powerpoint/2010/main" val="2452237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39309092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1076411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28</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45741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29</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658326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30</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31</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208811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1099763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1017977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1373303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919718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3" name="Picture 2" descr="http://www.bkbeukema.org/wp-content/uploads/2015/11/Untitled.png"/>
          <p:cNvPicPr>
            <a:picLocks noChangeAspect="1" noChangeArrowheads="1"/>
          </p:cNvPicPr>
          <p:nvPr/>
        </p:nvPicPr>
        <p:blipFill rotWithShape="1">
          <a:blip r:embed="rId3">
            <a:extLst>
              <a:ext uri="{28A0092B-C50C-407E-A947-70E740481C1C}">
                <a14:useLocalDpi xmlns:a14="http://schemas.microsoft.com/office/drawing/2010/main" val="0"/>
              </a:ext>
            </a:extLst>
          </a:blip>
          <a:srcRect t="8164"/>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i="1" dirty="0">
                <a:latin typeface="Arial" charset="0"/>
              </a:rPr>
              <a:t>Estudios Bíblicos </a:t>
            </a:r>
            <a:r>
              <a:rPr lang="en-US" sz="1600" i="1" dirty="0">
                <a:latin typeface="Arial" charset="0"/>
              </a:rPr>
              <a:t>Lifeway</a:t>
            </a:r>
            <a:r>
              <a:rPr lang="es-PR" sz="1600" i="1" dirty="0">
                <a:latin typeface="Arial" charset="0"/>
              </a:rPr>
              <a:t> </a:t>
            </a:r>
            <a:r>
              <a:rPr lang="es-PR" sz="1600" dirty="0">
                <a:latin typeface="Arial" charset="0"/>
              </a:rPr>
              <a:t>®</a:t>
            </a:r>
          </a:p>
        </p:txBody>
      </p:sp>
      <p:sp>
        <p:nvSpPr>
          <p:cNvPr id="7" name="Rectangle 2"/>
          <p:cNvSpPr txBox="1">
            <a:spLocks noChangeArrowheads="1"/>
          </p:cNvSpPr>
          <p:nvPr/>
        </p:nvSpPr>
        <p:spPr>
          <a:xfrm>
            <a:off x="609600" y="533400"/>
            <a:ext cx="7937951" cy="2590800"/>
          </a:xfrm>
          <a:prstGeom prst="rect">
            <a:avLst/>
          </a:prstGeom>
          <a:solidFill>
            <a:schemeClr val="bg1">
              <a:lumMod val="95000"/>
              <a:lumOff val="5000"/>
              <a:alpha val="65000"/>
            </a:schemeClr>
          </a:solidFill>
          <a:ln/>
        </p:spPr>
        <p:txBody>
          <a:bodyPr vert="horz" lIns="91440" tIns="45720" rIns="91440" bIns="45720" rtlCol="0" anchor="ctr">
            <a:noAutofit/>
          </a:bodyPr>
          <a:lstStyle/>
          <a:p>
            <a:pPr marL="0" lvl="0" indent="0" algn="ctr" fontAlgn="auto">
              <a:spcBef>
                <a:spcPts val="0"/>
              </a:spcBef>
              <a:buNone/>
              <a:defRPr/>
            </a:pPr>
            <a:r>
              <a:rPr kumimoji="0" lang="es-PR" sz="4400" b="0" i="0" u="none" strike="noStrike" kern="1200" cap="none" spc="0" normalizeH="0" baseline="0" noProof="0" dirty="0">
                <a:ln>
                  <a:noFill/>
                </a:ln>
                <a:effectLst/>
                <a:uLnTx/>
                <a:uFillTx/>
                <a:latin typeface="+mj-lt"/>
                <a:ea typeface="+mj-ea"/>
                <a:cs typeface="+mj-cs"/>
              </a:rPr>
              <a:t>Verano 2017/Tema: Refinanciemos: Sabiduría antigua para administrar hoy el dinero</a:t>
            </a:r>
            <a:endParaRPr lang="es-PR" sz="4400" cap="small" dirty="0">
              <a:latin typeface="+mj-lt"/>
              <a:cs typeface="Serto Jerusalem" panose="00000400000000000000" pitchFamily="2" charset="-78"/>
            </a:endParaRPr>
          </a:p>
        </p:txBody>
      </p:sp>
      <p:sp>
        <p:nvSpPr>
          <p:cNvPr id="8" name="Rectangle 3"/>
          <p:cNvSpPr txBox="1">
            <a:spLocks noChangeArrowheads="1"/>
          </p:cNvSpPr>
          <p:nvPr/>
        </p:nvSpPr>
        <p:spPr>
          <a:xfrm>
            <a:off x="609600" y="3124200"/>
            <a:ext cx="7937951" cy="3124200"/>
          </a:xfrm>
          <a:prstGeom prst="rect">
            <a:avLst/>
          </a:prstGeom>
          <a:solidFill>
            <a:schemeClr val="bg1">
              <a:lumMod val="95000"/>
              <a:lumOff val="5000"/>
              <a:alpha val="65000"/>
            </a:schemeClr>
          </a:solidFill>
          <a:ln/>
        </p:spPr>
        <p:txBody>
          <a:bodyPr vert="horz" lIns="91440" tIns="45720" rIns="91440" bIns="45720" rtlCol="0" anchor="ctr">
            <a:normAutofit/>
          </a:bodyPr>
          <a:lstStyle/>
          <a:p>
            <a:pPr marL="401638" indent="-234950" algn="ctr">
              <a:spcAft>
                <a:spcPts val="600"/>
              </a:spcAft>
              <a:buNone/>
            </a:pPr>
            <a:r>
              <a:rPr lang="es-PR" sz="4400" cap="small" dirty="0">
                <a:latin typeface="+mj-lt"/>
              </a:rPr>
              <a:t>Sesión Extra: Amar es comprometerse</a:t>
            </a:r>
          </a:p>
          <a:p>
            <a:pPr marL="401638" indent="-234950" algn="ctr">
              <a:spcAft>
                <a:spcPts val="600"/>
              </a:spcAft>
              <a:buNone/>
            </a:pPr>
            <a:r>
              <a:rPr lang="es-PR" sz="3600" dirty="0">
                <a:latin typeface="+mj-lt"/>
                <a:cs typeface="+mn-cs"/>
              </a:rPr>
              <a:t>27</a:t>
            </a:r>
            <a:r>
              <a:rPr kumimoji="0" lang="es-PR" sz="3600" b="0" i="0" u="none" strike="noStrike" kern="1200" cap="none" spc="0" normalizeH="0" baseline="0" noProof="0" dirty="0">
                <a:ln>
                  <a:noFill/>
                </a:ln>
                <a:effectLst/>
                <a:uLnTx/>
                <a:uFillTx/>
                <a:latin typeface="+mj-lt"/>
                <a:cs typeface="+mn-cs"/>
              </a:rPr>
              <a:t> de </a:t>
            </a:r>
            <a:r>
              <a:rPr lang="es-PR" sz="3600" dirty="0">
                <a:latin typeface="+mj-lt"/>
              </a:rPr>
              <a:t>agosto </a:t>
            </a:r>
            <a:r>
              <a:rPr kumimoji="0" lang="es-PR" sz="3600" b="0" i="0" u="none" strike="noStrike" kern="1200" cap="none" spc="0" normalizeH="0" baseline="0" noProof="0" dirty="0">
                <a:ln>
                  <a:noFill/>
                </a:ln>
                <a:effectLst/>
                <a:uLnTx/>
                <a:uFillTx/>
                <a:latin typeface="+mj-lt"/>
                <a:cs typeface="+mn-cs"/>
              </a:rPr>
              <a:t>de 2017</a:t>
            </a:r>
            <a:endParaRPr kumimoji="0" lang="es-PR" sz="3200" b="0" i="0" u="none" strike="noStrike" kern="1200" cap="none" spc="0" normalizeH="0" baseline="0" noProof="0" dirty="0">
              <a:ln>
                <a:noFill/>
              </a:ln>
              <a:effectLst/>
              <a:uLnTx/>
              <a:uFillTx/>
              <a:latin typeface="+mj-lt"/>
              <a:cs typeface="+mn-cs"/>
            </a:endParaRPr>
          </a:p>
          <a:p>
            <a:pPr marL="401638" lvl="0" indent="-234950" algn="ctr" fontAlgn="auto">
              <a:spcBef>
                <a:spcPct val="20000"/>
              </a:spcBef>
              <a:spcAft>
                <a:spcPts val="0"/>
              </a:spcAft>
              <a:defRPr/>
            </a:pPr>
            <a:r>
              <a:rPr lang="fr-FR" sz="2800" dirty="0">
                <a:latin typeface="+mj-lt"/>
              </a:rPr>
              <a:t>(</a:t>
            </a:r>
            <a:r>
              <a:rPr lang="es-PR" sz="2800" dirty="0"/>
              <a:t>Lucas </a:t>
            </a:r>
            <a:r>
              <a:rPr lang="en-US" sz="2800" dirty="0"/>
              <a:t>10:25-37</a:t>
            </a:r>
            <a:r>
              <a:rPr lang="en-US" sz="2800" dirty="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65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Aguadilla</a:t>
            </a: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“sabiendo que el hombre no es justificado por las obras de la ley, sino por la fe de Jesucristo, nosotros también hemos creído en Jesucristo, para ser justificados por la fe de Cristo y no por las obras de la ley, por cuanto por las obras de la ley nadie será justificado.” (</a:t>
            </a:r>
            <a:r>
              <a:rPr lang="es-ES" dirty="0">
                <a:solidFill>
                  <a:schemeClr val="tx2"/>
                </a:solidFill>
              </a:rPr>
              <a:t>Gálatas 2.16, RVR60</a:t>
            </a:r>
            <a:r>
              <a:rPr lang="es-ES" dirty="0"/>
              <a:t>) </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10:25-28</a:t>
            </a:r>
            <a:endParaRPr lang="en-US" i="1" dirty="0"/>
          </a:p>
        </p:txBody>
      </p:sp>
    </p:spTree>
    <p:extLst>
      <p:ext uri="{BB962C8B-B14F-4D97-AF65-F5344CB8AC3E}">
        <p14:creationId xmlns:p14="http://schemas.microsoft.com/office/powerpoint/2010/main" val="589340985"/>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pPr marL="514350" indent="-514350">
              <a:buFont typeface="+mj-lt"/>
              <a:buAutoNum type="arabicPeriod"/>
            </a:pPr>
            <a:r>
              <a:rPr lang="es-ES" dirty="0"/>
              <a:t>¿Qué creencias tienen las personas en la actualidad respecto a lo que debe ser su relación con Dios?</a:t>
            </a:r>
          </a:p>
          <a:p>
            <a:pPr marL="514350" indent="-514350">
              <a:buFont typeface="+mj-lt"/>
              <a:buAutoNum type="arabicPeriod"/>
            </a:pPr>
            <a:r>
              <a:rPr lang="es-ES" dirty="0"/>
              <a:t>¿De qué manera pueden los cristianos pretender justificarse al no cumplir con algunos preceptos bíblicos?</a:t>
            </a:r>
          </a:p>
        </p:txBody>
      </p:sp>
      <p:sp>
        <p:nvSpPr>
          <p:cNvPr id="6" name="Rectangle 3"/>
          <p:cNvSpPr>
            <a:spLocks noGrp="1" noChangeArrowheads="1"/>
          </p:cNvSpPr>
          <p:nvPr>
            <p:ph type="title"/>
          </p:nvPr>
        </p:nvSpPr>
        <p:spPr>
          <a:xfrm>
            <a:off x="1447800" y="685800"/>
            <a:ext cx="7086600" cy="1004888"/>
          </a:xfrm>
        </p:spPr>
        <p:txBody>
          <a:bodyPr/>
          <a:lstStyle/>
          <a:p>
            <a:r>
              <a:rPr lang="es-ES" dirty="0"/>
              <a:t>Para meditar</a:t>
            </a:r>
            <a:endParaRPr lang="en-US" i="1" dirty="0"/>
          </a:p>
        </p:txBody>
      </p:sp>
    </p:spTree>
    <p:extLst>
      <p:ext uri="{BB962C8B-B14F-4D97-AF65-F5344CB8AC3E}">
        <p14:creationId xmlns:p14="http://schemas.microsoft.com/office/powerpoint/2010/main" val="2363873206"/>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500"/>
                                        <p:tgtEl>
                                          <p:spTgt spid="3276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27682">
                                            <p:txEl>
                                              <p:pRg st="0" end="0"/>
                                            </p:txEl>
                                          </p:spTgt>
                                        </p:tgtEl>
                                        <p:attrNameLst>
                                          <p:attrName>style.opacity</p:attrName>
                                        </p:attrNameLst>
                                      </p:cBhvr>
                                      <p:to>
                                        <p:strVal val="0.5"/>
                                      </p:to>
                                    </p:set>
                                    <p:animEffect filter="image" prLst="opacity: 0.5">
                                      <p:cBhvr rctx="IE">
                                        <p:cTn id="12" dur="indefinite"/>
                                        <p:tgtEl>
                                          <p:spTgt spid="327682">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27682">
                                            <p:txEl>
                                              <p:pRg st="1" end="1"/>
                                            </p:txEl>
                                          </p:spTgt>
                                        </p:tgtEl>
                                        <p:attrNameLst>
                                          <p:attrName>style.visibility</p:attrName>
                                        </p:attrNameLst>
                                      </p:cBhvr>
                                      <p:to>
                                        <p:strVal val="visible"/>
                                      </p:to>
                                    </p:set>
                                    <p:animEffect transition="in" filter="fade">
                                      <p:cBhvr>
                                        <p:cTn id="15" dur="5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Lucas </a:t>
            </a:r>
            <a:r>
              <a:rPr lang="en-US" sz="4800" dirty="0">
                <a:latin typeface="David" panose="020E0502060401010101" pitchFamily="34" charset="-79"/>
                <a:cs typeface="David" panose="020E0502060401010101" pitchFamily="34" charset="-79"/>
              </a:rPr>
              <a:t>10:29-32</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853783284"/>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457200" y="2286000"/>
            <a:ext cx="8153400" cy="3731118"/>
          </a:xfrm>
        </p:spPr>
        <p:txBody>
          <a:bodyPr/>
          <a:lstStyle/>
          <a:p>
            <a:pPr marL="0" indent="0">
              <a:buNone/>
            </a:pPr>
            <a:r>
              <a:rPr lang="es-ES" sz="3600" dirty="0"/>
              <a:t>“Pero él, queriendo justificarse a sí mismo, dijo a Jesús: ¿Y quién es mi prójimo? Respondiendo Jesús, dijo: </a:t>
            </a:r>
            <a:r>
              <a:rPr lang="es-ES" sz="3600" dirty="0">
                <a:solidFill>
                  <a:srgbClr val="FF0000"/>
                </a:solidFill>
              </a:rPr>
              <a:t>Un hombre descendía de Jerusalén a Jericó, y cayó en manos de ladrones, los cuales le despojaron; e hiriéndole, se fueron, dejándole medio muerto</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spTree>
    <p:extLst>
      <p:ext uri="{BB962C8B-B14F-4D97-AF65-F5344CB8AC3E}">
        <p14:creationId xmlns:p14="http://schemas.microsoft.com/office/powerpoint/2010/main" val="3985959730"/>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457200" y="2286000"/>
            <a:ext cx="8153400" cy="3731118"/>
          </a:xfrm>
        </p:spPr>
        <p:txBody>
          <a:bodyPr/>
          <a:lstStyle/>
          <a:p>
            <a:pPr marL="0" indent="0">
              <a:buNone/>
            </a:pPr>
            <a:r>
              <a:rPr lang="es-ES" sz="3600" dirty="0"/>
              <a:t>“...</a:t>
            </a:r>
            <a:r>
              <a:rPr lang="es-ES" sz="3600" dirty="0">
                <a:solidFill>
                  <a:srgbClr val="FF0000"/>
                </a:solidFill>
              </a:rPr>
              <a:t>Aconteció que descendió un sacerdote por aquel camino, y viéndole, pasó de largo. Asimismo un levita, llegando cerca de aquel lugar, y viéndole, pasó de largo</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spTree>
    <p:extLst>
      <p:ext uri="{BB962C8B-B14F-4D97-AF65-F5344CB8AC3E}">
        <p14:creationId xmlns:p14="http://schemas.microsoft.com/office/powerpoint/2010/main" val="1879183552"/>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El escriba dio la respuesta correcta, pero no se la quería aplicar personalmente y admitir su falta de amor tanto para Dios como para su prójimo. </a:t>
            </a:r>
          </a:p>
          <a:p>
            <a:r>
              <a:rPr lang="es-ES" dirty="0"/>
              <a:t>Así que en lugar de </a:t>
            </a:r>
            <a:r>
              <a:rPr lang="es-ES" i="1" dirty="0"/>
              <a:t>ser justificado </a:t>
            </a:r>
            <a:r>
              <a:rPr lang="es-ES" dirty="0"/>
              <a:t>al recibir la misericordia de Dios (</a:t>
            </a:r>
            <a:r>
              <a:rPr lang="es-ES" dirty="0">
                <a:solidFill>
                  <a:schemeClr val="tx2"/>
                </a:solidFill>
              </a:rPr>
              <a:t>Lucas 18:9–14</a:t>
            </a:r>
            <a:r>
              <a:rPr lang="es-ES" dirty="0"/>
              <a:t>), trató de justificarse a sí mismo y salir de su aprieto.</a:t>
            </a:r>
            <a:r>
              <a:rPr lang="es-ES" i="1" dirty="0"/>
              <a:t> </a:t>
            </a:r>
            <a:r>
              <a:rPr lang="es-ES" dirty="0"/>
              <a:t>(</a:t>
            </a:r>
            <a:r>
              <a:rPr lang="es-ES" dirty="0" err="1"/>
              <a:t>Wiersbe</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spTree>
    <p:extLst>
      <p:ext uri="{BB962C8B-B14F-4D97-AF65-F5344CB8AC3E}">
        <p14:creationId xmlns:p14="http://schemas.microsoft.com/office/powerpoint/2010/main" val="1101116442"/>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pic>
        <p:nvPicPr>
          <p:cNvPr id="2" name="Picture 1"/>
          <p:cNvPicPr>
            <a:picLocks noChangeAspect="1"/>
          </p:cNvPicPr>
          <p:nvPr/>
        </p:nvPicPr>
        <p:blipFill rotWithShape="1">
          <a:blip r:embed="rId3"/>
          <a:srcRect l="58864" t="20371" r="17500" b="66296"/>
          <a:stretch/>
        </p:blipFill>
        <p:spPr>
          <a:xfrm>
            <a:off x="637592" y="2286000"/>
            <a:ext cx="7924800" cy="1371600"/>
          </a:xfrm>
          <a:prstGeom prst="rect">
            <a:avLst/>
          </a:prstGeom>
        </p:spPr>
      </p:pic>
      <p:pic>
        <p:nvPicPr>
          <p:cNvPr id="7" name="Picture 6"/>
          <p:cNvPicPr>
            <a:picLocks noChangeAspect="1"/>
          </p:cNvPicPr>
          <p:nvPr/>
        </p:nvPicPr>
        <p:blipFill rotWithShape="1">
          <a:blip r:embed="rId3"/>
          <a:srcRect l="58864" t="36667" r="17500" b="56666"/>
          <a:stretch/>
        </p:blipFill>
        <p:spPr>
          <a:xfrm>
            <a:off x="637592" y="3657600"/>
            <a:ext cx="7924800" cy="685800"/>
          </a:xfrm>
          <a:prstGeom prst="rect">
            <a:avLst/>
          </a:prstGeom>
        </p:spPr>
      </p:pic>
      <p:pic>
        <p:nvPicPr>
          <p:cNvPr id="9" name="Picture 8"/>
          <p:cNvPicPr>
            <a:picLocks noChangeAspect="1"/>
          </p:cNvPicPr>
          <p:nvPr/>
        </p:nvPicPr>
        <p:blipFill rotWithShape="1">
          <a:blip r:embed="rId3"/>
          <a:srcRect l="58864" t="46296" r="17500" b="40370"/>
          <a:stretch/>
        </p:blipFill>
        <p:spPr>
          <a:xfrm>
            <a:off x="637592" y="4267200"/>
            <a:ext cx="7924800" cy="1371600"/>
          </a:xfrm>
          <a:prstGeom prst="rect">
            <a:avLst/>
          </a:prstGeom>
        </p:spPr>
      </p:pic>
    </p:spTree>
    <p:extLst>
      <p:ext uri="{BB962C8B-B14F-4D97-AF65-F5344CB8AC3E}">
        <p14:creationId xmlns:p14="http://schemas.microsoft.com/office/powerpoint/2010/main" val="3487946346"/>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¿Quién es mi prójimo?</a:t>
            </a:r>
          </a:p>
          <a:p>
            <a:r>
              <a:rPr lang="es-ES" dirty="0"/>
              <a:t>Cabe notar que el judaísmo de aquellos tiempos enseñaba que únicamente podían considerarse vecinos a los mismos israelitas. (</a:t>
            </a:r>
            <a:r>
              <a:rPr lang="es-ES" dirty="0" err="1"/>
              <a:t>Platt</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spTree>
    <p:extLst>
      <p:ext uri="{BB962C8B-B14F-4D97-AF65-F5344CB8AC3E}">
        <p14:creationId xmlns:p14="http://schemas.microsoft.com/office/powerpoint/2010/main" val="1772423627"/>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“La religión pura y sin mácula delante de Dios el Padre es esta: Visitar a los huérfanos y a las viudas en sus tribulaciones, y guardarse sin mancha del mundo.” (</a:t>
            </a:r>
            <a:r>
              <a:rPr lang="es-ES" dirty="0">
                <a:solidFill>
                  <a:schemeClr val="tx2"/>
                </a:solidFill>
              </a:rPr>
              <a:t>Santiago 1.27, RVR60</a:t>
            </a:r>
            <a:r>
              <a:rPr lang="es-ES" dirty="0"/>
              <a:t>)</a:t>
            </a:r>
          </a:p>
          <a:p>
            <a:r>
              <a:rPr lang="es-ES" dirty="0"/>
              <a:t>“Ninguno busque su propio bien, sino el del otro.” (</a:t>
            </a:r>
            <a:r>
              <a:rPr lang="es-ES" dirty="0">
                <a:solidFill>
                  <a:schemeClr val="tx2"/>
                </a:solidFill>
              </a:rPr>
              <a:t>1 Corintios 10.24, RVR60</a:t>
            </a:r>
            <a:r>
              <a:rPr lang="es-ES" dirty="0"/>
              <a:t>) </a:t>
            </a:r>
          </a:p>
          <a:p>
            <a:endParaRPr lang="es-ES" dirty="0"/>
          </a:p>
        </p:txBody>
      </p:sp>
      <p:sp>
        <p:nvSpPr>
          <p:cNvPr id="6" name="Rectangle 3"/>
          <p:cNvSpPr>
            <a:spLocks noGrp="1" noChangeArrowheads="1"/>
          </p:cNvSpPr>
          <p:nvPr>
            <p:ph type="title"/>
          </p:nvPr>
        </p:nvSpPr>
        <p:spPr>
          <a:xfrm>
            <a:off x="1447800" y="685800"/>
            <a:ext cx="7086600" cy="1004888"/>
          </a:xfrm>
        </p:spPr>
        <p:txBody>
          <a:bodyPr/>
          <a:lstStyle/>
          <a:p>
            <a:r>
              <a:rPr lang="es-ES" dirty="0"/>
              <a:t>Lucas 10:29-32</a:t>
            </a:r>
            <a:endParaRPr lang="en-US" i="1" dirty="0"/>
          </a:p>
        </p:txBody>
      </p:sp>
    </p:spTree>
    <p:extLst>
      <p:ext uri="{BB962C8B-B14F-4D97-AF65-F5344CB8AC3E}">
        <p14:creationId xmlns:p14="http://schemas.microsoft.com/office/powerpoint/2010/main" val="2192401246"/>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Lucas </a:t>
            </a:r>
            <a:r>
              <a:rPr lang="en-US" sz="4800" dirty="0">
                <a:latin typeface="David" panose="020E0502060401010101" pitchFamily="34" charset="-79"/>
                <a:cs typeface="David" panose="020E0502060401010101" pitchFamily="34" charset="-79"/>
              </a:rPr>
              <a:t>10:33-37</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83213912"/>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a:t>asunto</a:t>
            </a:r>
          </a:p>
        </p:txBody>
      </p:sp>
      <p:sp>
        <p:nvSpPr>
          <p:cNvPr id="315395" name="Rectangle 3"/>
          <p:cNvSpPr>
            <a:spLocks noGrp="1" noChangeArrowheads="1"/>
          </p:cNvSpPr>
          <p:nvPr>
            <p:ph type="body" sz="half" idx="1"/>
          </p:nvPr>
        </p:nvSpPr>
        <p:spPr>
          <a:xfrm>
            <a:off x="228600" y="2057400"/>
            <a:ext cx="4953000" cy="4643438"/>
          </a:xfrm>
          <a:solidFill>
            <a:schemeClr val="bg1">
              <a:alpha val="45000"/>
            </a:schemeClr>
          </a:solidFill>
        </p:spPr>
        <p:txBody>
          <a:bodyPr>
            <a:normAutofit/>
          </a:bodyPr>
          <a:lstStyle/>
          <a:p>
            <a:r>
              <a:rPr lang="es-PR" sz="3600" dirty="0"/>
              <a:t>Amar a Dios incluye amar a los demás hasta que nos cueste</a:t>
            </a:r>
            <a:r>
              <a:rPr lang="es-ES" sz="3600" dirty="0"/>
              <a:t>.</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457200" y="2133600"/>
            <a:ext cx="8153400" cy="3731118"/>
          </a:xfrm>
        </p:spPr>
        <p:txBody>
          <a:bodyPr/>
          <a:lstStyle/>
          <a:p>
            <a:pPr marL="0" indent="0">
              <a:buNone/>
            </a:pPr>
            <a:r>
              <a:rPr lang="es-ES" sz="3600" dirty="0"/>
              <a:t>“</a:t>
            </a:r>
            <a:r>
              <a:rPr lang="es-ES" sz="3600" dirty="0">
                <a:solidFill>
                  <a:srgbClr val="FF0000"/>
                </a:solidFill>
              </a:rPr>
              <a:t>Pero un samaritano, que iba de camino, vino cerca de él, y viéndole, fue movido a misericordia; y acercándose, vendó sus heridas, echándoles aceite y vino; y poniéndole en su cabalgadura, lo llevó al mesón, y cuidó de él</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1585075761"/>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457200" y="2133600"/>
            <a:ext cx="8153400" cy="3731118"/>
          </a:xfrm>
        </p:spPr>
        <p:txBody>
          <a:bodyPr/>
          <a:lstStyle/>
          <a:p>
            <a:pPr marL="0" indent="0">
              <a:buNone/>
            </a:pPr>
            <a:r>
              <a:rPr lang="es-ES" sz="3600" dirty="0"/>
              <a:t>“...</a:t>
            </a:r>
            <a:r>
              <a:rPr lang="es-ES" sz="3600" dirty="0">
                <a:solidFill>
                  <a:srgbClr val="FF0000"/>
                </a:solidFill>
              </a:rPr>
              <a:t>Otro día al partir, sacó dos denarios, y los dio al mesonero, y le dijo: Cuídamele; y todo lo que gastes de más, yo te lo pagaré cuando regrese. ¿Quién, pues, de estos tres te parece que fue el prójimo del que cayó en manos de los ladrones?</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464241386"/>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457200" y="2133600"/>
            <a:ext cx="8153400" cy="3731118"/>
          </a:xfrm>
        </p:spPr>
        <p:txBody>
          <a:bodyPr/>
          <a:lstStyle/>
          <a:p>
            <a:pPr marL="0" indent="0">
              <a:buNone/>
            </a:pPr>
            <a:r>
              <a:rPr lang="es-ES" sz="3600" dirty="0"/>
              <a:t>“...Él dijo: El que usó de misericordia con él. Entonces Jesús le dijo: </a:t>
            </a:r>
            <a:r>
              <a:rPr lang="es-ES" sz="3600" dirty="0">
                <a:solidFill>
                  <a:srgbClr val="FF0000"/>
                </a:solidFill>
              </a:rPr>
              <a:t>Ve, y haz tú lo mismo</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3081935610"/>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pic>
        <p:nvPicPr>
          <p:cNvPr id="3" name="Picture 2"/>
          <p:cNvPicPr>
            <a:picLocks noChangeAspect="1"/>
          </p:cNvPicPr>
          <p:nvPr/>
        </p:nvPicPr>
        <p:blipFill rotWithShape="1">
          <a:blip r:embed="rId3"/>
          <a:srcRect l="58864" t="20371" r="17954" b="64074"/>
          <a:stretch/>
        </p:blipFill>
        <p:spPr>
          <a:xfrm>
            <a:off x="685800" y="2133600"/>
            <a:ext cx="7772400" cy="1600200"/>
          </a:xfrm>
          <a:prstGeom prst="rect">
            <a:avLst/>
          </a:prstGeom>
        </p:spPr>
      </p:pic>
      <p:pic>
        <p:nvPicPr>
          <p:cNvPr id="7" name="Picture 6"/>
          <p:cNvPicPr>
            <a:picLocks noChangeAspect="1"/>
          </p:cNvPicPr>
          <p:nvPr/>
        </p:nvPicPr>
        <p:blipFill rotWithShape="1">
          <a:blip r:embed="rId3"/>
          <a:srcRect l="58864" t="49260" r="17954" b="38888"/>
          <a:stretch/>
        </p:blipFill>
        <p:spPr>
          <a:xfrm>
            <a:off x="685800" y="3810000"/>
            <a:ext cx="7772400" cy="1219200"/>
          </a:xfrm>
          <a:prstGeom prst="rect">
            <a:avLst/>
          </a:prstGeom>
        </p:spPr>
      </p:pic>
      <p:pic>
        <p:nvPicPr>
          <p:cNvPr id="9" name="Picture 8"/>
          <p:cNvPicPr>
            <a:picLocks noChangeAspect="1"/>
          </p:cNvPicPr>
          <p:nvPr/>
        </p:nvPicPr>
        <p:blipFill rotWithShape="1">
          <a:blip r:embed="rId3"/>
          <a:srcRect l="58864" t="68519" r="17954" b="26296"/>
          <a:stretch/>
        </p:blipFill>
        <p:spPr>
          <a:xfrm>
            <a:off x="685800" y="5029200"/>
            <a:ext cx="7772400" cy="533400"/>
          </a:xfrm>
          <a:prstGeom prst="rect">
            <a:avLst/>
          </a:prstGeom>
        </p:spPr>
      </p:pic>
    </p:spTree>
    <p:extLst>
      <p:ext uri="{BB962C8B-B14F-4D97-AF65-F5344CB8AC3E}">
        <p14:creationId xmlns:p14="http://schemas.microsoft.com/office/powerpoint/2010/main" val="2152975031"/>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457200" y="1983882"/>
            <a:ext cx="8153400" cy="3731118"/>
          </a:xfrm>
        </p:spPr>
        <p:txBody>
          <a:bodyPr/>
          <a:lstStyle/>
          <a:p>
            <a:r>
              <a:rPr lang="el-GR" b="1" dirty="0"/>
              <a:t>σπλαγχνίζομαι</a:t>
            </a:r>
            <a:r>
              <a:rPr lang="en-US" b="1" dirty="0"/>
              <a:t> </a:t>
            </a:r>
            <a:r>
              <a:rPr lang="en-US" dirty="0"/>
              <a:t>[</a:t>
            </a:r>
            <a:r>
              <a:rPr lang="en-US" i="1" dirty="0" err="1"/>
              <a:t>splagchnizomai</a:t>
            </a:r>
            <a:r>
              <a:rPr lang="en-US" i="1" dirty="0"/>
              <a:t> /</a:t>
            </a:r>
            <a:r>
              <a:rPr lang="en-US" i="1" dirty="0" err="1"/>
              <a:t>splangkh·nid·zom·ahee</a:t>
            </a:r>
            <a:r>
              <a:rPr lang="en-US" i="1" dirty="0"/>
              <a:t>/</a:t>
            </a:r>
            <a:r>
              <a:rPr lang="en-US" dirty="0"/>
              <a:t>] […] AV translates as “have compassion” seven times, and “be moved with compassion” five times. </a:t>
            </a:r>
            <a:r>
              <a:rPr lang="en-US" sz="2800" dirty="0"/>
              <a:t>1</a:t>
            </a:r>
            <a:r>
              <a:rPr lang="en-US" dirty="0"/>
              <a:t> to be moved as to one’s bowels, hence to be moved with compassion, have compassion (for the bowels were thought to be the seat of love and pity).</a:t>
            </a:r>
            <a:r>
              <a:rPr lang="en-US" sz="3600" dirty="0"/>
              <a:t> (Strong 4697)</a:t>
            </a:r>
          </a:p>
        </p:txBody>
      </p:sp>
      <p:sp>
        <p:nvSpPr>
          <p:cNvPr id="6" name="Rectangle 3"/>
          <p:cNvSpPr>
            <a:spLocks noGrp="1" noChangeArrowheads="1"/>
          </p:cNvSpPr>
          <p:nvPr>
            <p:ph type="title"/>
          </p:nvPr>
        </p:nvSpPr>
        <p:spPr>
          <a:xfrm>
            <a:off x="1447800" y="685800"/>
            <a:ext cx="7086600" cy="1004888"/>
          </a:xfrm>
        </p:spPr>
        <p:txBody>
          <a:bodyPr/>
          <a:lstStyle/>
          <a:p>
            <a:r>
              <a:rPr lang="es-ES" dirty="0"/>
              <a:t>misericordia</a:t>
            </a:r>
            <a:endParaRPr lang="en-US" i="1" dirty="0"/>
          </a:p>
        </p:txBody>
      </p:sp>
    </p:spTree>
    <p:extLst>
      <p:ext uri="{BB962C8B-B14F-4D97-AF65-F5344CB8AC3E}">
        <p14:creationId xmlns:p14="http://schemas.microsoft.com/office/powerpoint/2010/main" val="2335095511"/>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¿Quién es mi prójimo?</a:t>
            </a:r>
          </a:p>
          <a:p>
            <a:r>
              <a:rPr lang="es-ES" dirty="0"/>
              <a:t>[…] usando a un samaritano como héroe, Jesús desarmó a los judíos, porque los judíos y samaritanos eran enemigos (</a:t>
            </a:r>
            <a:r>
              <a:rPr lang="es-ES" dirty="0">
                <a:solidFill>
                  <a:schemeClr val="tx2"/>
                </a:solidFill>
              </a:rPr>
              <a:t>Juan 4:9; 8:48</a:t>
            </a:r>
            <a:r>
              <a:rPr lang="es-ES" dirty="0"/>
              <a:t>). (</a:t>
            </a:r>
            <a:r>
              <a:rPr lang="es-ES" dirty="0" err="1"/>
              <a:t>Wiersbe</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4203659503"/>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“La mujer samaritana le dijo: ¿Cómo tú, siendo judío, me pides a mí de beber, que soy mujer samaritana? Porque judíos y samaritanos no se tratan entre sí.” (</a:t>
            </a:r>
            <a:r>
              <a:rPr lang="es-ES" dirty="0">
                <a:solidFill>
                  <a:schemeClr val="tx2"/>
                </a:solidFill>
              </a:rPr>
              <a:t>Juan 4.9, RVR60</a:t>
            </a:r>
            <a:r>
              <a:rPr lang="es-ES" dirty="0"/>
              <a:t>) </a:t>
            </a:r>
          </a:p>
          <a:p>
            <a:r>
              <a:rPr lang="es-ES" dirty="0"/>
              <a:t>“Respondieron entonces los judíos, y le dijeron: ¿No decimos bien nosotros, que tú eres samaritano, y que tienes demonio?” (</a:t>
            </a:r>
            <a:r>
              <a:rPr lang="es-ES" dirty="0">
                <a:solidFill>
                  <a:schemeClr val="tx2"/>
                </a:solidFill>
              </a:rPr>
              <a:t>Juan 8.48, RVR60</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802002741"/>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“Bienaventurados los misericordiosos, porque ellos alcanzarán misericordia.” (</a:t>
            </a:r>
            <a:r>
              <a:rPr lang="es-ES" dirty="0">
                <a:solidFill>
                  <a:schemeClr val="tx2"/>
                </a:solidFill>
              </a:rPr>
              <a:t>Mateo 5.7, RVR60</a:t>
            </a:r>
            <a:r>
              <a:rPr lang="es-ES" dirty="0"/>
              <a:t>) </a:t>
            </a:r>
          </a:p>
          <a:p>
            <a:r>
              <a:rPr lang="es-ES" dirty="0"/>
              <a:t>“Y si repartiese todos mis bienes para dar de comer a los pobres, y si entregase mi cuerpo para ser quemado, y no tengo amor, de nada me sirve.” (</a:t>
            </a:r>
            <a:r>
              <a:rPr lang="es-ES" dirty="0">
                <a:solidFill>
                  <a:schemeClr val="tx2"/>
                </a:solidFill>
              </a:rPr>
              <a:t>1 Corintios 13.3, RVR60</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10:33-37</a:t>
            </a:r>
            <a:endParaRPr lang="en-US" i="1" dirty="0"/>
          </a:p>
        </p:txBody>
      </p:sp>
    </p:spTree>
    <p:extLst>
      <p:ext uri="{BB962C8B-B14F-4D97-AF65-F5344CB8AC3E}">
        <p14:creationId xmlns:p14="http://schemas.microsoft.com/office/powerpoint/2010/main" val="3761386120"/>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152400" y="5110162"/>
            <a:ext cx="8915400"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endParaRPr lang="es-ES" sz="2800" dirty="0"/>
          </a:p>
        </p:txBody>
      </p:sp>
      <p:sp>
        <p:nvSpPr>
          <p:cNvPr id="7" name="Slide Number Placeholder 6"/>
          <p:cNvSpPr>
            <a:spLocks noGrp="1"/>
          </p:cNvSpPr>
          <p:nvPr>
            <p:ph type="sldNum" sz="quarter" idx="12"/>
          </p:nvPr>
        </p:nvSpPr>
        <p:spPr/>
        <p:txBody>
          <a:bodyPr/>
          <a:lstStyle/>
          <a:p>
            <a:fld id="{FF604A86-8852-4C82-8F97-38DAD2559BC5}" type="slidenum">
              <a:rPr lang="en-US"/>
              <a:pPr/>
              <a:t>28</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a:t>Aplicación</a:t>
            </a:r>
            <a:r>
              <a:rPr lang="en-US" dirty="0"/>
              <a:t> para mi </a:t>
            </a:r>
            <a:r>
              <a:rPr lang="es-PR" dirty="0"/>
              <a:t>vida</a:t>
            </a:r>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366805" y="2138362"/>
            <a:ext cx="3426320" cy="28194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52400" y="2066924"/>
            <a:ext cx="50292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PR" dirty="0"/>
              <a:t>El amor de Dios por nosotros es costoso, y cuando lo expresamos a los demás, sean quienes fueren, también nos costará a nosotros.</a:t>
            </a:r>
          </a:p>
        </p:txBody>
      </p:sp>
      <p:sp>
        <p:nvSpPr>
          <p:cNvPr id="8" name="Rectangle 3"/>
          <p:cNvSpPr txBox="1">
            <a:spLocks noChangeArrowheads="1"/>
          </p:cNvSpPr>
          <p:nvPr/>
        </p:nvSpPr>
        <p:spPr bwMode="auto">
          <a:xfrm>
            <a:off x="152399" y="5105400"/>
            <a:ext cx="8640725" cy="12954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buNone/>
            </a:pPr>
            <a:endParaRPr lang="es-PR" dirty="0"/>
          </a:p>
        </p:txBody>
      </p:sp>
    </p:spTree>
    <p:extLst>
      <p:ext uri="{BB962C8B-B14F-4D97-AF65-F5344CB8AC3E}">
        <p14:creationId xmlns:p14="http://schemas.microsoft.com/office/powerpoint/2010/main" val="202696363"/>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29</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1789113"/>
            <a:ext cx="8610600" cy="4230687"/>
          </a:xfrm>
        </p:spPr>
        <p:txBody>
          <a:bodyPr/>
          <a:lstStyle/>
          <a:p>
            <a:pPr marL="288925" indent="-288925">
              <a:lnSpc>
                <a:spcPct val="150000"/>
              </a:lnSpc>
              <a:buNone/>
            </a:pPr>
            <a:r>
              <a:rPr lang="es-ES" sz="1600" dirty="0"/>
              <a:t>Carro, Daniel et al. </a:t>
            </a:r>
            <a:r>
              <a:rPr lang="es-ES" sz="1600" i="1" dirty="0"/>
              <a:t>Comentario </a:t>
            </a:r>
            <a:r>
              <a:rPr lang="es-ES" sz="1600" i="1" dirty="0" err="1"/>
              <a:t>bı́blico</a:t>
            </a:r>
            <a:r>
              <a:rPr lang="es-ES" sz="1600" i="1" dirty="0"/>
              <a:t> mundo hispano Proverbios-Cantares</a:t>
            </a:r>
            <a:r>
              <a:rPr lang="es-ES" sz="1600" dirty="0"/>
              <a:t>, 1era ed. El Paso, TX: Editorial Mundo Hispano, 1993. </a:t>
            </a:r>
            <a:r>
              <a:rPr lang="es-ES" sz="1600" dirty="0" err="1"/>
              <a:t>Print</a:t>
            </a:r>
            <a:r>
              <a:rPr lang="es-ES" sz="1600" dirty="0"/>
              <a:t>.</a:t>
            </a:r>
          </a:p>
          <a:p>
            <a:pPr marL="288925" indent="-288925">
              <a:lnSpc>
                <a:spcPct val="150000"/>
              </a:lnSpc>
              <a:buNone/>
            </a:pPr>
            <a:r>
              <a:rPr lang="es-PR" sz="1600" dirty="0"/>
              <a:t>Floyd, </a:t>
            </a:r>
            <a:r>
              <a:rPr lang="es-PR" sz="1600" dirty="0" err="1"/>
              <a:t>Ronnie</a:t>
            </a:r>
            <a:r>
              <a:rPr lang="es-PR" sz="1600" dirty="0"/>
              <a:t>, David Francis y Elizabeth Works-Díaz, eds. </a:t>
            </a:r>
            <a:r>
              <a:rPr lang="es-PR" sz="1600" i="1" dirty="0"/>
              <a:t>Estudios Bíblicos para la Vida para Adultos, </a:t>
            </a:r>
            <a:r>
              <a:rPr lang="es-PR" sz="1600" dirty="0"/>
              <a:t>Vol. 3, Núm. 4, Verano 2017.</a:t>
            </a:r>
            <a:r>
              <a:rPr lang="es-PR" sz="1600" i="1" dirty="0"/>
              <a:t>  </a:t>
            </a:r>
            <a:r>
              <a:rPr lang="es-PR" sz="1600" dirty="0"/>
              <a:t>Nashville, TN: </a:t>
            </a:r>
            <a:r>
              <a:rPr lang="es-PR" sz="1600" dirty="0" err="1"/>
              <a:t>Lifeway</a:t>
            </a:r>
            <a:r>
              <a:rPr lang="es-PR" sz="1600" dirty="0"/>
              <a:t> </a:t>
            </a:r>
            <a:r>
              <a:rPr lang="es-PR" sz="1600" dirty="0" err="1"/>
              <a:t>Church</a:t>
            </a:r>
            <a:r>
              <a:rPr lang="es-PR" sz="1600" dirty="0"/>
              <a:t> </a:t>
            </a:r>
            <a:r>
              <a:rPr lang="es-PR" sz="1600" dirty="0" err="1"/>
              <a:t>Resources</a:t>
            </a:r>
            <a:r>
              <a:rPr lang="es-PR" sz="1600" dirty="0"/>
              <a:t>, 2017. 150-160.</a:t>
            </a:r>
          </a:p>
          <a:p>
            <a:pPr marL="288925" indent="-288925">
              <a:lnSpc>
                <a:spcPct val="150000"/>
              </a:lnSpc>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Barcelona: Editorial CLIE, 1999. Print.</a:t>
            </a:r>
            <a:endParaRPr lang="es-PR" sz="1600" dirty="0"/>
          </a:p>
          <a:p>
            <a:pPr marL="288925" indent="-288925">
              <a:lnSpc>
                <a:spcPct val="150000"/>
              </a:lnSpc>
              <a:buNone/>
            </a:pPr>
            <a:r>
              <a:rPr lang="es-ES" sz="1600" dirty="0" err="1"/>
              <a:t>Platt</a:t>
            </a:r>
            <a:r>
              <a:rPr lang="es-ES" sz="1600" dirty="0"/>
              <a:t>, Alberto T. . Puebla, Pue., </a:t>
            </a:r>
            <a:r>
              <a:rPr lang="es-ES" sz="1600" dirty="0" err="1"/>
              <a:t>MΘxico</a:t>
            </a:r>
            <a:r>
              <a:rPr lang="es-ES" sz="1600" dirty="0"/>
              <a:t>: Ediciones Las Américas, A. C., 1993. </a:t>
            </a:r>
            <a:r>
              <a:rPr lang="es-ES" sz="1600" dirty="0" err="1"/>
              <a:t>Print</a:t>
            </a:r>
            <a:r>
              <a:rPr lang="es-ES" sz="1600" dirty="0"/>
              <a:t>.</a:t>
            </a:r>
            <a:r>
              <a:rPr lang="en-US" sz="1600" dirty="0"/>
              <a:t>Strong, James. </a:t>
            </a:r>
            <a:r>
              <a:rPr lang="en-US" sz="1600" i="1" dirty="0"/>
              <a:t>Enhanced Strong’s Lexicon,</a:t>
            </a:r>
            <a:r>
              <a:rPr lang="en-US" sz="1600" dirty="0"/>
              <a:t> 1995. Print.</a:t>
            </a:r>
            <a:endParaRPr lang="es-PR" sz="1600" dirty="0"/>
          </a:p>
          <a:p>
            <a:pPr marL="288925" lvl="1" indent="-288925">
              <a:spcBef>
                <a:spcPts val="0"/>
              </a:spcBef>
              <a:spcAft>
                <a:spcPts val="1200"/>
              </a:spcAft>
              <a:buClr>
                <a:schemeClr val="folHlink"/>
              </a:buClr>
              <a:buSzPct val="60000"/>
              <a:buNone/>
            </a:pPr>
            <a:r>
              <a:rPr lang="en-US" sz="1600" dirty="0"/>
              <a:t>Ventura, Samuel Vila. </a:t>
            </a:r>
            <a:r>
              <a:rPr lang="en-US" sz="1600" i="1" dirty="0"/>
              <a:t>Nuevo </a:t>
            </a:r>
            <a:r>
              <a:rPr lang="en-US" sz="1600" i="1" dirty="0" err="1"/>
              <a:t>diccionario</a:t>
            </a:r>
            <a:r>
              <a:rPr lang="en-US" sz="1600" i="1" dirty="0"/>
              <a:t> </a:t>
            </a:r>
            <a:r>
              <a:rPr lang="en-US" sz="1600" i="1" dirty="0" err="1"/>
              <a:t>biblico</a:t>
            </a:r>
            <a:r>
              <a:rPr lang="en-US" sz="1600" i="1" dirty="0"/>
              <a:t> </a:t>
            </a:r>
            <a:r>
              <a:rPr lang="en-US" sz="1600" i="1" dirty="0" err="1"/>
              <a:t>ilustrado</a:t>
            </a:r>
            <a:r>
              <a:rPr lang="en-US" sz="1600" dirty="0"/>
              <a:t> 1985. Print.</a:t>
            </a:r>
          </a:p>
          <a:p>
            <a:pPr marL="288925" lvl="1" indent="-288925">
              <a:spcBef>
                <a:spcPts val="0"/>
              </a:spcBef>
              <a:spcAft>
                <a:spcPts val="1200"/>
              </a:spcAft>
              <a:buClr>
                <a:schemeClr val="folHlink"/>
              </a:buClr>
              <a:buSzPct val="60000"/>
              <a:buNone/>
            </a:pPr>
            <a:r>
              <a:rPr lang="es-ES" sz="1600" dirty="0"/>
              <a:t>Vine, W.E. </a:t>
            </a:r>
            <a:r>
              <a:rPr lang="es-ES" sz="1600" i="1" dirty="0"/>
              <a:t>Vine diccionario expositivo de palabras del Antiguo y del Nuevo Testamento exhaustivo</a:t>
            </a:r>
            <a:r>
              <a:rPr lang="es-ES" sz="1600" dirty="0"/>
              <a:t> 1999. </a:t>
            </a:r>
            <a:r>
              <a:rPr lang="es-ES" sz="1600" dirty="0" err="1"/>
              <a:t>Print</a:t>
            </a:r>
            <a:r>
              <a:rPr lang="es-ES" sz="1600" dirty="0"/>
              <a:t>.</a:t>
            </a:r>
          </a:p>
          <a:p>
            <a:pPr marL="288925" lvl="1" indent="-288925">
              <a:spcBef>
                <a:spcPts val="0"/>
              </a:spcBef>
              <a:spcAft>
                <a:spcPts val="1200"/>
              </a:spcAft>
              <a:buClr>
                <a:schemeClr val="folHlink"/>
              </a:buClr>
              <a:buSzPct val="60000"/>
              <a:buNone/>
            </a:pPr>
            <a:r>
              <a:rPr lang="es-ES" sz="1600" dirty="0" err="1"/>
              <a:t>Wiersbe</a:t>
            </a:r>
            <a:r>
              <a:rPr lang="es-ES" sz="1600" dirty="0"/>
              <a:t>, Warren W. Bosquejos Expositivos de La Biblia: Antiguo Y Nuevo Testamento. </a:t>
            </a:r>
            <a:r>
              <a:rPr lang="es-ES" sz="1600" dirty="0" err="1"/>
              <a:t>electronic</a:t>
            </a:r>
            <a:r>
              <a:rPr lang="es-ES" sz="1600" dirty="0"/>
              <a:t> ed. Nashville: Editorial Caribe, 1995. </a:t>
            </a:r>
            <a:r>
              <a:rPr lang="es-ES" sz="1600" dirty="0" err="1"/>
              <a:t>Print</a:t>
            </a:r>
            <a:r>
              <a:rPr lang="es-ES" sz="1600" dirty="0"/>
              <a:t>.</a:t>
            </a:r>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blogs.diariodonordeste.com.br/egidio/wp-content/uploads/2015/06/os-chefes-dos-judeus-procuraram-prender-Jesus.jpg"/>
          <p:cNvPicPr>
            <a:picLocks noChangeAspect="1" noChangeArrowheads="1"/>
          </p:cNvPicPr>
          <p:nvPr/>
        </p:nvPicPr>
        <p:blipFill rotWithShape="1">
          <a:blip r:embed="rId3">
            <a:extLst>
              <a:ext uri="{28A0092B-C50C-407E-A947-70E740481C1C}">
                <a14:useLocalDpi xmlns:a14="http://schemas.microsoft.com/office/drawing/2010/main" val="0"/>
              </a:ext>
            </a:extLst>
          </a:blip>
          <a:srcRect l="5212" r="23281"/>
          <a:stretch/>
        </p:blipFill>
        <p:spPr bwMode="auto">
          <a:xfrm>
            <a:off x="5562600" y="2052637"/>
            <a:ext cx="3276600" cy="343667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152400" y="1985962"/>
            <a:ext cx="5486400" cy="3886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PR" dirty="0"/>
              <a:t>Al principio del viaje final de Jesús a Jerusalén, un experto en la ley le confrontó para probarlo, haciéndole una pregunta sobre la vida eterna.</a:t>
            </a:r>
          </a:p>
          <a:p>
            <a:r>
              <a:rPr lang="es-PR" dirty="0"/>
              <a:t>La respuesta de Jesús fue </a:t>
            </a:r>
          </a:p>
        </p:txBody>
      </p:sp>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a:t>Contexto</a:t>
            </a:r>
          </a:p>
        </p:txBody>
      </p:sp>
      <p:sp>
        <p:nvSpPr>
          <p:cNvPr id="6" name="Rectangle 3"/>
          <p:cNvSpPr txBox="1">
            <a:spLocks noChangeArrowheads="1"/>
          </p:cNvSpPr>
          <p:nvPr/>
        </p:nvSpPr>
        <p:spPr bwMode="auto">
          <a:xfrm>
            <a:off x="152400" y="5491162"/>
            <a:ext cx="8458200" cy="12144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buNone/>
            </a:pPr>
            <a:r>
              <a:rPr lang="es-PR" dirty="0"/>
              <a:t>contundente.</a:t>
            </a:r>
          </a:p>
        </p:txBody>
      </p:sp>
    </p:spTree>
    <p:extLst>
      <p:ext uri="{BB962C8B-B14F-4D97-AF65-F5344CB8AC3E}">
        <p14:creationId xmlns:p14="http://schemas.microsoft.com/office/powerpoint/2010/main" val="881979029"/>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1.bp.blogspot.com/-PE4wDOGQ7UU/Umwpjzq7IVI/AAAAAAAAsJM/G1L979ZF1XU/s1600/390290_121857257923458_1644413143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0" y="0"/>
            <a:ext cx="9140890" cy="6855668"/>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228600" y="304800"/>
            <a:ext cx="8610600" cy="573088"/>
          </a:xfrm>
          <a:solidFill>
            <a:schemeClr val="bg1">
              <a:lumMod val="95000"/>
              <a:lumOff val="5000"/>
              <a:alpha val="80000"/>
            </a:schemeClr>
          </a:solidFill>
          <a:ln/>
        </p:spPr>
        <p:txBody>
          <a:bodyPr anchor="ctr">
            <a:noAutofit/>
          </a:bodyPr>
          <a:lstStyle/>
          <a:p>
            <a:pPr algn="ctr"/>
            <a:r>
              <a:rPr lang="es-PR" dirty="0">
                <a:solidFill>
                  <a:schemeClr val="tx1"/>
                </a:solidFill>
              </a:rPr>
              <a:t>Próximo Estudio Dominical</a:t>
            </a:r>
          </a:p>
        </p:txBody>
      </p:sp>
      <p:sp>
        <p:nvSpPr>
          <p:cNvPr id="16387" name="Rectangle 3"/>
          <p:cNvSpPr>
            <a:spLocks noGrp="1" noChangeArrowheads="1"/>
          </p:cNvSpPr>
          <p:nvPr>
            <p:ph idx="1"/>
          </p:nvPr>
        </p:nvSpPr>
        <p:spPr>
          <a:xfrm>
            <a:off x="228600" y="1066800"/>
            <a:ext cx="8610600" cy="5562600"/>
          </a:xfrm>
          <a:solidFill>
            <a:schemeClr val="bg1">
              <a:lumMod val="95000"/>
              <a:lumOff val="5000"/>
              <a:alpha val="80000"/>
            </a:schemeClr>
          </a:solidFill>
          <a:ln/>
        </p:spPr>
        <p:txBody>
          <a:bodyPr anchor="ctr">
            <a:noAutofit/>
          </a:bodyPr>
          <a:lstStyle/>
          <a:p>
            <a:pPr marL="0" indent="0" algn="ctr">
              <a:spcBef>
                <a:spcPts val="0"/>
              </a:spcBef>
              <a:spcAft>
                <a:spcPts val="1200"/>
              </a:spcAft>
              <a:buNone/>
              <a:defRPr/>
            </a:pPr>
            <a:r>
              <a:rPr lang="es-PR" sz="4400" dirty="0"/>
              <a:t>Otoño </a:t>
            </a:r>
            <a:r>
              <a:rPr lang="es-PR" sz="4400" kern="1200" dirty="0"/>
              <a:t>2017/</a:t>
            </a:r>
            <a:r>
              <a:rPr lang="es-PR" sz="4400" dirty="0"/>
              <a:t>Tema: La verdad sin adornos: La gran historia de la vida</a:t>
            </a:r>
          </a:p>
          <a:p>
            <a:pPr marL="0" lvl="0" indent="0" algn="ctr" fontAlgn="auto">
              <a:spcBef>
                <a:spcPts val="0"/>
              </a:spcBef>
              <a:buNone/>
              <a:defRPr/>
            </a:pPr>
            <a:r>
              <a:rPr lang="es-PR" sz="4400" kern="1200" dirty="0"/>
              <a:t>Sesión </a:t>
            </a:r>
            <a:r>
              <a:rPr lang="es-PR" sz="4400" dirty="0"/>
              <a:t>1</a:t>
            </a:r>
            <a:r>
              <a:rPr lang="es-PR" sz="4400" cap="small" dirty="0"/>
              <a:t>: Un gran Creador</a:t>
            </a:r>
          </a:p>
          <a:p>
            <a:pPr marL="0" indent="-234950" algn="ctr">
              <a:spcBef>
                <a:spcPts val="0"/>
              </a:spcBef>
              <a:buNone/>
            </a:pPr>
            <a:r>
              <a:rPr lang="es-PR" sz="4000" dirty="0"/>
              <a:t>3</a:t>
            </a:r>
            <a:r>
              <a:rPr lang="es-PR" sz="4000" kern="1200" dirty="0"/>
              <a:t> de </a:t>
            </a:r>
            <a:r>
              <a:rPr lang="es-PR" sz="4000" dirty="0"/>
              <a:t>septiembre </a:t>
            </a:r>
            <a:r>
              <a:rPr lang="es-PR" sz="4000" kern="1200" dirty="0"/>
              <a:t>de 2017</a:t>
            </a:r>
            <a:endParaRPr lang="es-PR" sz="2800" kern="1200" dirty="0"/>
          </a:p>
          <a:p>
            <a:pPr marL="0" indent="-234950" algn="ctr">
              <a:spcBef>
                <a:spcPts val="0"/>
              </a:spcBef>
              <a:buNone/>
            </a:pPr>
            <a:r>
              <a:rPr lang="es-PR" dirty="0"/>
              <a:t>Leer y meditar en:</a:t>
            </a:r>
          </a:p>
          <a:p>
            <a:pPr marL="0" indent="-234950" algn="ctr">
              <a:spcBef>
                <a:spcPts val="0"/>
              </a:spcBef>
              <a:buNone/>
            </a:pPr>
            <a:r>
              <a:rPr lang="es-PR" dirty="0"/>
              <a:t>(Salmos 33</a:t>
            </a:r>
            <a:r>
              <a:rPr lang="en-US" dirty="0"/>
              <a:t>:6-9, 13-15; </a:t>
            </a:r>
            <a:r>
              <a:rPr lang="en-US" dirty="0" err="1"/>
              <a:t>Colosenses</a:t>
            </a:r>
            <a:r>
              <a:rPr lang="en-US" dirty="0"/>
              <a:t> 1:15-17</a:t>
            </a:r>
            <a:r>
              <a:rPr lang="es-PR" dirty="0"/>
              <a:t>)</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871825392"/>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31</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Lucas </a:t>
            </a:r>
            <a:r>
              <a:rPr lang="en-US" sz="4800" dirty="0">
                <a:latin typeface="David" panose="020E0502060401010101" pitchFamily="34" charset="-79"/>
                <a:cs typeface="David" panose="020E0502060401010101" pitchFamily="34" charset="-79"/>
              </a:rPr>
              <a:t>10:25-28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8641825"/>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327682" name="Rectangle 2"/>
          <p:cNvSpPr>
            <a:spLocks noGrp="1" noChangeArrowheads="1"/>
          </p:cNvSpPr>
          <p:nvPr>
            <p:ph type="body" idx="1"/>
          </p:nvPr>
        </p:nvSpPr>
        <p:spPr>
          <a:xfrm>
            <a:off x="457200" y="2286000"/>
            <a:ext cx="8153400" cy="3731118"/>
          </a:xfrm>
        </p:spPr>
        <p:txBody>
          <a:bodyPr/>
          <a:lstStyle/>
          <a:p>
            <a:pPr marL="0" indent="0">
              <a:buNone/>
            </a:pPr>
            <a:r>
              <a:rPr lang="es-ES" sz="3600" dirty="0"/>
              <a:t>“Y he aquí un intérprete de la ley se levantó y dijo, para probarle: Maestro, ¿haciendo qué cosa heredaré la vida eterna? Él le dijo: </a:t>
            </a:r>
            <a:r>
              <a:rPr lang="es-ES" sz="3600" dirty="0">
                <a:solidFill>
                  <a:srgbClr val="FF0000"/>
                </a:solidFill>
              </a:rPr>
              <a:t>¿Qué está escrito en la ley? ¿Cómo lees?</a:t>
            </a:r>
            <a:r>
              <a:rPr lang="es-ES" sz="3600"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10:25-28</a:t>
            </a:r>
            <a:endParaRPr lang="en-US" i="1" dirty="0"/>
          </a:p>
        </p:txBody>
      </p:sp>
    </p:spTree>
    <p:extLst>
      <p:ext uri="{BB962C8B-B14F-4D97-AF65-F5344CB8AC3E}">
        <p14:creationId xmlns:p14="http://schemas.microsoft.com/office/powerpoint/2010/main" val="4049868592"/>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457200" y="2286000"/>
            <a:ext cx="8153400" cy="3731118"/>
          </a:xfrm>
        </p:spPr>
        <p:txBody>
          <a:bodyPr/>
          <a:lstStyle/>
          <a:p>
            <a:pPr marL="0" indent="0">
              <a:buNone/>
            </a:pPr>
            <a:r>
              <a:rPr lang="es-ES" sz="3600" dirty="0"/>
              <a:t>“...Aquél, respondiendo, dijo: Amarás al Señor tu Dios con todo tu corazón, y con toda tu alma, y con todas tus fuerzas, y con toda tu mente; y a tu prójimo como a ti mismo. Y le dijo: Bien has respondido; haz esto, y vivirás.”</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10:25-28</a:t>
            </a:r>
            <a:endParaRPr lang="en-US" i="1" dirty="0"/>
          </a:p>
        </p:txBody>
      </p:sp>
    </p:spTree>
    <p:extLst>
      <p:ext uri="{BB962C8B-B14F-4D97-AF65-F5344CB8AC3E}">
        <p14:creationId xmlns:p14="http://schemas.microsoft.com/office/powerpoint/2010/main" val="2796421814"/>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457200" y="2286000"/>
            <a:ext cx="8153400" cy="3731118"/>
          </a:xfrm>
        </p:spPr>
        <p:txBody>
          <a:bodyPr/>
          <a:lstStyle/>
          <a:p>
            <a:r>
              <a:rPr lang="el-GR" sz="3600" dirty="0"/>
              <a:t>ἐκπειράζω</a:t>
            </a:r>
            <a:r>
              <a:rPr lang="en-US" sz="3600" dirty="0"/>
              <a:t> [</a:t>
            </a:r>
            <a:r>
              <a:rPr lang="en-US" sz="3600" i="1" dirty="0" err="1"/>
              <a:t>ekpeirazo</a:t>
            </a:r>
            <a:r>
              <a:rPr lang="en-US" sz="3600" i="1" dirty="0"/>
              <a:t> /</a:t>
            </a:r>
            <a:r>
              <a:rPr lang="en-US" sz="3600" i="1" dirty="0" err="1"/>
              <a:t>ek·pi·rad·zo</a:t>
            </a:r>
            <a:r>
              <a:rPr lang="en-US" sz="3600" i="1" dirty="0"/>
              <a:t>/</a:t>
            </a:r>
            <a:r>
              <a:rPr lang="en-US" sz="3600" dirty="0"/>
              <a:t>] […] AV translates as “tempt” four times. 1 to prove, test, thoroughly. 2 to put to proof God’s character and power. (Strong 1598)</a:t>
            </a:r>
          </a:p>
          <a:p>
            <a:r>
              <a:rPr lang="es-PR" sz="3600" dirty="0"/>
              <a:t>tentar, comprobar, examinar detalladamente</a:t>
            </a:r>
          </a:p>
        </p:txBody>
      </p:sp>
      <p:sp>
        <p:nvSpPr>
          <p:cNvPr id="6" name="Rectangle 3"/>
          <p:cNvSpPr>
            <a:spLocks noGrp="1" noChangeArrowheads="1"/>
          </p:cNvSpPr>
          <p:nvPr>
            <p:ph type="title"/>
          </p:nvPr>
        </p:nvSpPr>
        <p:spPr>
          <a:xfrm>
            <a:off x="1447800" y="685800"/>
            <a:ext cx="7086600" cy="1004888"/>
          </a:xfrm>
        </p:spPr>
        <p:txBody>
          <a:bodyPr/>
          <a:lstStyle/>
          <a:p>
            <a:r>
              <a:rPr lang="es-ES" dirty="0"/>
              <a:t>Probar (v.25)</a:t>
            </a:r>
            <a:endParaRPr lang="en-US" i="1" dirty="0"/>
          </a:p>
        </p:txBody>
      </p:sp>
    </p:spTree>
    <p:extLst>
      <p:ext uri="{BB962C8B-B14F-4D97-AF65-F5344CB8AC3E}">
        <p14:creationId xmlns:p14="http://schemas.microsoft.com/office/powerpoint/2010/main" val="1029936471"/>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pPr>
              <a:spcAft>
                <a:spcPts val="1800"/>
              </a:spcAft>
            </a:pPr>
            <a:r>
              <a:rPr lang="es-ES" dirty="0"/>
              <a:t>“Y amarás a Jehová tu Dios de todo tu corazón, y de toda tu alma, y con todas tus fuerzas.” (</a:t>
            </a:r>
            <a:r>
              <a:rPr lang="es-ES" dirty="0">
                <a:solidFill>
                  <a:schemeClr val="tx2"/>
                </a:solidFill>
              </a:rPr>
              <a:t>Deuteronomio 6.5, RVR60</a:t>
            </a:r>
            <a:r>
              <a:rPr lang="es-ES" dirty="0"/>
              <a:t>) </a:t>
            </a:r>
          </a:p>
          <a:p>
            <a:r>
              <a:rPr lang="es-ES" dirty="0"/>
              <a:t>“No te vengarás, ni guardarás rencor a los hijos de tu pueblo, sino amarás a tu prójimo como a ti mismo. Yo Jehová.” (</a:t>
            </a:r>
            <a:r>
              <a:rPr lang="es-ES" dirty="0">
                <a:solidFill>
                  <a:schemeClr val="tx2"/>
                </a:solidFill>
              </a:rPr>
              <a:t>Levítico 19.18, RVR60</a:t>
            </a:r>
            <a:r>
              <a:rPr lang="es-ES" dirty="0"/>
              <a:t>) </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10:25-28</a:t>
            </a:r>
            <a:endParaRPr lang="en-US" i="1" dirty="0"/>
          </a:p>
        </p:txBody>
      </p:sp>
    </p:spTree>
    <p:extLst>
      <p:ext uri="{BB962C8B-B14F-4D97-AF65-F5344CB8AC3E}">
        <p14:creationId xmlns:p14="http://schemas.microsoft.com/office/powerpoint/2010/main" val="1733561499"/>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2133600"/>
            <a:ext cx="8458200" cy="3731118"/>
          </a:xfrm>
        </p:spPr>
        <p:txBody>
          <a:bodyPr/>
          <a:lstStyle/>
          <a:p>
            <a:r>
              <a:rPr lang="es-ES" dirty="0"/>
              <a:t>No puede haber real conversión sin convicción, y la ley es lo que Dios usa para que los pecadores se sientan convictos. (</a:t>
            </a:r>
            <a:r>
              <a:rPr lang="es-ES" dirty="0" err="1"/>
              <a:t>Wiersbe</a:t>
            </a:r>
            <a:r>
              <a:rPr lang="es-ES" dirty="0"/>
              <a:t>)</a:t>
            </a:r>
          </a:p>
          <a:p>
            <a:r>
              <a:rPr lang="es-ES" dirty="0"/>
              <a:t>“ya que por las obras de la ley ningún ser humano será justificado delante de él; porque por medio de la ley es el conocimiento del pecado.” (</a:t>
            </a:r>
            <a:r>
              <a:rPr lang="es-ES" dirty="0">
                <a:solidFill>
                  <a:schemeClr val="tx2"/>
                </a:solidFill>
              </a:rPr>
              <a:t>Romanos 3.20, RVR60</a:t>
            </a:r>
            <a:r>
              <a:rPr lang="es-ES" dirty="0"/>
              <a:t>)</a:t>
            </a:r>
          </a:p>
        </p:txBody>
      </p:sp>
      <p:sp>
        <p:nvSpPr>
          <p:cNvPr id="6" name="Rectangle 3"/>
          <p:cNvSpPr>
            <a:spLocks noGrp="1" noChangeArrowheads="1"/>
          </p:cNvSpPr>
          <p:nvPr>
            <p:ph type="title"/>
          </p:nvPr>
        </p:nvSpPr>
        <p:spPr>
          <a:xfrm>
            <a:off x="1447800" y="685800"/>
            <a:ext cx="7086600" cy="1004888"/>
          </a:xfrm>
        </p:spPr>
        <p:txBody>
          <a:bodyPr/>
          <a:lstStyle/>
          <a:p>
            <a:r>
              <a:rPr lang="es-ES" dirty="0"/>
              <a:t>Lucas 10:25-28</a:t>
            </a:r>
            <a:endParaRPr lang="en-US" i="1" dirty="0"/>
          </a:p>
        </p:txBody>
      </p:sp>
    </p:spTree>
    <p:extLst>
      <p:ext uri="{BB962C8B-B14F-4D97-AF65-F5344CB8AC3E}">
        <p14:creationId xmlns:p14="http://schemas.microsoft.com/office/powerpoint/2010/main" val="2524271677"/>
      </p:ext>
    </p:extLst>
  </p:cSld>
  <p:clrMapOvr>
    <a:masterClrMapping/>
  </p:clrMapOvr>
  <mc:AlternateContent xmlns:mc="http://schemas.openxmlformats.org/markup-compatibility/2006" xmlns:p14="http://schemas.microsoft.com/office/powerpoint/2010/main">
    <mc:Choice Requires="p14">
      <p:transition p14:dur="10" advClick="0" advTm="5000">
        <p14:flash/>
      </p:transition>
    </mc:Choice>
    <mc:Fallback xmlns="">
      <p:transition advClick="0" advTm="5000">
        <p:fade/>
      </p:transition>
    </mc:Fallback>
  </mc:AlternateContent>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116259</TotalTime>
  <Words>1463</Words>
  <Application>Microsoft Office PowerPoint</Application>
  <PresentationFormat>On-screen Show (4:3)</PresentationFormat>
  <Paragraphs>141</Paragraphs>
  <Slides>31</Slides>
  <Notes>31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Calibri</vt:lpstr>
      <vt:lpstr>David</vt:lpstr>
      <vt:lpstr>Serto Jerusalem</vt:lpstr>
      <vt:lpstr>Tahoma</vt:lpstr>
      <vt:lpstr>Wingdings</vt:lpstr>
      <vt:lpstr>Blends</vt:lpstr>
      <vt:lpstr>1_Office Theme</vt:lpstr>
      <vt:lpstr>PowerPoint Presentation</vt:lpstr>
      <vt:lpstr>El asunto</vt:lpstr>
      <vt:lpstr>Contexto</vt:lpstr>
      <vt:lpstr>Pasaje bíblico</vt:lpstr>
      <vt:lpstr>Lucas 10:25-28</vt:lpstr>
      <vt:lpstr>Lucas 10:25-28</vt:lpstr>
      <vt:lpstr>Probar (v.25)</vt:lpstr>
      <vt:lpstr>Lucas 10:25-28</vt:lpstr>
      <vt:lpstr>Lucas 10:25-28</vt:lpstr>
      <vt:lpstr>Lucas 10:25-28</vt:lpstr>
      <vt:lpstr>Para meditar</vt:lpstr>
      <vt:lpstr>Pasaje bíblico</vt:lpstr>
      <vt:lpstr>Lucas 10:29-32</vt:lpstr>
      <vt:lpstr>Lucas 10:29-32</vt:lpstr>
      <vt:lpstr>Lucas 10:29-32</vt:lpstr>
      <vt:lpstr>Lucas 10:29-32</vt:lpstr>
      <vt:lpstr>Lucas 10:29-32</vt:lpstr>
      <vt:lpstr>Lucas 10:29-32</vt:lpstr>
      <vt:lpstr>Pasaje bíblico</vt:lpstr>
      <vt:lpstr>Lucas 10:33-37</vt:lpstr>
      <vt:lpstr>Lucas 10:33-37</vt:lpstr>
      <vt:lpstr>Lucas 10:33-37</vt:lpstr>
      <vt:lpstr>Lucas 10:33-37</vt:lpstr>
      <vt:lpstr>misericordia</vt:lpstr>
      <vt:lpstr>Lucas 10:33-37</vt:lpstr>
      <vt:lpstr>Lucas 10:33-37</vt:lpstr>
      <vt:lpstr>Lucas 10:33-37</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amar_es_comprometerse_082717</dc:title>
  <dc:creator>JRIVERA</dc:creator>
  <cp:lastModifiedBy>Tito</cp:lastModifiedBy>
  <cp:revision>5746</cp:revision>
  <cp:lastPrinted>2016-04-09T19:10:40Z</cp:lastPrinted>
  <dcterms:created xsi:type="dcterms:W3CDTF">2007-01-24T21:53:34Z</dcterms:created>
  <dcterms:modified xsi:type="dcterms:W3CDTF">2017-09-06T11:38:18Z</dcterms:modified>
</cp:coreProperties>
</file>