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3"/>
  </p:notesMasterIdLst>
  <p:handoutMasterIdLst>
    <p:handoutMasterId r:id="rId24"/>
  </p:handoutMasterIdLst>
  <p:sldIdLst>
    <p:sldId id="794" r:id="rId3"/>
    <p:sldId id="804" r:id="rId4"/>
    <p:sldId id="1919" r:id="rId5"/>
    <p:sldId id="1778" r:id="rId6"/>
    <p:sldId id="1814" r:id="rId7"/>
    <p:sldId id="2019" r:id="rId8"/>
    <p:sldId id="2021" r:id="rId9"/>
    <p:sldId id="2022" r:id="rId10"/>
    <p:sldId id="2023" r:id="rId11"/>
    <p:sldId id="2024" r:id="rId12"/>
    <p:sldId id="2020" r:id="rId13"/>
    <p:sldId id="2016" r:id="rId14"/>
    <p:sldId id="2018" r:id="rId15"/>
    <p:sldId id="2025" r:id="rId16"/>
    <p:sldId id="2026" r:id="rId17"/>
    <p:sldId id="2027" r:id="rId18"/>
    <p:sldId id="1790" r:id="rId19"/>
    <p:sldId id="1704" r:id="rId20"/>
    <p:sldId id="1663" r:id="rId21"/>
    <p:sldId id="908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0" d="100"/>
          <a:sy n="110" d="100"/>
        </p:scale>
        <p:origin x="148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8/20/2017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015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176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353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124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601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08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ref.ly/logosres/espvines?ref=HebrewStrongs.6662&amp;off=26&amp;ctx=%CC%82q+(%D7%A6%D6%B7%D7%93%D6%BC%D6%B4%D7%99%D7%A7,+6662),+~%C2%ABrecto;+justo%C2%BB.+La+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ref.ly/logosres/strongs?ref=HebrewGK.HGK8401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ref.ly/logosres/espvines?ref=HebrewStrongs.6662&amp;off=26&amp;ctx=%CC%82q+(%D7%A6%D6%B7%D7%93%D6%BC%D6%B4%D7%99%D7%A7,+6662),+~%C2%ABrecto;+justo%C2%BB.+La+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6" descr="http://eskipaper.com/images/macro-wheat-field-sun-nature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3" r="833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>
                <a:latin typeface="Arial" charset="0"/>
              </a:rPr>
              <a:t>Estudios Bíblicos </a:t>
            </a:r>
            <a:r>
              <a:rPr lang="en-US" sz="1600" i="1" dirty="0">
                <a:latin typeface="Arial" charset="0"/>
              </a:rPr>
              <a:t>Lifeway</a:t>
            </a:r>
            <a:r>
              <a:rPr lang="es-PR" sz="1600" i="1" dirty="0">
                <a:latin typeface="Arial" charset="0"/>
              </a:rPr>
              <a:t> </a:t>
            </a:r>
            <a:r>
              <a:rPr lang="es-PR" sz="1600" dirty="0">
                <a:latin typeface="Arial" charset="0"/>
              </a:rPr>
              <a:t>®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2590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Verano 2017/Tema: Refinanciemos: Sabiduría antigua para administrar hoy el dinero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31242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>
                <a:latin typeface="+mj-lt"/>
              </a:rPr>
              <a:t>Sesión 6: Dando el dinero con generosidad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>
                <a:latin typeface="+mj-lt"/>
                <a:cs typeface="+mn-cs"/>
              </a:rPr>
              <a:t>20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>
                <a:latin typeface="+mj-lt"/>
              </a:rPr>
              <a:t>agosto </a:t>
            </a:r>
            <a:r>
              <a:rPr kumimoji="0" lang="es-PR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>
                <a:latin typeface="+mj-lt"/>
              </a:rPr>
              <a:t>(</a:t>
            </a:r>
            <a:r>
              <a:rPr lang="es-PR" sz="2800" dirty="0"/>
              <a:t>Proverbios </a:t>
            </a:r>
            <a:r>
              <a:rPr lang="en-US" sz="2800" dirty="0"/>
              <a:t>11:23-29</a:t>
            </a:r>
            <a:r>
              <a:rPr lang="en-US" sz="2800" dirty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Aguadilla</a:t>
            </a: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“Vender el </a:t>
            </a:r>
            <a:r>
              <a:rPr lang="en-US" dirty="0" err="1"/>
              <a:t>grano</a:t>
            </a:r>
            <a:r>
              <a:rPr lang="en-US" dirty="0"/>
              <a:t>” </a:t>
            </a:r>
            <a:r>
              <a:rPr lang="es-ES" dirty="0"/>
              <a:t>(v.26)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Es pecado, cuando el grano está escaso, retenerlo con la esperanza de que se ponga más caro y obtener así en el mercado un subido beneficio. </a:t>
            </a:r>
          </a:p>
          <a:p>
            <a:r>
              <a:rPr lang="es-ES" dirty="0"/>
              <a:t>En cambio, Dios bendecirá y recompensará la honestidad y la generosidad del que lo vende a su justo precio para satisfacer las necesidades ajenas. </a:t>
            </a:r>
            <a:r>
              <a:rPr lang="en-US" dirty="0"/>
              <a:t>(Henry)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354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Preguntas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2"/>
            <a:ext cx="8650288" cy="4611687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¿Quiénes son los verdaderos justos? Apoye su contestación con las Sagradas Escrituras.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¿Cómo se define la palabra </a:t>
            </a:r>
            <a:r>
              <a:rPr lang="es-ES" i="1" dirty="0"/>
              <a:t>justicia </a:t>
            </a:r>
            <a:r>
              <a:rPr lang="es-ES" dirty="0"/>
              <a:t>de acuerdo con el uso que le da en Proverbios? (ver Pr.11:5-6, 13:6, 11:18, 14:34 y 15:9)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¿Cuáles son algunos beneficios de practicar la justicia? Compare el pasaje leído con Pr.22:9.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6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4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5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2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3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11:27-29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85378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“El que procura el bien buscará favor; Mas al que busca el mal, éste le vendrá. El que confía en sus riquezas caerá; Mas los justos reverdecerán como ramas. El que turba su casa heredará viento; Y el necio será siervo del sabio de corazón.”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11:27-29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8595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05800" cy="3731118"/>
          </a:xfrm>
        </p:spPr>
        <p:txBody>
          <a:bodyPr/>
          <a:lstStyle/>
          <a:p>
            <a:r>
              <a:rPr lang="es-ES" dirty="0"/>
              <a:t>(v.27) […] la actitud de buscar el bien produce el favor, mientras la actitud de buscar el mal produce prejuicio al malo.</a:t>
            </a:r>
          </a:p>
          <a:p>
            <a:r>
              <a:rPr lang="es-ES" dirty="0"/>
              <a:t>(v.28) […] muestra las limitaciones de las riquezas y la superioridad de la justicia, la actitud del justo (ver 10:2, 3). </a:t>
            </a:r>
          </a:p>
          <a:p>
            <a:r>
              <a:rPr lang="es-ES" dirty="0"/>
              <a:t>De hecho, depositar toda la confianza en las riquezas es mostrar la necedad como Jesús enseñó (ver Mat. 6:19, 20). (Carro)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Buscar el bien o el mal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7844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05800" cy="3731118"/>
          </a:xfrm>
        </p:spPr>
        <p:txBody>
          <a:bodyPr/>
          <a:lstStyle/>
          <a:p>
            <a:r>
              <a:rPr lang="es-ES" dirty="0"/>
              <a:t>(v. 29) […] subraya dos características dañinas para uno mismo. […] las dos actitudes predicen cómo se rebaja el valor de las personas tontas. </a:t>
            </a:r>
          </a:p>
          <a:p>
            <a:r>
              <a:rPr lang="es-ES" dirty="0"/>
              <a:t>Por un lado, el que trae problemas a su casa o que crea problemas dentro de la casa (ver 15:27), va a recibir una herencia miserable, es decir el </a:t>
            </a:r>
            <a:r>
              <a:rPr lang="es-ES" i="1" dirty="0"/>
              <a:t>viento</a:t>
            </a:r>
            <a:r>
              <a:rPr lang="es-ES" dirty="0"/>
              <a:t>; ver Job 7:7; </a:t>
            </a:r>
            <a:r>
              <a:rPr lang="es-ES" dirty="0" err="1"/>
              <a:t>Ecl</a:t>
            </a:r>
            <a:r>
              <a:rPr lang="es-ES" dirty="0"/>
              <a:t>. 1:14). (Carro)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Buscar el bien o el mal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1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2057400"/>
            <a:ext cx="8305800" cy="3731118"/>
          </a:xfrm>
        </p:spPr>
        <p:txBody>
          <a:bodyPr/>
          <a:lstStyle/>
          <a:p>
            <a:r>
              <a:rPr lang="es-ES" dirty="0"/>
              <a:t>(v. 29) […] El viento simboliza algo que no es tangible, un bien de la ilusión. </a:t>
            </a:r>
          </a:p>
          <a:p>
            <a:r>
              <a:rPr lang="es-ES" dirty="0"/>
              <a:t>En este mismo sentido, el insensato indiferente (ver 1:7) llegará a ser un esclavo (</a:t>
            </a:r>
            <a:r>
              <a:rPr lang="es-ES" dirty="0" err="1"/>
              <a:t>Gén</a:t>
            </a:r>
            <a:r>
              <a:rPr lang="es-ES" dirty="0"/>
              <a:t>. 39:17; Prov. 22:7) del prudente en su manera de pensar y tomar decisiones (ver 16:21). […](Carro)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Buscar el bien o el mal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14200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Aplicación</a:t>
            </a:r>
            <a:r>
              <a:rPr lang="en-US" dirty="0"/>
              <a:t> para mi </a:t>
            </a:r>
            <a:r>
              <a:rPr lang="es-PR" dirty="0"/>
              <a:t>vida</a:t>
            </a:r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La naturaleza humana tiende a la codicia, no a la generosidad.</a:t>
            </a:r>
          </a:p>
          <a:p>
            <a:r>
              <a:rPr lang="es-PR" dirty="0"/>
              <a:t>Gracias a Dios porque no tenemos por qué permanecer en nuestro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399" y="5105400"/>
            <a:ext cx="8640725" cy="1295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estado natural.</a:t>
            </a:r>
          </a:p>
          <a:p>
            <a:pPr marL="344488" indent="-344488"/>
            <a:r>
              <a:rPr lang="es-PR" dirty="0"/>
              <a:t>El Espíritu Santo puede abrir nuestro corazón para ser un canal de gracia para el mundo.</a:t>
            </a:r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41513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ES" sz="1600" dirty="0"/>
              <a:t>Carro, Daniel et al. </a:t>
            </a:r>
            <a:r>
              <a:rPr lang="es-ES" sz="1600" i="1" dirty="0"/>
              <a:t>Comentario </a:t>
            </a:r>
            <a:r>
              <a:rPr lang="es-ES" sz="1600" i="1" dirty="0" err="1"/>
              <a:t>bı́blico</a:t>
            </a:r>
            <a:r>
              <a:rPr lang="es-ES" sz="1600" i="1" dirty="0"/>
              <a:t> mundo hispano Proverbios-Cantares</a:t>
            </a:r>
            <a:r>
              <a:rPr lang="es-ES" sz="1600" dirty="0"/>
              <a:t>, 1era ed. El Paso, TX: Editorial Mundo Hispano, 1993.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288925" indent="-288925">
              <a:lnSpc>
                <a:spcPct val="150000"/>
              </a:lnSpc>
              <a:buNone/>
            </a:pPr>
            <a:r>
              <a:rPr lang="es-PR" sz="1600" dirty="0"/>
              <a:t>Floyd, </a:t>
            </a:r>
            <a:r>
              <a:rPr lang="es-PR" sz="1600" dirty="0" err="1"/>
              <a:t>Ronnie</a:t>
            </a:r>
            <a:r>
              <a:rPr lang="es-PR" sz="1600" dirty="0"/>
              <a:t>, David Francis y Elizabeth Works-Díaz, eds. </a:t>
            </a:r>
            <a:r>
              <a:rPr lang="es-PR" sz="1600" i="1" dirty="0"/>
              <a:t>Estudios Bíblicos para la Vida para Adultos, </a:t>
            </a:r>
            <a:r>
              <a:rPr lang="es-PR" sz="1600" dirty="0"/>
              <a:t>Vol. 3, Núm. 4, Verano 2017.</a:t>
            </a:r>
            <a:r>
              <a:rPr lang="es-PR" sz="1600" i="1" dirty="0"/>
              <a:t>  </a:t>
            </a:r>
            <a:r>
              <a:rPr lang="es-PR" sz="1600" dirty="0"/>
              <a:t>Nashville, TN: </a:t>
            </a:r>
            <a:r>
              <a:rPr lang="es-PR" sz="1600" dirty="0" err="1"/>
              <a:t>Lifeway</a:t>
            </a:r>
            <a:r>
              <a:rPr lang="es-PR" sz="1600" dirty="0"/>
              <a:t> </a:t>
            </a:r>
            <a:r>
              <a:rPr lang="es-PR" sz="1600" dirty="0" err="1"/>
              <a:t>Church</a:t>
            </a:r>
            <a:r>
              <a:rPr lang="es-PR" sz="1600" dirty="0"/>
              <a:t> </a:t>
            </a:r>
            <a:r>
              <a:rPr lang="es-PR" sz="1600" dirty="0" err="1"/>
              <a:t>Resources</a:t>
            </a:r>
            <a:r>
              <a:rPr lang="es-PR" sz="1600" dirty="0"/>
              <a:t>, 2017. 135-144.</a:t>
            </a:r>
          </a:p>
          <a:p>
            <a:pPr marL="288925" indent="-288925">
              <a:lnSpc>
                <a:spcPct val="150000"/>
              </a:lnSpc>
              <a:buNone/>
            </a:pPr>
            <a:r>
              <a:rPr lang="en-US" sz="1600" dirty="0"/>
              <a:t> Henry, Matthew, y Francisco </a:t>
            </a:r>
            <a:r>
              <a:rPr lang="en-US" sz="1600" dirty="0" err="1"/>
              <a:t>Lacueva</a:t>
            </a:r>
            <a:r>
              <a:rPr lang="en-US" sz="1600" dirty="0"/>
              <a:t>. </a:t>
            </a:r>
            <a:r>
              <a:rPr lang="en-US" sz="1600" i="1" dirty="0" err="1"/>
              <a:t>Comentario</a:t>
            </a:r>
            <a:r>
              <a:rPr lang="en-US" sz="1600" i="1" dirty="0"/>
              <a:t> </a:t>
            </a:r>
            <a:r>
              <a:rPr lang="en-US" sz="1600" i="1" dirty="0" err="1"/>
              <a:t>Bı́blico</a:t>
            </a:r>
            <a:r>
              <a:rPr lang="en-US" sz="1600" i="1" dirty="0"/>
              <a:t> de Matthew Henry</a:t>
            </a:r>
            <a:r>
              <a:rPr lang="en-US" sz="1600" dirty="0"/>
              <a:t>. Barcelona: Editorial CLIE, 1999. Print.</a:t>
            </a:r>
            <a:endParaRPr lang="es-PR" sz="1600" dirty="0"/>
          </a:p>
          <a:p>
            <a:pPr marL="288925" indent="-288925">
              <a:lnSpc>
                <a:spcPct val="150000"/>
              </a:lnSpc>
              <a:buNone/>
            </a:pPr>
            <a:r>
              <a:rPr lang="en-US" sz="1600" dirty="0"/>
              <a:t>Strong, James. </a:t>
            </a:r>
            <a:r>
              <a:rPr lang="en-US" sz="1600" i="1" dirty="0"/>
              <a:t>Enhanced Strong’s Lexicon,</a:t>
            </a:r>
            <a:r>
              <a:rPr lang="en-US" sz="1600" dirty="0"/>
              <a:t> 1995. Print.</a:t>
            </a:r>
            <a:endParaRPr lang="es-PR" sz="1600" dirty="0"/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600" dirty="0"/>
              <a:t>Ventura, Samuel Vila. </a:t>
            </a:r>
            <a:r>
              <a:rPr lang="en-US" sz="1600" i="1" dirty="0"/>
              <a:t>Nuevo </a:t>
            </a:r>
            <a:r>
              <a:rPr lang="en-US" sz="1600" i="1" dirty="0" err="1"/>
              <a:t>diccionario</a:t>
            </a:r>
            <a:r>
              <a:rPr lang="en-US" sz="1600" i="1" dirty="0"/>
              <a:t> </a:t>
            </a:r>
            <a:r>
              <a:rPr lang="en-US" sz="1600" i="1" dirty="0" err="1"/>
              <a:t>biblico</a:t>
            </a:r>
            <a:r>
              <a:rPr lang="en-US" sz="1600" i="1" dirty="0"/>
              <a:t> </a:t>
            </a:r>
            <a:r>
              <a:rPr lang="en-US" sz="1600" i="1" dirty="0" err="1"/>
              <a:t>ilustrado</a:t>
            </a:r>
            <a:r>
              <a:rPr lang="en-US" sz="1600" dirty="0"/>
              <a:t> 1985. 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/>
              <a:t>Vine, W.E. </a:t>
            </a:r>
            <a:r>
              <a:rPr lang="es-ES" sz="1600" i="1" dirty="0"/>
              <a:t>Vine diccionario expositivo de palabras del Antiguo y del Nuevo Testamento exhaustivo</a:t>
            </a:r>
            <a:r>
              <a:rPr lang="es-ES" sz="1600" dirty="0"/>
              <a:t> 1999.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600" dirty="0" err="1"/>
              <a:t>Wiersbe</a:t>
            </a:r>
            <a:r>
              <a:rPr lang="es-ES" sz="1600" dirty="0"/>
              <a:t>, Warren W. Bosquejos Expositivos de La Biblia: Antiguo Y Nuevo Testamento. </a:t>
            </a:r>
            <a:r>
              <a:rPr lang="es-ES" sz="1600" dirty="0" err="1"/>
              <a:t>electronic</a:t>
            </a:r>
            <a:r>
              <a:rPr lang="es-ES" sz="1600" dirty="0"/>
              <a:t> ed. Nashville: Editorial Caribe, 1995. </a:t>
            </a:r>
            <a:r>
              <a:rPr lang="es-ES" sz="1600" dirty="0" err="1"/>
              <a:t>Print</a:t>
            </a:r>
            <a:r>
              <a:rPr lang="es-ES" sz="1600" dirty="0"/>
              <a:t>.</a:t>
            </a: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kbeukema.org/wp-content/uploads/2015/11/Untitled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64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>
                <a:solidFill>
                  <a:schemeClr val="tx1"/>
                </a:solidFill>
              </a:rPr>
              <a:t>Próximo Estudio Dominical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/>
              <a:t>Verano </a:t>
            </a:r>
            <a:r>
              <a:rPr lang="es-PR" sz="4400" kern="1200" dirty="0"/>
              <a:t>2017/</a:t>
            </a:r>
            <a:r>
              <a:rPr lang="es-PR" sz="4400" dirty="0"/>
              <a:t>Tema: Refinanciemos: Sabiduría antigua para administrar hoy el dinero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/>
              <a:t>Sesión </a:t>
            </a:r>
            <a:r>
              <a:rPr lang="es-PR" sz="4400" dirty="0"/>
              <a:t>Extra</a:t>
            </a:r>
            <a:r>
              <a:rPr lang="es-PR" sz="4400" cap="small" dirty="0"/>
              <a:t>: Amar es comprometerse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/>
              <a:t>27</a:t>
            </a:r>
            <a:r>
              <a:rPr lang="es-PR" sz="4000" kern="1200" dirty="0"/>
              <a:t> de </a:t>
            </a:r>
            <a:r>
              <a:rPr lang="es-PR" sz="4000" dirty="0"/>
              <a:t>agosto </a:t>
            </a:r>
            <a:r>
              <a:rPr lang="es-PR" sz="4000" kern="1200" dirty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Leer y meditar en: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/>
              <a:t>(Lucas 10</a:t>
            </a:r>
            <a:r>
              <a:rPr lang="en-US" dirty="0"/>
              <a:t>:25-37</a:t>
            </a:r>
            <a:r>
              <a:rPr lang="es-PR" dirty="0"/>
              <a:t>)</a:t>
            </a: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/>
              <a:t>asunto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/>
              <a:t>Use lo que tiene para invertir en las vidas de otros</a:t>
            </a:r>
            <a:r>
              <a:rPr lang="es-ES" sz="3600" dirty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5962"/>
            <a:ext cx="54864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/>
              <a:t>Proverbios </a:t>
            </a:r>
            <a:r>
              <a:rPr lang="en-US" dirty="0"/>
              <a:t>11:23-27 </a:t>
            </a:r>
            <a:r>
              <a:rPr lang="es-PR" dirty="0"/>
              <a:t>trata sobre la generosidad y el altruismo.</a:t>
            </a:r>
          </a:p>
          <a:p>
            <a:r>
              <a:rPr lang="es-PR" dirty="0"/>
              <a:t>En la vida todos cosechamos lo que sembramos con nuestro comportamiento</a:t>
            </a:r>
            <a:r>
              <a:rPr lang="en-US" dirty="0"/>
              <a:t>.</a:t>
            </a:r>
            <a:endParaRPr lang="es-P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/>
              <a:t>Contexto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91162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/>
            <a:r>
              <a:rPr lang="es-PR" dirty="0"/>
              <a:t>El verdadero fundamento para proveer para nuestras familias es la justicia.</a:t>
            </a:r>
          </a:p>
        </p:txBody>
      </p:sp>
      <p:pic>
        <p:nvPicPr>
          <p:cNvPr id="1028" name="Picture 4" descr="http://thebibleisfunny.com/resources/images/upload/Chapter/mainImage/20161261632335694_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63" r="11592"/>
          <a:stretch/>
        </p:blipFill>
        <p:spPr bwMode="auto">
          <a:xfrm>
            <a:off x="5540925" y="2062161"/>
            <a:ext cx="3298275" cy="3409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>
                <a:solidFill>
                  <a:schemeClr val="bg1">
                    <a:lumMod val="85000"/>
                  </a:schemeClr>
                </a:solidFill>
              </a:rPr>
              <a:t>Pasaje bíblico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>
                <a:latin typeface="David" panose="020E0502060401010101" pitchFamily="34" charset="-79"/>
                <a:cs typeface="David" panose="020E0502060401010101" pitchFamily="34" charset="-79"/>
              </a:rPr>
              <a:t>Proverbios </a:t>
            </a:r>
            <a:r>
              <a:rPr lang="en-US" sz="4800" dirty="0">
                <a:latin typeface="David" panose="020E0502060401010101" pitchFamily="34" charset="-79"/>
                <a:cs typeface="David" panose="020E0502060401010101" pitchFamily="34" charset="-79"/>
              </a:rPr>
              <a:t>11:23-26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“El deseo de los justos es solamente el bien; Mas la esperanza de los impíos es el enojo. Hay quienes reparten, y les es añadido más; Y hay quienes retienen más de lo que es justo, pero vienen a pobreza...”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11:23-26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153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“...El alma generosa será prosperada; Y el que saciare, él también será saciado. Al que acapara el grano, el pueblo lo maldecirá; Pero bendición será sobre la cabeza del que lo vende.”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/>
              <a:t>Proverbios 11:23-26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51064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i="1" dirty="0" err="1"/>
              <a:t>tsaddîq</a:t>
            </a:r>
            <a:r>
              <a:rPr lang="es-ES" i="1" dirty="0"/>
              <a:t> </a:t>
            </a:r>
            <a:r>
              <a:rPr lang="es-ES" dirty="0"/>
              <a:t>(</a:t>
            </a:r>
            <a:r>
              <a:rPr lang="he-IL" dirty="0"/>
              <a:t>צַדִּיק</a:t>
            </a:r>
            <a:r>
              <a:rPr lang="es-ES" dirty="0"/>
              <a:t>, </a:t>
            </a:r>
            <a:r>
              <a:rPr lang="en-US" dirty="0"/>
              <a:t>6662</a:t>
            </a:r>
            <a:r>
              <a:rPr lang="es-ES" dirty="0"/>
              <a:t>) (v.23)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«recto; justo» (adjetivo) […] En antiguo arameo el término denota la «lealtad» de un rey o sumo sacerdote a su deidad personal, que se manifiesta a menudo en ofrendas. </a:t>
            </a:r>
          </a:p>
          <a:p>
            <a:r>
              <a:rPr lang="es-ES" dirty="0"/>
              <a:t>En fenicio, de manera similar, el nombre y el adjetivo tienen que ver con la relación de un monarca con sus dioses. […] </a:t>
            </a:r>
            <a:r>
              <a:rPr lang="en-US" dirty="0"/>
              <a:t>(Vine)</a:t>
            </a:r>
            <a:endParaRPr lang="es-ES" dirty="0">
              <a:hlinkClick r:id="rId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90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err="1"/>
              <a:t>rasha</a:t>
            </a:r>
            <a:r>
              <a:rPr lang="en-US" i="1" dirty="0"/>
              <a:t>  </a:t>
            </a:r>
            <a:r>
              <a:rPr lang="en-US" dirty="0"/>
              <a:t>(</a:t>
            </a:r>
            <a:r>
              <a:rPr lang="he-IL" dirty="0"/>
              <a:t>רָשָׁע</a:t>
            </a:r>
            <a:r>
              <a:rPr lang="en-US" dirty="0"/>
              <a:t> 7563)</a:t>
            </a:r>
            <a:r>
              <a:rPr lang="es-ES" dirty="0"/>
              <a:t> (v.23)</a:t>
            </a:r>
            <a:endParaRPr lang="en-US" dirty="0">
              <a:hlinkClick r:id="rId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n-US" dirty="0" err="1"/>
              <a:t>impío</a:t>
            </a:r>
            <a:r>
              <a:rPr lang="en-US" dirty="0"/>
              <a:t>, </a:t>
            </a:r>
            <a:r>
              <a:rPr lang="en-US" dirty="0" err="1"/>
              <a:t>malvado</a:t>
            </a:r>
            <a:endParaRPr lang="en-US" dirty="0"/>
          </a:p>
          <a:p>
            <a:r>
              <a:rPr lang="en-US" dirty="0"/>
              <a:t>(adj.) AV translates as “wicked” 249 times, “ungodly” eight times, “wicked man” three times, and translated miscellaneously three times. </a:t>
            </a:r>
          </a:p>
          <a:p>
            <a:r>
              <a:rPr lang="en-US" sz="2800" dirty="0"/>
              <a:t>1</a:t>
            </a:r>
            <a:r>
              <a:rPr lang="en-US" dirty="0"/>
              <a:t> wicked, criminal. </a:t>
            </a:r>
            <a:r>
              <a:rPr lang="en-US" sz="2800" dirty="0"/>
              <a:t>1a</a:t>
            </a:r>
            <a:r>
              <a:rPr lang="en-US" dirty="0"/>
              <a:t> guilty one, one guilty of crime (</a:t>
            </a:r>
            <a:r>
              <a:rPr lang="en-US" dirty="0" err="1"/>
              <a:t>subst</a:t>
            </a:r>
            <a:r>
              <a:rPr lang="en-US" dirty="0"/>
              <a:t>). </a:t>
            </a:r>
            <a:r>
              <a:rPr lang="en-US" sz="2800" dirty="0"/>
              <a:t>1b</a:t>
            </a:r>
            <a:r>
              <a:rPr lang="en-US" dirty="0"/>
              <a:t> wicked (hostile to God). </a:t>
            </a:r>
            <a:r>
              <a:rPr lang="en-US" sz="2800" dirty="0"/>
              <a:t>1c</a:t>
            </a:r>
            <a:r>
              <a:rPr lang="en-US" dirty="0"/>
              <a:t> wicked, guilty of sin (against God or man). (Strong)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577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i="1" dirty="0" err="1"/>
              <a:t>tsaleaj</a:t>
            </a:r>
            <a:r>
              <a:rPr lang="es-ES" i="1" dirty="0"/>
              <a:t> </a:t>
            </a:r>
            <a:r>
              <a:rPr lang="es-ES" dirty="0"/>
              <a:t>(</a:t>
            </a:r>
            <a:r>
              <a:rPr lang="he-IL" dirty="0"/>
              <a:t>צָלֵחַ</a:t>
            </a:r>
            <a:r>
              <a:rPr lang="es-ES" dirty="0"/>
              <a:t>, </a:t>
            </a:r>
            <a:r>
              <a:rPr lang="en-US" dirty="0"/>
              <a:t>6743</a:t>
            </a:r>
            <a:r>
              <a:rPr lang="es-ES" dirty="0"/>
              <a:t>) (v.25)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17713"/>
            <a:ext cx="8574088" cy="4114800"/>
          </a:xfrm>
        </p:spPr>
        <p:txBody>
          <a:bodyPr/>
          <a:lstStyle/>
          <a:p>
            <a:r>
              <a:rPr lang="es-ES" dirty="0"/>
              <a:t>«triunfar, prosperar». […] El término expresa la idea de una empresa de «éxito» (lo contrario de fallida). La fuente de tal éxito es Dios: «Mientras buscó al Señor, Dios le prosperó» (2 Cr 26.5 LBA). […]</a:t>
            </a:r>
          </a:p>
          <a:p>
            <a:r>
              <a:rPr lang="es-ES" dirty="0" err="1"/>
              <a:t>Tsaleaj</a:t>
            </a:r>
            <a:r>
              <a:rPr lang="es-ES" dirty="0"/>
              <a:t> a veces se usa de manera que significa «triunfo»: «En tu majestad cabalga y triunfa» (Sal 45.4 RVA).[…] </a:t>
            </a:r>
            <a:r>
              <a:rPr lang="en-US" dirty="0"/>
              <a:t>(Vine)</a:t>
            </a:r>
            <a:endParaRPr lang="es-ES" dirty="0">
              <a:hlinkClick r:id="rId2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5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5000">
        <p14:flash/>
      </p:transition>
    </mc:Choice>
    <mc:Fallback xmlns="">
      <p:transition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115900</TotalTime>
  <Words>1155</Words>
  <Application>Microsoft Office PowerPoint</Application>
  <PresentationFormat>On-screen Show (4:3)</PresentationFormat>
  <Paragraphs>99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Pasaje bíblico</vt:lpstr>
      <vt:lpstr>Proverbios 11:23-26</vt:lpstr>
      <vt:lpstr>Proverbios 11:23-26</vt:lpstr>
      <vt:lpstr>tsaddîq (צַדִּיק, 6662) (v.23)</vt:lpstr>
      <vt:lpstr>rasha  (רָשָׁע 7563) (v.23)</vt:lpstr>
      <vt:lpstr>tsaleaj (צָלֵחַ, 6743) (v.25)</vt:lpstr>
      <vt:lpstr>“Vender el grano” (v.26)</vt:lpstr>
      <vt:lpstr>Preguntas</vt:lpstr>
      <vt:lpstr>Pasaje bíblico</vt:lpstr>
      <vt:lpstr>Proverbios 11:27-29</vt:lpstr>
      <vt:lpstr>Buscar el bien o el mal</vt:lpstr>
      <vt:lpstr>Buscar el bien o el mal</vt:lpstr>
      <vt:lpstr>Buscar el bien o el mal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dando_el_dinero_con generosidad_082017</dc:title>
  <dc:creator>JRIVERA</dc:creator>
  <cp:lastModifiedBy>Tito</cp:lastModifiedBy>
  <cp:revision>5717</cp:revision>
  <cp:lastPrinted>2016-04-09T19:10:40Z</cp:lastPrinted>
  <dcterms:created xsi:type="dcterms:W3CDTF">2007-01-24T21:53:34Z</dcterms:created>
  <dcterms:modified xsi:type="dcterms:W3CDTF">2017-08-20T20:26:19Z</dcterms:modified>
</cp:coreProperties>
</file>