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Lst>
  <p:notesMasterIdLst>
    <p:notesMasterId r:id="rId21"/>
  </p:notesMasterIdLst>
  <p:handoutMasterIdLst>
    <p:handoutMasterId r:id="rId22"/>
  </p:handoutMasterIdLst>
  <p:sldIdLst>
    <p:sldId id="794" r:id="rId3"/>
    <p:sldId id="804" r:id="rId4"/>
    <p:sldId id="1778" r:id="rId5"/>
    <p:sldId id="1814" r:id="rId6"/>
    <p:sldId id="1961" r:id="rId7"/>
    <p:sldId id="1962" r:id="rId8"/>
    <p:sldId id="1953" r:id="rId9"/>
    <p:sldId id="1951" r:id="rId10"/>
    <p:sldId id="1965" r:id="rId11"/>
    <p:sldId id="1975" r:id="rId12"/>
    <p:sldId id="1969" r:id="rId13"/>
    <p:sldId id="1971" r:id="rId14"/>
    <p:sldId id="1970" r:id="rId15"/>
    <p:sldId id="1972" r:id="rId16"/>
    <p:sldId id="1974" r:id="rId17"/>
    <p:sldId id="1704" r:id="rId18"/>
    <p:sldId id="1663" r:id="rId19"/>
    <p:sldId id="908" r:id="rId20"/>
  </p:sldIdLst>
  <p:sldSz cx="9144000" cy="6858000" type="screen4x3"/>
  <p:notesSz cx="7077075" cy="9363075"/>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MES.RIVERA" initials="J"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375E"/>
    <a:srgbClr val="0D0D0D"/>
    <a:srgbClr val="000000"/>
    <a:srgbClr val="FFFFD1"/>
    <a:srgbClr val="0000CC"/>
    <a:srgbClr val="0000FF"/>
    <a:srgbClr val="A6925A"/>
    <a:srgbClr val="285633"/>
    <a:srgbClr val="CC9900"/>
    <a:srgbClr val="CB79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95405" autoAdjust="0"/>
  </p:normalViewPr>
  <p:slideViewPr>
    <p:cSldViewPr>
      <p:cViewPr varScale="1">
        <p:scale>
          <a:sx n="70" d="100"/>
          <a:sy n="70" d="100"/>
        </p:scale>
        <p:origin x="1242" y="48"/>
      </p:cViewPr>
      <p:guideLst>
        <p:guide orient="horz" pos="2160"/>
        <p:guide pos="2880"/>
      </p:guideLst>
    </p:cSldViewPr>
  </p:slideViewPr>
  <p:outlineViewPr>
    <p:cViewPr>
      <p:scale>
        <a:sx n="33" d="100"/>
        <a:sy n="33" d="100"/>
      </p:scale>
      <p:origin x="0" y="-638"/>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64" d="100"/>
          <a:sy n="64" d="100"/>
        </p:scale>
        <p:origin x="3086"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8154"/>
          </a:xfrm>
          <a:prstGeom prst="rect">
            <a:avLst/>
          </a:prstGeom>
        </p:spPr>
        <p:txBody>
          <a:bodyPr vert="horz" lIns="93932" tIns="46966" rIns="93932" bIns="46966" rtlCol="0"/>
          <a:lstStyle>
            <a:lvl1pPr algn="l">
              <a:defRPr sz="1200"/>
            </a:lvl1pPr>
          </a:lstStyle>
          <a:p>
            <a:endParaRPr lang="en-US"/>
          </a:p>
        </p:txBody>
      </p:sp>
      <p:sp>
        <p:nvSpPr>
          <p:cNvPr id="3" name="Date Placeholder 2"/>
          <p:cNvSpPr>
            <a:spLocks noGrp="1"/>
          </p:cNvSpPr>
          <p:nvPr>
            <p:ph type="dt" sz="quarter" idx="1"/>
          </p:nvPr>
        </p:nvSpPr>
        <p:spPr>
          <a:xfrm>
            <a:off x="4008705" y="0"/>
            <a:ext cx="3066733" cy="468154"/>
          </a:xfrm>
          <a:prstGeom prst="rect">
            <a:avLst/>
          </a:prstGeom>
        </p:spPr>
        <p:txBody>
          <a:bodyPr vert="horz" lIns="93932" tIns="46966" rIns="93932" bIns="46966" rtlCol="0"/>
          <a:lstStyle>
            <a:lvl1pPr algn="r">
              <a:defRPr sz="1200"/>
            </a:lvl1pPr>
          </a:lstStyle>
          <a:p>
            <a:fld id="{0CE3FCA5-A52A-443B-A5B1-7E194A08C435}" type="datetimeFigureOut">
              <a:rPr lang="en-US" smtClean="0"/>
              <a:pPr/>
              <a:t>1/28/2017</a:t>
            </a:fld>
            <a:endParaRPr lang="en-US"/>
          </a:p>
        </p:txBody>
      </p:sp>
      <p:sp>
        <p:nvSpPr>
          <p:cNvPr id="4" name="Footer Placeholder 3"/>
          <p:cNvSpPr>
            <a:spLocks noGrp="1"/>
          </p:cNvSpPr>
          <p:nvPr>
            <p:ph type="ftr" sz="quarter" idx="2"/>
          </p:nvPr>
        </p:nvSpPr>
        <p:spPr>
          <a:xfrm>
            <a:off x="0" y="8893297"/>
            <a:ext cx="3066733" cy="468154"/>
          </a:xfrm>
          <a:prstGeom prst="rect">
            <a:avLst/>
          </a:prstGeom>
        </p:spPr>
        <p:txBody>
          <a:bodyPr vert="horz" lIns="93932" tIns="46966" rIns="93932" bIns="46966" rtlCol="0" anchor="b"/>
          <a:lstStyle>
            <a:lvl1pPr algn="l">
              <a:defRPr sz="1200"/>
            </a:lvl1pPr>
          </a:lstStyle>
          <a:p>
            <a:endParaRPr lang="en-US"/>
          </a:p>
        </p:txBody>
      </p:sp>
      <p:sp>
        <p:nvSpPr>
          <p:cNvPr id="5" name="Slide Number Placeholder 4"/>
          <p:cNvSpPr>
            <a:spLocks noGrp="1"/>
          </p:cNvSpPr>
          <p:nvPr>
            <p:ph type="sldNum" sz="quarter" idx="3"/>
          </p:nvPr>
        </p:nvSpPr>
        <p:spPr>
          <a:xfrm>
            <a:off x="4008705" y="8893297"/>
            <a:ext cx="3066733" cy="468154"/>
          </a:xfrm>
          <a:prstGeom prst="rect">
            <a:avLst/>
          </a:prstGeom>
        </p:spPr>
        <p:txBody>
          <a:bodyPr vert="horz" lIns="93932" tIns="46966" rIns="93932" bIns="46966"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66733" cy="468154"/>
          </a:xfrm>
          <a:prstGeom prst="rect">
            <a:avLst/>
          </a:prstGeom>
          <a:noFill/>
          <a:ln w="9525">
            <a:noFill/>
            <a:miter lim="800000"/>
            <a:headEnd/>
            <a:tailEnd/>
          </a:ln>
          <a:effectLst/>
        </p:spPr>
        <p:txBody>
          <a:bodyPr vert="horz" wrap="square" lIns="93932" tIns="46966" rIns="93932" bIns="46966"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4008705" y="0"/>
            <a:ext cx="3066733" cy="468154"/>
          </a:xfrm>
          <a:prstGeom prst="rect">
            <a:avLst/>
          </a:prstGeom>
          <a:noFill/>
          <a:ln w="9525">
            <a:noFill/>
            <a:miter lim="800000"/>
            <a:headEnd/>
            <a:tailEnd/>
          </a:ln>
          <a:effectLst/>
        </p:spPr>
        <p:txBody>
          <a:bodyPr vert="horz" wrap="square" lIns="93932" tIns="46966" rIns="93932" bIns="46966"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96975" y="701675"/>
            <a:ext cx="4683125" cy="35115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7708" y="4447461"/>
            <a:ext cx="5661660" cy="4213384"/>
          </a:xfrm>
          <a:prstGeom prst="rect">
            <a:avLst/>
          </a:prstGeom>
          <a:noFill/>
          <a:ln w="9525">
            <a:noFill/>
            <a:miter lim="800000"/>
            <a:headEnd/>
            <a:tailEnd/>
          </a:ln>
          <a:effectLst/>
        </p:spPr>
        <p:txBody>
          <a:bodyPr vert="horz" wrap="square" lIns="93932" tIns="46966" rIns="93932" bIns="46966"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126" name="Rectangle 6"/>
          <p:cNvSpPr>
            <a:spLocks noGrp="1" noChangeArrowheads="1"/>
          </p:cNvSpPr>
          <p:nvPr>
            <p:ph type="ftr" sz="quarter" idx="4"/>
          </p:nvPr>
        </p:nvSpPr>
        <p:spPr bwMode="auto">
          <a:xfrm>
            <a:off x="0" y="8893297"/>
            <a:ext cx="3066733" cy="468154"/>
          </a:xfrm>
          <a:prstGeom prst="rect">
            <a:avLst/>
          </a:prstGeom>
          <a:noFill/>
          <a:ln w="9525">
            <a:noFill/>
            <a:miter lim="800000"/>
            <a:headEnd/>
            <a:tailEnd/>
          </a:ln>
          <a:effectLst/>
        </p:spPr>
        <p:txBody>
          <a:bodyPr vert="horz" wrap="square" lIns="93932" tIns="46966" rIns="93932" bIns="46966"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4008705" y="8893297"/>
            <a:ext cx="3066733" cy="468154"/>
          </a:xfrm>
          <a:prstGeom prst="rect">
            <a:avLst/>
          </a:prstGeom>
          <a:noFill/>
          <a:ln w="9525">
            <a:noFill/>
            <a:miter lim="800000"/>
            <a:headEnd/>
            <a:tailEnd/>
          </a:ln>
          <a:effectLst/>
        </p:spPr>
        <p:txBody>
          <a:bodyPr vert="horz" wrap="square" lIns="93932" tIns="46966" rIns="93932" bIns="46966"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dirty="0"/>
          </a:p>
        </p:txBody>
      </p:sp>
    </p:spTree>
    <p:extLst>
      <p:ext uri="{BB962C8B-B14F-4D97-AF65-F5344CB8AC3E}">
        <p14:creationId xmlns:p14="http://schemas.microsoft.com/office/powerpoint/2010/main" val="18282130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18</a:t>
            </a:fld>
            <a:endParaRPr lang="en-US"/>
          </a:p>
        </p:txBody>
      </p:sp>
      <p:sp>
        <p:nvSpPr>
          <p:cNvPr id="18434" name="Rectangle 2"/>
          <p:cNvSpPr>
            <a:spLocks noGrp="1" noRot="1" noChangeAspect="1" noChangeArrowheads="1" noTextEdit="1"/>
          </p:cNvSpPr>
          <p:nvPr>
            <p:ph type="sldImg"/>
          </p:nvPr>
        </p:nvSpPr>
        <p:spPr>
          <a:xfrm>
            <a:off x="1196975" y="701675"/>
            <a:ext cx="4683125" cy="35115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2</a:t>
            </a:fld>
            <a:endParaRPr lang="en-US" dirty="0"/>
          </a:p>
        </p:txBody>
      </p:sp>
      <p:sp>
        <p:nvSpPr>
          <p:cNvPr id="316418" name="Rectangle 2"/>
          <p:cNvSpPr>
            <a:spLocks noGrp="1" noRot="1" noChangeAspect="1" noChangeArrowheads="1" noTextEdit="1"/>
          </p:cNvSpPr>
          <p:nvPr>
            <p:ph type="sldImg"/>
          </p:nvPr>
        </p:nvSpPr>
        <p:spPr>
          <a:xfrm>
            <a:off x="1196975" y="701675"/>
            <a:ext cx="4683125" cy="35115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3</a:t>
            </a:fld>
            <a:endParaRPr lang="en-US"/>
          </a:p>
        </p:txBody>
      </p:sp>
    </p:spTree>
    <p:extLst>
      <p:ext uri="{BB962C8B-B14F-4D97-AF65-F5344CB8AC3E}">
        <p14:creationId xmlns:p14="http://schemas.microsoft.com/office/powerpoint/2010/main" val="435275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4</a:t>
            </a:fld>
            <a:endParaRPr lang="en-US"/>
          </a:p>
        </p:txBody>
      </p:sp>
    </p:spTree>
    <p:extLst>
      <p:ext uri="{BB962C8B-B14F-4D97-AF65-F5344CB8AC3E}">
        <p14:creationId xmlns:p14="http://schemas.microsoft.com/office/powerpoint/2010/main" val="20881173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7</a:t>
            </a:fld>
            <a:endParaRPr lang="en-US"/>
          </a:p>
        </p:txBody>
      </p:sp>
    </p:spTree>
    <p:extLst>
      <p:ext uri="{BB962C8B-B14F-4D97-AF65-F5344CB8AC3E}">
        <p14:creationId xmlns:p14="http://schemas.microsoft.com/office/powerpoint/2010/main" val="42433625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8</a:t>
            </a:fld>
            <a:endParaRPr lang="en-US"/>
          </a:p>
        </p:txBody>
      </p:sp>
    </p:spTree>
    <p:extLst>
      <p:ext uri="{BB962C8B-B14F-4D97-AF65-F5344CB8AC3E}">
        <p14:creationId xmlns:p14="http://schemas.microsoft.com/office/powerpoint/2010/main" val="8195348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12</a:t>
            </a:fld>
            <a:endParaRPr lang="en-US"/>
          </a:p>
        </p:txBody>
      </p:sp>
    </p:spTree>
    <p:extLst>
      <p:ext uri="{BB962C8B-B14F-4D97-AF65-F5344CB8AC3E}">
        <p14:creationId xmlns:p14="http://schemas.microsoft.com/office/powerpoint/2010/main" val="42433625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16</a:t>
            </a:fld>
            <a:endParaRPr lang="en-US"/>
          </a:p>
        </p:txBody>
      </p:sp>
    </p:spTree>
    <p:extLst>
      <p:ext uri="{BB962C8B-B14F-4D97-AF65-F5344CB8AC3E}">
        <p14:creationId xmlns:p14="http://schemas.microsoft.com/office/powerpoint/2010/main" val="1985425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17</a:t>
            </a:fld>
            <a:endParaRPr lang="en-US">
              <a:solidFill>
                <a:srgbClr val="000000"/>
              </a:solidFill>
            </a:endParaRPr>
          </a:p>
        </p:txBody>
      </p:sp>
    </p:spTree>
    <p:extLst>
      <p:ext uri="{BB962C8B-B14F-4D97-AF65-F5344CB8AC3E}">
        <p14:creationId xmlns:p14="http://schemas.microsoft.com/office/powerpoint/2010/main" val="22808135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a:t>Click to edit Master title style</a:t>
            </a:r>
          </a:p>
        </p:txBody>
      </p:sp>
      <p:sp>
        <p:nvSpPr>
          <p:cNvPr id="3" name="Text Placeholder 2"/>
          <p:cNvSpPr>
            <a:spLocks noGrp="1"/>
          </p:cNvSpPr>
          <p:nvPr>
            <p:ph type="body" sz="half" idx="1"/>
          </p:nvPr>
        </p:nvSpPr>
        <p:spPr>
          <a:xfrm>
            <a:off x="11826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3.jpeg"/><Relationship Id="rId5" Type="http://schemas.openxmlformats.org/officeDocument/2006/relationships/image" Target="../media/image2.gi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Lst>
          </a:blip>
          <a:stretch>
            <a:fillRect/>
          </a:stretch>
        </p:blipFill>
        <p:spPr>
          <a:xfrm>
            <a:off x="3048" y="898269"/>
            <a:ext cx="9140952" cy="5045331"/>
          </a:xfrm>
          <a:prstGeom prst="rect">
            <a:avLst/>
          </a:prstGeom>
        </p:spPr>
      </p:pic>
      <p:sp>
        <p:nvSpPr>
          <p:cNvPr id="6" name="Text Box 5"/>
          <p:cNvSpPr txBox="1">
            <a:spLocks noChangeArrowheads="1"/>
          </p:cNvSpPr>
          <p:nvPr/>
        </p:nvSpPr>
        <p:spPr bwMode="auto">
          <a:xfrm>
            <a:off x="7315200" y="6273225"/>
            <a:ext cx="1828800" cy="584775"/>
          </a:xfrm>
          <a:prstGeom prst="rect">
            <a:avLst/>
          </a:prstGeom>
          <a:solidFill>
            <a:schemeClr val="bg1">
              <a:lumMod val="95000"/>
              <a:lumOff val="5000"/>
              <a:alpha val="65000"/>
            </a:schemeClr>
          </a:solidFill>
          <a:ln w="9525">
            <a:noFill/>
            <a:miter lim="800000"/>
            <a:headEnd/>
            <a:tailEnd/>
          </a:ln>
          <a:effectLst/>
        </p:spPr>
        <p:txBody>
          <a:bodyPr wrap="square">
            <a:spAutoFit/>
          </a:bodyPr>
          <a:lstStyle/>
          <a:p>
            <a:pPr algn="ctr">
              <a:spcBef>
                <a:spcPct val="50000"/>
              </a:spcBef>
              <a:spcAft>
                <a:spcPts val="1200"/>
              </a:spcAft>
            </a:pPr>
            <a:r>
              <a:rPr lang="es-PR" sz="1600" i="1" dirty="0">
                <a:latin typeface="Arial" charset="0"/>
              </a:rPr>
              <a:t>Estudios Bíblicos </a:t>
            </a:r>
            <a:r>
              <a:rPr lang="en-US" sz="1600" i="1" dirty="0">
                <a:latin typeface="Arial" charset="0"/>
              </a:rPr>
              <a:t>Lifeway</a:t>
            </a:r>
            <a:r>
              <a:rPr lang="es-PR" sz="1600" i="1" dirty="0">
                <a:latin typeface="Arial" charset="0"/>
              </a:rPr>
              <a:t> </a:t>
            </a:r>
            <a:r>
              <a:rPr lang="es-PR" sz="1600" dirty="0">
                <a:latin typeface="Arial" charset="0"/>
              </a:rPr>
              <a:t>®</a:t>
            </a:r>
          </a:p>
        </p:txBody>
      </p:sp>
      <p:sp>
        <p:nvSpPr>
          <p:cNvPr id="7" name="Rectangle 2"/>
          <p:cNvSpPr txBox="1">
            <a:spLocks noChangeArrowheads="1"/>
          </p:cNvSpPr>
          <p:nvPr/>
        </p:nvSpPr>
        <p:spPr>
          <a:xfrm>
            <a:off x="609600" y="952500"/>
            <a:ext cx="7937951" cy="2019299"/>
          </a:xfrm>
          <a:prstGeom prst="rect">
            <a:avLst/>
          </a:prstGeom>
          <a:solidFill>
            <a:schemeClr val="bg1">
              <a:lumMod val="95000"/>
              <a:lumOff val="5000"/>
              <a:alpha val="65000"/>
            </a:schemeClr>
          </a:solidFill>
          <a:ln/>
        </p:spPr>
        <p:txBody>
          <a:bodyPr vert="horz" lIns="91440" tIns="45720" rIns="91440" bIns="45720" rtlCol="0" anchor="ctr">
            <a:noAutofit/>
          </a:bodyPr>
          <a:lstStyle/>
          <a:p>
            <a:pPr marL="0" lvl="0" indent="0" algn="ctr" fontAlgn="auto">
              <a:spcBef>
                <a:spcPts val="0"/>
              </a:spcBef>
              <a:buNone/>
              <a:defRPr/>
            </a:pPr>
            <a:r>
              <a:rPr kumimoji="0" lang="es-PR" sz="4400" b="0" i="0" u="none" strike="noStrike" kern="1200" cap="none" spc="0" normalizeH="0" baseline="0" noProof="0" dirty="0">
                <a:ln>
                  <a:noFill/>
                </a:ln>
                <a:effectLst/>
                <a:uLnTx/>
                <a:uFillTx/>
                <a:latin typeface="+mj-lt"/>
                <a:ea typeface="+mj-ea"/>
                <a:cs typeface="+mj-cs"/>
              </a:rPr>
              <a:t>Invierno 2017/Tema: Distinto: Viviendo por encima de la norma</a:t>
            </a:r>
            <a:endParaRPr lang="es-PR" sz="4400" cap="small" dirty="0">
              <a:latin typeface="+mj-lt"/>
              <a:cs typeface="Serto Jerusalem" panose="00000400000000000000" pitchFamily="2" charset="-78"/>
            </a:endParaRPr>
          </a:p>
        </p:txBody>
      </p:sp>
      <p:sp>
        <p:nvSpPr>
          <p:cNvPr id="8" name="Rectangle 3"/>
          <p:cNvSpPr txBox="1">
            <a:spLocks noChangeArrowheads="1"/>
          </p:cNvSpPr>
          <p:nvPr/>
        </p:nvSpPr>
        <p:spPr>
          <a:xfrm>
            <a:off x="609600" y="3124200"/>
            <a:ext cx="7937951" cy="2971800"/>
          </a:xfrm>
          <a:prstGeom prst="rect">
            <a:avLst/>
          </a:prstGeom>
          <a:solidFill>
            <a:schemeClr val="bg1">
              <a:lumMod val="95000"/>
              <a:lumOff val="5000"/>
              <a:alpha val="65000"/>
            </a:schemeClr>
          </a:solidFill>
          <a:ln/>
        </p:spPr>
        <p:txBody>
          <a:bodyPr vert="horz" lIns="91440" tIns="45720" rIns="91440" bIns="45720" rtlCol="0" anchor="ctr">
            <a:normAutofit/>
          </a:bodyPr>
          <a:lstStyle/>
          <a:p>
            <a:pPr marL="401638" indent="-234950" algn="ctr">
              <a:spcAft>
                <a:spcPts val="600"/>
              </a:spcAft>
              <a:buNone/>
            </a:pPr>
            <a:r>
              <a:rPr lang="es-PR" sz="4400" cap="small" dirty="0">
                <a:latin typeface="+mj-lt"/>
              </a:rPr>
              <a:t>Sesión 1: Distinto en mi car</a:t>
            </a:r>
            <a:r>
              <a:rPr lang="en-US" sz="4400" cap="small" dirty="0" err="1">
                <a:latin typeface="+mj-lt"/>
              </a:rPr>
              <a:t>ácter</a:t>
            </a:r>
            <a:endParaRPr lang="es-PR" sz="4400" cap="small" dirty="0">
              <a:latin typeface="+mj-lt"/>
            </a:endParaRPr>
          </a:p>
          <a:p>
            <a:pPr marL="401638" indent="-234950" algn="ctr">
              <a:spcAft>
                <a:spcPts val="600"/>
              </a:spcAft>
              <a:buNone/>
            </a:pPr>
            <a:r>
              <a:rPr lang="es-PR" sz="3600" noProof="0" dirty="0">
                <a:latin typeface="+mj-lt"/>
                <a:cs typeface="+mn-cs"/>
              </a:rPr>
              <a:t>22</a:t>
            </a:r>
            <a:r>
              <a:rPr kumimoji="0" lang="es-PR" sz="3600" b="0" i="0" u="none" strike="noStrike" kern="1200" cap="none" spc="0" normalizeH="0" baseline="0" noProof="0" dirty="0">
                <a:ln>
                  <a:noFill/>
                </a:ln>
                <a:effectLst/>
                <a:uLnTx/>
                <a:uFillTx/>
                <a:latin typeface="+mj-lt"/>
                <a:cs typeface="+mn-cs"/>
              </a:rPr>
              <a:t> de enero</a:t>
            </a:r>
            <a:r>
              <a:rPr lang="es-PR" sz="3600" dirty="0">
                <a:latin typeface="+mj-lt"/>
              </a:rPr>
              <a:t> </a:t>
            </a:r>
            <a:r>
              <a:rPr kumimoji="0" lang="es-PR" sz="3600" b="0" i="0" u="none" strike="noStrike" kern="1200" cap="none" spc="0" normalizeH="0" baseline="0" noProof="0" dirty="0">
                <a:ln>
                  <a:noFill/>
                </a:ln>
                <a:effectLst/>
                <a:uLnTx/>
                <a:uFillTx/>
                <a:latin typeface="+mj-lt"/>
                <a:cs typeface="+mn-cs"/>
              </a:rPr>
              <a:t>de 2017</a:t>
            </a:r>
            <a:endParaRPr kumimoji="0" lang="es-PR" sz="3200" b="0" i="0" u="none" strike="noStrike" kern="1200" cap="none" spc="0" normalizeH="0" baseline="0" noProof="0" dirty="0">
              <a:ln>
                <a:noFill/>
              </a:ln>
              <a:effectLst/>
              <a:uLnTx/>
              <a:uFillTx/>
              <a:latin typeface="+mj-lt"/>
              <a:cs typeface="+mn-cs"/>
            </a:endParaRPr>
          </a:p>
          <a:p>
            <a:pPr marL="401638" lvl="0" indent="-234950" algn="ctr" fontAlgn="auto">
              <a:spcBef>
                <a:spcPct val="20000"/>
              </a:spcBef>
              <a:spcAft>
                <a:spcPts val="0"/>
              </a:spcAft>
              <a:defRPr/>
            </a:pPr>
            <a:r>
              <a:rPr lang="fr-FR" sz="2800" dirty="0">
                <a:latin typeface="+mj-lt"/>
              </a:rPr>
              <a:t>(</a:t>
            </a:r>
            <a:r>
              <a:rPr lang="es-PR" sz="2800" dirty="0"/>
              <a:t>Mateo 5:1-12</a:t>
            </a:r>
            <a:r>
              <a:rPr lang="en-US" sz="2800" dirty="0">
                <a:latin typeface="+mj-lt"/>
              </a:rPr>
              <a:t>)</a:t>
            </a:r>
            <a:endParaRPr kumimoji="0" lang="es-PR" sz="2800" b="0" i="0" u="none" strike="noStrike" kern="1200" cap="none" spc="0" normalizeH="0" baseline="0" noProof="0" dirty="0">
              <a:ln>
                <a:noFill/>
              </a:ln>
              <a:effectLst/>
              <a:uLnTx/>
              <a:uFillTx/>
              <a:latin typeface="+mj-lt"/>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bg1">
              <a:lumMod val="95000"/>
              <a:lumOff val="5000"/>
              <a:alpha val="65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Aguadilla</a:t>
            </a:r>
          </a:p>
        </p:txBody>
      </p:sp>
      <p:pic>
        <p:nvPicPr>
          <p:cNvPr id="10" name="Picture 6" descr="jesus_fish_lg_clr"/>
          <p:cNvPicPr>
            <a:picLocks noChangeAspect="1" noChangeArrowheads="1"/>
          </p:cNvPicPr>
          <p:nvPr/>
        </p:nvPicPr>
        <p:blipFill>
          <a:blip r:embed="rId5"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6"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Mateo 5:7-9</a:t>
            </a:r>
            <a:endParaRPr lang="en-US" dirty="0"/>
          </a:p>
        </p:txBody>
      </p:sp>
      <p:sp>
        <p:nvSpPr>
          <p:cNvPr id="3" name="Content Placeholder 2"/>
          <p:cNvSpPr>
            <a:spLocks noGrp="1"/>
          </p:cNvSpPr>
          <p:nvPr>
            <p:ph sz="half" idx="1"/>
          </p:nvPr>
        </p:nvSpPr>
        <p:spPr>
          <a:xfrm>
            <a:off x="76200" y="1981200"/>
            <a:ext cx="8534400" cy="4800600"/>
          </a:xfrm>
        </p:spPr>
        <p:txBody>
          <a:bodyPr/>
          <a:lstStyle/>
          <a:p>
            <a:r>
              <a:rPr lang="es-ES" sz="2400" dirty="0"/>
              <a:t>V.8:  Como dijo David, </a:t>
            </a:r>
            <a:br>
              <a:rPr lang="es-ES" sz="2400" dirty="0"/>
            </a:br>
            <a:r>
              <a:rPr lang="es-ES" sz="2400" dirty="0"/>
              <a:t>	</a:t>
            </a:r>
            <a:r>
              <a:rPr lang="es-ES" sz="2000" i="1" dirty="0"/>
              <a:t>“</a:t>
            </a:r>
            <a:r>
              <a:rPr lang="es-ES" sz="1800" i="1" dirty="0"/>
              <a:t>Jehová, ¿quién habitará en tu tabernáculo?</a:t>
            </a:r>
            <a:br>
              <a:rPr lang="es-ES" sz="1800" i="1" dirty="0"/>
            </a:br>
            <a:r>
              <a:rPr lang="es-ES" sz="1800" i="1" dirty="0"/>
              <a:t>    ¿Quién morará en tu monte santo?</a:t>
            </a:r>
          </a:p>
          <a:p>
            <a:pPr marL="0" indent="0">
              <a:buNone/>
            </a:pPr>
            <a:r>
              <a:rPr lang="es-ES" sz="1800" b="1" i="1" baseline="30000" dirty="0"/>
              <a:t>	2 </a:t>
            </a:r>
            <a:r>
              <a:rPr lang="es-ES" sz="1800" i="1" dirty="0"/>
              <a:t>El que anda en integridad y hace justicia,</a:t>
            </a:r>
            <a:br>
              <a:rPr lang="es-ES" sz="1800" i="1" dirty="0"/>
            </a:br>
            <a:r>
              <a:rPr lang="es-ES" sz="1800" i="1" dirty="0"/>
              <a:t>	Y habla verdad en su corazón.</a:t>
            </a:r>
          </a:p>
          <a:p>
            <a:pPr marL="0" indent="0">
              <a:buNone/>
            </a:pPr>
            <a:r>
              <a:rPr lang="es-ES" sz="1800" b="1" i="1" baseline="30000" dirty="0"/>
              <a:t>	3 </a:t>
            </a:r>
            <a:r>
              <a:rPr lang="es-ES" sz="1800" i="1" dirty="0"/>
              <a:t>El que no calumnia con su lengua,</a:t>
            </a:r>
            <a:br>
              <a:rPr lang="es-ES" sz="1800" i="1" dirty="0"/>
            </a:br>
            <a:r>
              <a:rPr lang="es-ES" sz="1800" i="1" dirty="0"/>
              <a:t>	Ni hace mal a su prójimo,</a:t>
            </a:r>
            <a:br>
              <a:rPr lang="es-ES" sz="1800" i="1" dirty="0"/>
            </a:br>
            <a:r>
              <a:rPr lang="es-ES" sz="1800" i="1" dirty="0"/>
              <a:t>	Ni admite reproche alguno contra su vecino.</a:t>
            </a:r>
          </a:p>
          <a:p>
            <a:pPr marL="0" indent="0">
              <a:buNone/>
            </a:pPr>
            <a:r>
              <a:rPr lang="es-ES" sz="1800" i="1" dirty="0"/>
              <a:t>	Aquel a cuyos ojos el vil es menospreciado,</a:t>
            </a:r>
            <a:br>
              <a:rPr lang="es-ES" sz="1800" i="1" dirty="0"/>
            </a:br>
            <a:r>
              <a:rPr lang="es-ES" sz="1800" i="1" dirty="0"/>
              <a:t>	Pero honra a los que temen a Jehová.</a:t>
            </a:r>
            <a:br>
              <a:rPr lang="es-ES" sz="1800" i="1" dirty="0"/>
            </a:br>
            <a:r>
              <a:rPr lang="es-ES" sz="1800" i="1" dirty="0"/>
              <a:t>	El que aun jurando en daño suyo, no por eso cambia;</a:t>
            </a:r>
          </a:p>
          <a:p>
            <a:pPr marL="0" indent="0">
              <a:buNone/>
            </a:pPr>
            <a:r>
              <a:rPr lang="es-ES" sz="1800" b="1" i="1" baseline="30000" dirty="0"/>
              <a:t>	 </a:t>
            </a:r>
            <a:r>
              <a:rPr lang="es-ES" sz="1800" i="1" dirty="0"/>
              <a:t>Quien su dinero no dio a usura,</a:t>
            </a:r>
            <a:br>
              <a:rPr lang="es-ES" sz="1800" i="1" dirty="0"/>
            </a:br>
            <a:r>
              <a:rPr lang="es-ES" sz="1800" i="1" dirty="0"/>
              <a:t>	Ni contra el inocente admitió cohecho.</a:t>
            </a:r>
            <a:br>
              <a:rPr lang="es-ES" sz="1800" i="1" dirty="0"/>
            </a:br>
            <a:r>
              <a:rPr lang="es-ES" sz="1800" i="1" dirty="0"/>
              <a:t>	El que hace estas cosas, no resbalará jamás.”</a:t>
            </a:r>
          </a:p>
          <a:p>
            <a:pPr marL="0" indent="0">
              <a:buNone/>
            </a:pPr>
            <a:r>
              <a:rPr lang="es-ES" sz="1800" i="1" dirty="0"/>
              <a:t>						    </a:t>
            </a:r>
            <a:r>
              <a:rPr lang="es-ES" sz="2400" dirty="0"/>
              <a:t>    </a:t>
            </a:r>
            <a:r>
              <a:rPr lang="es-ES" sz="1800" b="1" dirty="0">
                <a:solidFill>
                  <a:srgbClr val="FF0000"/>
                </a:solidFill>
              </a:rPr>
              <a:t>(Salmo 15:1-5)</a:t>
            </a:r>
          </a:p>
        </p:txBody>
      </p:sp>
      <p:sp>
        <p:nvSpPr>
          <p:cNvPr id="4" name="Slide Number Placeholder 3"/>
          <p:cNvSpPr>
            <a:spLocks noGrp="1"/>
          </p:cNvSpPr>
          <p:nvPr>
            <p:ph type="sldNum" sz="quarter" idx="12"/>
          </p:nvPr>
        </p:nvSpPr>
        <p:spPr/>
        <p:txBody>
          <a:bodyPr/>
          <a:lstStyle/>
          <a:p>
            <a:fld id="{921E7F7E-33AA-4283-8B9E-027FB821B55F}" type="slidenum">
              <a:rPr lang="en-US" smtClean="0"/>
              <a:pPr/>
              <a:t>10</a:t>
            </a:fld>
            <a:endParaRPr lang="en-US" dirty="0"/>
          </a:p>
        </p:txBody>
      </p:sp>
    </p:spTree>
    <p:extLst>
      <p:ext uri="{BB962C8B-B14F-4D97-AF65-F5344CB8AC3E}">
        <p14:creationId xmlns:p14="http://schemas.microsoft.com/office/powerpoint/2010/main" val="3527456553"/>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Mateo 5:7-9</a:t>
            </a:r>
            <a:endParaRPr lang="en-US" dirty="0"/>
          </a:p>
        </p:txBody>
      </p:sp>
      <p:sp>
        <p:nvSpPr>
          <p:cNvPr id="7" name="Content Placeholder 6"/>
          <p:cNvSpPr>
            <a:spLocks noGrp="1"/>
          </p:cNvSpPr>
          <p:nvPr>
            <p:ph sz="half" idx="1"/>
          </p:nvPr>
        </p:nvSpPr>
        <p:spPr>
          <a:xfrm>
            <a:off x="228600" y="2017712"/>
            <a:ext cx="8763000" cy="4535488"/>
          </a:xfrm>
        </p:spPr>
        <p:txBody>
          <a:bodyPr/>
          <a:lstStyle/>
          <a:p>
            <a:r>
              <a:rPr lang="en-US" sz="2000" dirty="0"/>
              <a:t>V.9:  Cristo </a:t>
            </a:r>
            <a:r>
              <a:rPr lang="en-US" sz="2000" dirty="0" err="1"/>
              <a:t>es</a:t>
            </a:r>
            <a:r>
              <a:rPr lang="en-US" sz="2000" dirty="0"/>
              <a:t> </a:t>
            </a:r>
            <a:r>
              <a:rPr lang="en-US" sz="2000" dirty="0" err="1"/>
              <a:t>llamado</a:t>
            </a:r>
            <a:r>
              <a:rPr lang="en-US" sz="2000" dirty="0"/>
              <a:t> “Príncipe de Paz” </a:t>
            </a:r>
            <a:r>
              <a:rPr lang="en-US" sz="2000" dirty="0" err="1"/>
              <a:t>en</a:t>
            </a:r>
            <a:r>
              <a:rPr lang="en-US" sz="2000" dirty="0"/>
              <a:t> </a:t>
            </a:r>
            <a:r>
              <a:rPr lang="en-US" sz="2000" dirty="0" err="1"/>
              <a:t>las</a:t>
            </a:r>
            <a:r>
              <a:rPr lang="en-US" sz="2000" dirty="0"/>
              <a:t> </a:t>
            </a:r>
            <a:r>
              <a:rPr lang="en-US" sz="2000" dirty="0" err="1"/>
              <a:t>Escrituras</a:t>
            </a:r>
            <a:r>
              <a:rPr lang="en-US" sz="2000" dirty="0"/>
              <a:t>.  Los </a:t>
            </a:r>
            <a:r>
              <a:rPr lang="en-US" sz="2000" dirty="0" err="1"/>
              <a:t>que</a:t>
            </a:r>
            <a:r>
              <a:rPr lang="en-US" sz="2000" dirty="0"/>
              <a:t> </a:t>
            </a:r>
            <a:r>
              <a:rPr lang="en-US" sz="2000" dirty="0" err="1"/>
              <a:t>creen</a:t>
            </a:r>
            <a:r>
              <a:rPr lang="en-US" sz="2000" dirty="0"/>
              <a:t> </a:t>
            </a:r>
            <a:r>
              <a:rPr lang="en-US" sz="2000" dirty="0" err="1"/>
              <a:t>en</a:t>
            </a:r>
            <a:r>
              <a:rPr lang="en-US" sz="2000" dirty="0"/>
              <a:t> Cristo </a:t>
            </a:r>
            <a:r>
              <a:rPr lang="en-US" sz="2000" dirty="0" err="1"/>
              <a:t>están</a:t>
            </a:r>
            <a:r>
              <a:rPr lang="en-US" sz="2000" dirty="0"/>
              <a:t> </a:t>
            </a:r>
            <a:r>
              <a:rPr lang="en-US" sz="2000" dirty="0" err="1"/>
              <a:t>llamados</a:t>
            </a:r>
            <a:r>
              <a:rPr lang="en-US" sz="2000" dirty="0"/>
              <a:t> a </a:t>
            </a:r>
            <a:r>
              <a:rPr lang="en-US" sz="2000" dirty="0" err="1"/>
              <a:t>caminar</a:t>
            </a:r>
            <a:r>
              <a:rPr lang="en-US" sz="2000" dirty="0"/>
              <a:t> </a:t>
            </a:r>
            <a:r>
              <a:rPr lang="en-US" sz="2000" dirty="0" err="1"/>
              <a:t>como</a:t>
            </a:r>
            <a:r>
              <a:rPr lang="en-US" sz="2000" dirty="0"/>
              <a:t> </a:t>
            </a:r>
            <a:r>
              <a:rPr lang="en-US" sz="2000" dirty="0" err="1"/>
              <a:t>Él</a:t>
            </a:r>
            <a:r>
              <a:rPr lang="en-US" sz="2000" dirty="0"/>
              <a:t> </a:t>
            </a:r>
            <a:r>
              <a:rPr lang="en-US" sz="2000" dirty="0" err="1"/>
              <a:t>caminó</a:t>
            </a:r>
            <a:r>
              <a:rPr lang="en-US" sz="2000" dirty="0"/>
              <a:t>. </a:t>
            </a:r>
          </a:p>
          <a:p>
            <a:pPr lvl="1"/>
            <a:r>
              <a:rPr lang="en-US" sz="1800" dirty="0"/>
              <a:t>“</a:t>
            </a:r>
            <a:r>
              <a:rPr lang="es-ES" sz="1800" i="1" dirty="0"/>
              <a:t>¿Y cómo predicarán si no fueren enviados? Como está escrito: ¡Cuán hermosos son los pies de los que anuncian la paz, de los que anuncian buenas nuevas! </a:t>
            </a:r>
            <a:r>
              <a:rPr lang="en-US" sz="1800" dirty="0"/>
              <a:t>”</a:t>
            </a:r>
            <a:endParaRPr lang="en-US" sz="1600" dirty="0"/>
          </a:p>
          <a:p>
            <a:pPr marL="0" indent="0">
              <a:buNone/>
            </a:pPr>
            <a:r>
              <a:rPr lang="en-US" sz="2000" dirty="0"/>
              <a:t>						</a:t>
            </a:r>
            <a:r>
              <a:rPr lang="en-US" sz="1800" dirty="0">
                <a:solidFill>
                  <a:srgbClr val="FF0000"/>
                </a:solidFill>
              </a:rPr>
              <a:t>           </a:t>
            </a:r>
            <a:r>
              <a:rPr lang="en-US" sz="1800" b="1" dirty="0">
                <a:solidFill>
                  <a:srgbClr val="FF0000"/>
                </a:solidFill>
              </a:rPr>
              <a:t>(</a:t>
            </a:r>
            <a:r>
              <a:rPr lang="en-US" sz="1800" b="1" dirty="0" err="1">
                <a:solidFill>
                  <a:srgbClr val="FF0000"/>
                </a:solidFill>
              </a:rPr>
              <a:t>Romanos</a:t>
            </a:r>
            <a:r>
              <a:rPr lang="en-US" sz="1800" b="1" dirty="0">
                <a:solidFill>
                  <a:srgbClr val="FF0000"/>
                </a:solidFill>
              </a:rPr>
              <a:t> 10:15)</a:t>
            </a:r>
          </a:p>
          <a:p>
            <a:pPr marL="0" indent="0">
              <a:buNone/>
            </a:pPr>
            <a:endParaRPr lang="en-US" sz="1800" b="1" dirty="0">
              <a:solidFill>
                <a:srgbClr val="FF0000"/>
              </a:solidFill>
            </a:endParaRPr>
          </a:p>
          <a:p>
            <a:pPr marL="0" indent="0">
              <a:buNone/>
            </a:pPr>
            <a:r>
              <a:rPr lang="en-US" sz="2000" dirty="0"/>
              <a:t>La </a:t>
            </a:r>
            <a:r>
              <a:rPr lang="en-US" sz="2000" dirty="0" err="1"/>
              <a:t>paz</a:t>
            </a:r>
            <a:r>
              <a:rPr lang="en-US" sz="2000" dirty="0"/>
              <a:t> </a:t>
            </a:r>
            <a:r>
              <a:rPr lang="en-US" sz="2000" dirty="0" err="1"/>
              <a:t>que</a:t>
            </a:r>
            <a:r>
              <a:rPr lang="en-US" sz="2000" dirty="0"/>
              <a:t> </a:t>
            </a:r>
            <a:r>
              <a:rPr lang="en-US" sz="2000" dirty="0" err="1"/>
              <a:t>damos</a:t>
            </a:r>
            <a:r>
              <a:rPr lang="en-US" sz="2000" dirty="0"/>
              <a:t> a </a:t>
            </a:r>
            <a:r>
              <a:rPr lang="en-US" sz="2000" dirty="0" err="1"/>
              <a:t>conocer</a:t>
            </a:r>
            <a:r>
              <a:rPr lang="en-US" sz="2000" dirty="0"/>
              <a:t> </a:t>
            </a:r>
            <a:r>
              <a:rPr lang="en-US" sz="2000" dirty="0" err="1"/>
              <a:t>es</a:t>
            </a:r>
            <a:r>
              <a:rPr lang="en-US" sz="2000" dirty="0"/>
              <a:t> la </a:t>
            </a:r>
            <a:r>
              <a:rPr lang="en-US" sz="2000" dirty="0" err="1"/>
              <a:t>paz</a:t>
            </a:r>
            <a:r>
              <a:rPr lang="en-US" sz="2000" dirty="0"/>
              <a:t> con Dios. </a:t>
            </a:r>
          </a:p>
          <a:p>
            <a:pPr marL="0" indent="0">
              <a:buNone/>
            </a:pPr>
            <a:r>
              <a:rPr lang="en-US" sz="2000" dirty="0"/>
              <a:t>	</a:t>
            </a:r>
            <a:r>
              <a:rPr lang="en-US" sz="2000" i="1" dirty="0"/>
              <a:t>“</a:t>
            </a:r>
            <a:r>
              <a:rPr lang="es-ES" sz="2000" i="1" dirty="0"/>
              <a:t>Así que, somos embajadores en nombre de Cristo, como si Dios 	rogase por medio de nosotros; os rogamos en nombre de Cristo: 	Reconciliaos con Dios.</a:t>
            </a:r>
            <a:r>
              <a:rPr lang="en-US" sz="2000" i="1" dirty="0"/>
              <a:t>”</a:t>
            </a:r>
          </a:p>
          <a:p>
            <a:pPr marL="0" indent="0">
              <a:buNone/>
            </a:pPr>
            <a:endParaRPr lang="en-US" sz="1800" dirty="0"/>
          </a:p>
          <a:p>
            <a:pPr marL="0" indent="0">
              <a:buNone/>
            </a:pPr>
            <a:r>
              <a:rPr lang="en-US" sz="1800" dirty="0"/>
              <a:t>						</a:t>
            </a:r>
            <a:r>
              <a:rPr lang="en-US" sz="1800" b="1" dirty="0">
                <a:solidFill>
                  <a:srgbClr val="FF0000"/>
                </a:solidFill>
              </a:rPr>
              <a:t>	(2 </a:t>
            </a:r>
            <a:r>
              <a:rPr lang="en-US" sz="1800" b="1" dirty="0" err="1">
                <a:solidFill>
                  <a:srgbClr val="FF0000"/>
                </a:solidFill>
              </a:rPr>
              <a:t>Corintios</a:t>
            </a:r>
            <a:r>
              <a:rPr lang="en-US" sz="1800" b="1" dirty="0">
                <a:solidFill>
                  <a:srgbClr val="FF0000"/>
                </a:solidFill>
              </a:rPr>
              <a:t> 5:20)</a:t>
            </a:r>
          </a:p>
          <a:p>
            <a:pPr marL="0" indent="0">
              <a:buNone/>
            </a:pPr>
            <a:endParaRPr lang="en-US" sz="1800" b="1" dirty="0">
              <a:solidFill>
                <a:srgbClr val="FF0000"/>
              </a:solidFill>
            </a:endParaRPr>
          </a:p>
        </p:txBody>
      </p:sp>
      <p:sp>
        <p:nvSpPr>
          <p:cNvPr id="4" name="Slide Number Placeholder 3"/>
          <p:cNvSpPr>
            <a:spLocks noGrp="1"/>
          </p:cNvSpPr>
          <p:nvPr>
            <p:ph type="sldNum" sz="quarter" idx="12"/>
          </p:nvPr>
        </p:nvSpPr>
        <p:spPr/>
        <p:txBody>
          <a:bodyPr/>
          <a:lstStyle/>
          <a:p>
            <a:fld id="{921E7F7E-33AA-4283-8B9E-027FB821B55F}" type="slidenum">
              <a:rPr lang="en-US" smtClean="0"/>
              <a:pPr/>
              <a:t>11</a:t>
            </a:fld>
            <a:endParaRPr lang="en-US"/>
          </a:p>
        </p:txBody>
      </p:sp>
    </p:spTree>
    <p:extLst>
      <p:ext uri="{BB962C8B-B14F-4D97-AF65-F5344CB8AC3E}">
        <p14:creationId xmlns:p14="http://schemas.microsoft.com/office/powerpoint/2010/main" val="2937753444"/>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l="4541" r="1"/>
          <a:stretch/>
        </p:blipFill>
        <p:spPr>
          <a:xfrm>
            <a:off x="0" y="0"/>
            <a:ext cx="9147994" cy="6858000"/>
          </a:xfrm>
          <a:prstGeom prst="rect">
            <a:avLst/>
          </a:prstGeom>
        </p:spPr>
      </p:pic>
      <p:sp>
        <p:nvSpPr>
          <p:cNvPr id="65538" name="Rectangle 2"/>
          <p:cNvSpPr>
            <a:spLocks noGrp="1" noChangeArrowheads="1"/>
          </p:cNvSpPr>
          <p:nvPr>
            <p:ph type="title"/>
          </p:nvPr>
        </p:nvSpPr>
        <p:spPr/>
        <p:txBody>
          <a:bodyPr/>
          <a:lstStyle/>
          <a:p>
            <a:r>
              <a:rPr lang="es-PR" dirty="0">
                <a:solidFill>
                  <a:schemeClr val="bg1">
                    <a:lumMod val="85000"/>
                  </a:schemeClr>
                </a:solidFill>
              </a:rPr>
              <a:t>Pasaje bíblico</a:t>
            </a:r>
          </a:p>
        </p:txBody>
      </p:sp>
      <p:sp>
        <p:nvSpPr>
          <p:cNvPr id="5"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n-US" sz="4800" i="1" dirty="0"/>
              <a:t>Mateo 5:10-12</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79219400"/>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Mateo 5:10-12</a:t>
            </a:r>
            <a:endParaRPr lang="en-US" dirty="0"/>
          </a:p>
        </p:txBody>
      </p:sp>
      <p:sp>
        <p:nvSpPr>
          <p:cNvPr id="7" name="Content Placeholder 6"/>
          <p:cNvSpPr>
            <a:spLocks noGrp="1"/>
          </p:cNvSpPr>
          <p:nvPr>
            <p:ph sz="half" idx="1"/>
          </p:nvPr>
        </p:nvSpPr>
        <p:spPr>
          <a:xfrm>
            <a:off x="228600" y="2017712"/>
            <a:ext cx="8534400" cy="4535487"/>
          </a:xfrm>
        </p:spPr>
        <p:txBody>
          <a:bodyPr/>
          <a:lstStyle/>
          <a:p>
            <a:pPr marL="0" indent="0">
              <a:buNone/>
            </a:pPr>
            <a:r>
              <a:rPr lang="es-ES" sz="2400" b="1" baseline="30000" dirty="0"/>
              <a:t>10 </a:t>
            </a:r>
            <a:r>
              <a:rPr lang="es-ES" sz="2400" dirty="0"/>
              <a:t>Bienaventurados los que padecen persecución por causa de la justicia, porque de ellos es el reino de los cielos.</a:t>
            </a:r>
          </a:p>
          <a:p>
            <a:pPr marL="0" indent="0">
              <a:buNone/>
            </a:pPr>
            <a:r>
              <a:rPr lang="es-ES" sz="2400" b="1" baseline="30000" dirty="0"/>
              <a:t>11 </a:t>
            </a:r>
            <a:r>
              <a:rPr lang="es-ES" sz="2400" dirty="0"/>
              <a:t>Bienaventurados sois cuando por mi causa os vituperen y os persigan, y digan toda clase de mal contra vosotros, mintiendo.</a:t>
            </a:r>
          </a:p>
          <a:p>
            <a:pPr marL="0" indent="0">
              <a:buNone/>
            </a:pPr>
            <a:r>
              <a:rPr lang="es-ES" sz="2400" b="1" baseline="30000" dirty="0"/>
              <a:t>12 </a:t>
            </a:r>
            <a:r>
              <a:rPr lang="es-ES" sz="2400" dirty="0"/>
              <a:t>Gozaos y alegraos, porque vuestro galardón es grande en los cielos; porque así persiguieron a los profetas que fueron antes de vosotros.</a:t>
            </a:r>
          </a:p>
          <a:p>
            <a:pPr marL="0" indent="0">
              <a:buNone/>
            </a:pPr>
            <a:endParaRPr lang="en-US" sz="1800" dirty="0"/>
          </a:p>
          <a:p>
            <a:pPr marL="0" indent="0">
              <a:buNone/>
            </a:pPr>
            <a:endParaRPr lang="en-US" sz="1800" dirty="0"/>
          </a:p>
          <a:p>
            <a:pPr marL="0" indent="0">
              <a:buNone/>
            </a:pPr>
            <a:r>
              <a:rPr lang="en-US" sz="1800" dirty="0"/>
              <a:t>						</a:t>
            </a:r>
          </a:p>
          <a:p>
            <a:pPr marL="0" indent="0">
              <a:buNone/>
            </a:pPr>
            <a:r>
              <a:rPr lang="en-US" sz="1800" dirty="0"/>
              <a:t>							</a:t>
            </a:r>
            <a:r>
              <a:rPr lang="en-US" sz="1800" b="1" dirty="0">
                <a:solidFill>
                  <a:srgbClr val="FF0000"/>
                </a:solidFill>
              </a:rPr>
              <a:t>(Mateo 5:10-12)</a:t>
            </a:r>
          </a:p>
        </p:txBody>
      </p:sp>
      <p:sp>
        <p:nvSpPr>
          <p:cNvPr id="4" name="Slide Number Placeholder 3"/>
          <p:cNvSpPr>
            <a:spLocks noGrp="1"/>
          </p:cNvSpPr>
          <p:nvPr>
            <p:ph type="sldNum" sz="quarter" idx="12"/>
          </p:nvPr>
        </p:nvSpPr>
        <p:spPr/>
        <p:txBody>
          <a:bodyPr/>
          <a:lstStyle/>
          <a:p>
            <a:fld id="{921E7F7E-33AA-4283-8B9E-027FB821B55F}" type="slidenum">
              <a:rPr lang="en-US" smtClean="0"/>
              <a:pPr/>
              <a:t>13</a:t>
            </a:fld>
            <a:endParaRPr lang="en-US"/>
          </a:p>
        </p:txBody>
      </p:sp>
    </p:spTree>
    <p:extLst>
      <p:ext uri="{BB962C8B-B14F-4D97-AF65-F5344CB8AC3E}">
        <p14:creationId xmlns:p14="http://schemas.microsoft.com/office/powerpoint/2010/main" val="317174959"/>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Mateo 5:10-12</a:t>
            </a:r>
            <a:endParaRPr lang="en-US" dirty="0"/>
          </a:p>
        </p:txBody>
      </p:sp>
      <p:sp>
        <p:nvSpPr>
          <p:cNvPr id="7" name="Content Placeholder 6"/>
          <p:cNvSpPr>
            <a:spLocks noGrp="1"/>
          </p:cNvSpPr>
          <p:nvPr>
            <p:ph sz="half" idx="1"/>
          </p:nvPr>
        </p:nvSpPr>
        <p:spPr>
          <a:xfrm>
            <a:off x="76200" y="1981200"/>
            <a:ext cx="8839200" cy="4800600"/>
          </a:xfrm>
        </p:spPr>
        <p:txBody>
          <a:bodyPr/>
          <a:lstStyle/>
          <a:p>
            <a:pPr marL="0" indent="0">
              <a:buNone/>
            </a:pPr>
            <a:r>
              <a:rPr lang="es-ES" sz="2000" dirty="0"/>
              <a:t>“Mas también si alguna cosa padecéis por causa de la justicia, bienaventurados sois. Por tanto, no os amedrentéis por temor de ellos, ni os conturbéis,</a:t>
            </a:r>
          </a:p>
          <a:p>
            <a:pPr marL="0" indent="0">
              <a:buNone/>
            </a:pPr>
            <a:r>
              <a:rPr lang="es-ES" sz="2000" b="1" baseline="30000" dirty="0"/>
              <a:t> </a:t>
            </a:r>
            <a:r>
              <a:rPr lang="es-ES" sz="2000" dirty="0"/>
              <a:t>sino santificad a Dios el Señor en vuestros corazones, y estad siempre preparados para presentar defensa con mansedumbre y reverencia ante todo el que os demande razón de la esperanza que hay en vosotros;”</a:t>
            </a:r>
          </a:p>
          <a:p>
            <a:pPr marL="0" indent="0">
              <a:buNone/>
            </a:pPr>
            <a:r>
              <a:rPr lang="es-ES" sz="2000" dirty="0"/>
              <a:t>					</a:t>
            </a:r>
            <a:r>
              <a:rPr lang="es-ES" sz="1800" dirty="0"/>
              <a:t>		</a:t>
            </a:r>
            <a:r>
              <a:rPr lang="es-ES" sz="1600" b="1" dirty="0">
                <a:solidFill>
                  <a:srgbClr val="FF0000"/>
                </a:solidFill>
              </a:rPr>
              <a:t>(1 Pedro 3:14-15)</a:t>
            </a:r>
          </a:p>
          <a:p>
            <a:pPr marL="0" indent="0">
              <a:buNone/>
            </a:pPr>
            <a:r>
              <a:rPr lang="es-ES" sz="2000" b="1" baseline="30000" dirty="0"/>
              <a:t> </a:t>
            </a:r>
            <a:r>
              <a:rPr lang="es-ES" sz="2000" dirty="0"/>
              <a:t>Si sois vituperados por el nombre de Cristo, sois bienaventurados, porque el glorioso Espíritu de Dios reposa sobre vosotros. Ciertamente, de parte de ellos, él es blasfemado, pero por vosotros es glorificado.</a:t>
            </a:r>
          </a:p>
          <a:p>
            <a:pPr marL="0" indent="0">
              <a:buNone/>
            </a:pPr>
            <a:r>
              <a:rPr lang="es-ES" sz="2000" b="1" baseline="30000" dirty="0"/>
              <a:t> </a:t>
            </a:r>
            <a:r>
              <a:rPr lang="es-ES" sz="2000" dirty="0"/>
              <a:t>Así que, ninguno de vosotros padezca como homicida, o ladrón, o malhechor, o por entremeterse en lo ajeno;</a:t>
            </a:r>
          </a:p>
          <a:p>
            <a:pPr marL="0" indent="0">
              <a:buNone/>
            </a:pPr>
            <a:r>
              <a:rPr lang="es-ES" sz="2000" b="1" baseline="30000" dirty="0"/>
              <a:t> </a:t>
            </a:r>
            <a:r>
              <a:rPr lang="es-ES" sz="2000" dirty="0"/>
              <a:t>pero si alguno padece como cristiano, no se </a:t>
            </a:r>
            <a:r>
              <a:rPr lang="es-ES" sz="2000" dirty="0" err="1"/>
              <a:t>averg:uence</a:t>
            </a:r>
            <a:r>
              <a:rPr lang="es-ES" sz="2000" dirty="0"/>
              <a:t>, sino glorifique a Dios por ello.						</a:t>
            </a:r>
            <a:r>
              <a:rPr lang="es-ES" sz="1600" b="1" dirty="0">
                <a:solidFill>
                  <a:srgbClr val="FF0000"/>
                </a:solidFill>
              </a:rPr>
              <a:t>(1 Pedro 4: 14-16)</a:t>
            </a:r>
            <a:r>
              <a:rPr lang="es-ES" sz="2000" dirty="0"/>
              <a:t>			</a:t>
            </a:r>
          </a:p>
          <a:p>
            <a:pPr marL="0" indent="0">
              <a:buNone/>
            </a:pPr>
            <a:endParaRPr lang="es-ES" sz="2000"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14</a:t>
            </a:fld>
            <a:endParaRPr lang="en-US"/>
          </a:p>
        </p:txBody>
      </p:sp>
    </p:spTree>
    <p:extLst>
      <p:ext uri="{BB962C8B-B14F-4D97-AF65-F5344CB8AC3E}">
        <p14:creationId xmlns:p14="http://schemas.microsoft.com/office/powerpoint/2010/main" val="2003332018"/>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Mateo 5:10-12</a:t>
            </a:r>
            <a:endParaRPr lang="en-US" dirty="0"/>
          </a:p>
        </p:txBody>
      </p:sp>
      <p:sp>
        <p:nvSpPr>
          <p:cNvPr id="7" name="Content Placeholder 6"/>
          <p:cNvSpPr>
            <a:spLocks noGrp="1"/>
          </p:cNvSpPr>
          <p:nvPr>
            <p:ph sz="half" idx="1"/>
          </p:nvPr>
        </p:nvSpPr>
        <p:spPr>
          <a:xfrm>
            <a:off x="76200" y="2286000"/>
            <a:ext cx="8839200" cy="4495800"/>
          </a:xfrm>
        </p:spPr>
        <p:txBody>
          <a:bodyPr/>
          <a:lstStyle/>
          <a:p>
            <a:pPr marL="0" indent="0">
              <a:buNone/>
            </a:pPr>
            <a:r>
              <a:rPr lang="es-ES" sz="2000" dirty="0"/>
              <a:t>“Porque a vosotros os es concedido a causa de Cristo, no sólo que creáis en él, sino también que padezcáis por él,”</a:t>
            </a:r>
          </a:p>
          <a:p>
            <a:pPr marL="0" indent="0">
              <a:buNone/>
            </a:pPr>
            <a:r>
              <a:rPr lang="es-ES" sz="2000" dirty="0"/>
              <a:t>							</a:t>
            </a:r>
            <a:r>
              <a:rPr lang="es-ES" sz="1800" b="1" dirty="0">
                <a:solidFill>
                  <a:srgbClr val="FF0000"/>
                </a:solidFill>
              </a:rPr>
              <a:t>(Filipenses 1:29) </a:t>
            </a:r>
          </a:p>
          <a:p>
            <a:pPr marL="0" indent="0">
              <a:buNone/>
            </a:pPr>
            <a:r>
              <a:rPr lang="es-ES" sz="2000" dirty="0"/>
              <a:t>Pues ¿qué gloria es, si pecando sois abofeteados, y lo soportáis? Mas si haciendo lo bueno sufrís, y lo soportáis, esto ciertamente es aprobado delante de Dios.</a:t>
            </a:r>
          </a:p>
          <a:p>
            <a:pPr marL="0" indent="0">
              <a:buNone/>
            </a:pPr>
            <a:r>
              <a:rPr lang="es-ES" sz="2000" dirty="0"/>
              <a:t>Pues para esto fuisteis llamados; porque también Cristo padeció por nosotros, dejándonos ejemplo, para que sigáis sus pisadas;</a:t>
            </a:r>
          </a:p>
          <a:p>
            <a:pPr marL="0" indent="0">
              <a:buNone/>
            </a:pPr>
            <a:r>
              <a:rPr lang="es-ES" sz="2000" dirty="0"/>
              <a:t>							</a:t>
            </a:r>
            <a:r>
              <a:rPr lang="es-ES" sz="1800" b="1" dirty="0">
                <a:solidFill>
                  <a:srgbClr val="FF0000"/>
                </a:solidFill>
              </a:rPr>
              <a:t>(1 Pedro 2:20-21)</a:t>
            </a:r>
          </a:p>
          <a:p>
            <a:pPr marL="0" indent="0">
              <a:buNone/>
            </a:pPr>
            <a:endParaRPr lang="es-ES" sz="2000"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15</a:t>
            </a:fld>
            <a:endParaRPr lang="en-US" dirty="0"/>
          </a:p>
        </p:txBody>
      </p:sp>
    </p:spTree>
    <p:extLst>
      <p:ext uri="{BB962C8B-B14F-4D97-AF65-F5344CB8AC3E}">
        <p14:creationId xmlns:p14="http://schemas.microsoft.com/office/powerpoint/2010/main" val="2327145333"/>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16</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152400" y="2057400"/>
            <a:ext cx="8610600" cy="4230687"/>
          </a:xfrm>
        </p:spPr>
        <p:txBody>
          <a:bodyPr/>
          <a:lstStyle/>
          <a:p>
            <a:pPr>
              <a:spcBef>
                <a:spcPts val="0"/>
              </a:spcBef>
              <a:spcAft>
                <a:spcPts val="600"/>
              </a:spcAft>
              <a:buNone/>
            </a:pPr>
            <a:r>
              <a:rPr lang="es-PR" sz="1600" dirty="0" err="1"/>
              <a:t>MacDonald</a:t>
            </a:r>
            <a:r>
              <a:rPr lang="es-PR" sz="1600" dirty="0"/>
              <a:t>, William. Comentario Bíblico de William </a:t>
            </a:r>
            <a:r>
              <a:rPr lang="es-PR" sz="1600" dirty="0" err="1"/>
              <a:t>MacDonald</a:t>
            </a:r>
            <a:r>
              <a:rPr lang="es-PR" sz="1600" dirty="0"/>
              <a:t>: Antiguo Testamento y Nuevo Testamento. </a:t>
            </a:r>
            <a:r>
              <a:rPr lang="es-PR" sz="1600" dirty="0" err="1"/>
              <a:t>Viladecavalls</a:t>
            </a:r>
            <a:r>
              <a:rPr lang="es-PR" sz="1600" dirty="0"/>
              <a:t> (Barcelona), España: Editorial CLIE, 2004. </a:t>
            </a:r>
            <a:r>
              <a:rPr lang="es-PR" sz="1600" dirty="0" err="1"/>
              <a:t>Print</a:t>
            </a:r>
            <a:r>
              <a:rPr lang="es-PR" sz="1600" dirty="0"/>
              <a:t>.</a:t>
            </a:r>
          </a:p>
          <a:p>
            <a:pPr>
              <a:spcBef>
                <a:spcPts val="0"/>
              </a:spcBef>
              <a:spcAft>
                <a:spcPts val="600"/>
              </a:spcAft>
              <a:buNone/>
            </a:pPr>
            <a:r>
              <a:rPr lang="es-ES" sz="1600" dirty="0"/>
              <a:t>Foronda, Eladio Pascual. Diccionario manual de sinónimos y antónimos: de la lengua española 2007 : 694. </a:t>
            </a:r>
            <a:r>
              <a:rPr lang="es-ES" sz="1600" dirty="0" err="1"/>
              <a:t>Print</a:t>
            </a:r>
            <a:r>
              <a:rPr lang="es-ES" sz="1600" dirty="0"/>
              <a:t>.</a:t>
            </a:r>
            <a:endParaRPr lang="es-PR" sz="1600" dirty="0"/>
          </a:p>
          <a:p>
            <a:pPr>
              <a:spcBef>
                <a:spcPts val="0"/>
              </a:spcBef>
              <a:spcAft>
                <a:spcPts val="600"/>
              </a:spcAft>
              <a:buNone/>
            </a:pPr>
            <a:endParaRPr lang="es-PR" sz="1600" dirty="0"/>
          </a:p>
        </p:txBody>
      </p:sp>
      <p:pic>
        <p:nvPicPr>
          <p:cNvPr id="29700" name="Picture 4" descr="doveg"/>
          <p:cNvPicPr>
            <a:picLocks noChangeAspect="1" noChangeArrowheads="1"/>
          </p:cNvPicPr>
          <p:nvPr/>
        </p:nvPicPr>
        <p:blipFill>
          <a:blip r:embed="rId3" cstate="screen"/>
          <a:srcRect/>
          <a:stretch>
            <a:fillRect/>
          </a:stretch>
        </p:blipFill>
        <p:spPr bwMode="auto">
          <a:xfrm>
            <a:off x="7620000" y="381000"/>
            <a:ext cx="1143000" cy="1295400"/>
          </a:xfrm>
          <a:prstGeom prst="rect">
            <a:avLst/>
          </a:prstGeom>
          <a:noFill/>
        </p:spPr>
      </p:pic>
    </p:spTree>
    <p:extLst>
      <p:ext uri="{BB962C8B-B14F-4D97-AF65-F5344CB8AC3E}">
        <p14:creationId xmlns:p14="http://schemas.microsoft.com/office/powerpoint/2010/main" val="3025339085"/>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7428" y="0"/>
            <a:ext cx="4569143" cy="6858000"/>
          </a:xfrm>
          <a:prstGeom prst="rect">
            <a:avLst/>
          </a:prstGeom>
        </p:spPr>
      </p:pic>
      <p:sp>
        <p:nvSpPr>
          <p:cNvPr id="16386" name="Rectangle 2"/>
          <p:cNvSpPr>
            <a:spLocks noGrp="1" noChangeArrowheads="1"/>
          </p:cNvSpPr>
          <p:nvPr>
            <p:ph type="title"/>
          </p:nvPr>
        </p:nvSpPr>
        <p:spPr>
          <a:xfrm>
            <a:off x="457200" y="304800"/>
            <a:ext cx="8229600" cy="573088"/>
          </a:xfrm>
          <a:solidFill>
            <a:schemeClr val="bg1">
              <a:lumMod val="95000"/>
              <a:lumOff val="5000"/>
              <a:alpha val="65000"/>
            </a:schemeClr>
          </a:solidFill>
          <a:ln/>
        </p:spPr>
        <p:txBody>
          <a:bodyPr anchor="ctr">
            <a:noAutofit/>
          </a:bodyPr>
          <a:lstStyle/>
          <a:p>
            <a:pPr algn="ctr"/>
            <a:r>
              <a:rPr lang="es-PR" dirty="0">
                <a:solidFill>
                  <a:schemeClr val="tx1"/>
                </a:solidFill>
              </a:rPr>
              <a:t>Próximo Estudio Dominical</a:t>
            </a:r>
          </a:p>
        </p:txBody>
      </p:sp>
      <p:sp>
        <p:nvSpPr>
          <p:cNvPr id="16387" name="Rectangle 3"/>
          <p:cNvSpPr>
            <a:spLocks noGrp="1" noChangeArrowheads="1"/>
          </p:cNvSpPr>
          <p:nvPr>
            <p:ph idx="1"/>
          </p:nvPr>
        </p:nvSpPr>
        <p:spPr>
          <a:xfrm>
            <a:off x="457200" y="990600"/>
            <a:ext cx="8229600" cy="5181600"/>
          </a:xfrm>
          <a:solidFill>
            <a:schemeClr val="bg1">
              <a:lumMod val="95000"/>
              <a:lumOff val="5000"/>
              <a:alpha val="65000"/>
            </a:schemeClr>
          </a:solidFill>
          <a:ln/>
        </p:spPr>
        <p:txBody>
          <a:bodyPr anchor="ctr">
            <a:noAutofit/>
          </a:bodyPr>
          <a:lstStyle/>
          <a:p>
            <a:pPr marL="0" lvl="0" indent="0" algn="ctr" fontAlgn="auto">
              <a:spcBef>
                <a:spcPts val="0"/>
              </a:spcBef>
              <a:buNone/>
              <a:defRPr/>
            </a:pPr>
            <a:r>
              <a:rPr lang="es-PR" sz="4400" dirty="0"/>
              <a:t>Invierno </a:t>
            </a:r>
            <a:r>
              <a:rPr lang="es-PR" sz="4400" kern="1200" dirty="0"/>
              <a:t>2016-2017/Tema: Distinto: Viviendo por encima de la norma</a:t>
            </a:r>
          </a:p>
          <a:p>
            <a:pPr marL="0" lvl="0" indent="0" algn="ctr" fontAlgn="auto">
              <a:spcBef>
                <a:spcPts val="0"/>
              </a:spcBef>
              <a:buNone/>
              <a:defRPr/>
            </a:pPr>
            <a:r>
              <a:rPr lang="es-PR" sz="4400" kern="1200" dirty="0"/>
              <a:t>Sesión 2</a:t>
            </a:r>
            <a:r>
              <a:rPr lang="es-PR" sz="4400" cap="small" dirty="0"/>
              <a:t>: Distinto en mi influencia</a:t>
            </a:r>
            <a:endParaRPr lang="es-PR" sz="4000" cap="small" dirty="0"/>
          </a:p>
          <a:p>
            <a:pPr marL="0" indent="-234950" algn="ctr">
              <a:spcBef>
                <a:spcPts val="0"/>
              </a:spcBef>
              <a:buNone/>
            </a:pPr>
            <a:r>
              <a:rPr lang="es-PR" sz="4000" kern="1200" dirty="0"/>
              <a:t>29 de </a:t>
            </a:r>
            <a:r>
              <a:rPr lang="es-PR" sz="4000" dirty="0"/>
              <a:t>enero </a:t>
            </a:r>
            <a:r>
              <a:rPr lang="es-PR" sz="4000" kern="1200" dirty="0"/>
              <a:t>de 2017</a:t>
            </a:r>
            <a:endParaRPr lang="es-PR" sz="2800" kern="1200" dirty="0"/>
          </a:p>
          <a:p>
            <a:pPr marL="0" indent="-234950" algn="ctr">
              <a:spcBef>
                <a:spcPts val="0"/>
              </a:spcBef>
              <a:buNone/>
            </a:pPr>
            <a:r>
              <a:rPr lang="es-PR" dirty="0"/>
              <a:t>Leer y meditar en:</a:t>
            </a:r>
          </a:p>
          <a:p>
            <a:pPr marL="0" indent="-234950" algn="ctr">
              <a:spcBef>
                <a:spcPts val="0"/>
              </a:spcBef>
              <a:buNone/>
            </a:pPr>
            <a:r>
              <a:rPr lang="es-PR" dirty="0"/>
              <a:t>(Mateo 5:13-20)</a:t>
            </a:r>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4" name="AutoShape 4" descr="blob:https://web.whatsapp.com/6ca3ce18-857a-4943-8d2c-7934f5a6d257"/>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6" descr="blob:https://web.whatsapp.com/6ca3ce18-857a-4943-8d2c-7934f5a6d257"/>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87182539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5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5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5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5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5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5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18</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2</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a:t>El </a:t>
            </a:r>
            <a:r>
              <a:rPr lang="es-PR" dirty="0"/>
              <a:t>asunto</a:t>
            </a:r>
          </a:p>
        </p:txBody>
      </p:sp>
      <p:sp>
        <p:nvSpPr>
          <p:cNvPr id="315395" name="Rectangle 3"/>
          <p:cNvSpPr>
            <a:spLocks noGrp="1" noChangeArrowheads="1"/>
          </p:cNvSpPr>
          <p:nvPr>
            <p:ph type="body" sz="half" idx="1"/>
          </p:nvPr>
        </p:nvSpPr>
        <p:spPr>
          <a:xfrm>
            <a:off x="228600" y="2057400"/>
            <a:ext cx="4953000" cy="4643438"/>
          </a:xfrm>
          <a:solidFill>
            <a:schemeClr val="bg1">
              <a:alpha val="45000"/>
            </a:schemeClr>
          </a:solidFill>
        </p:spPr>
        <p:txBody>
          <a:bodyPr>
            <a:normAutofit/>
          </a:bodyPr>
          <a:lstStyle/>
          <a:p>
            <a:r>
              <a:rPr lang="es-ES" sz="3600" dirty="0"/>
              <a:t>Cristo nos llama a vivir de forma diferente al mundo, poniendo como más importante la voluntad de Dios que nuestra voluntad.</a:t>
            </a:r>
            <a:endParaRPr lang="es-PR" sz="3600" dirty="0"/>
          </a:p>
        </p:txBody>
      </p:sp>
      <p:pic>
        <p:nvPicPr>
          <p:cNvPr id="6" name="Picture 5" descr="j0400145.jpg"/>
          <p:cNvPicPr>
            <a:picLocks noChangeAspect="1"/>
          </p:cNvPicPr>
          <p:nvPr/>
        </p:nvPicPr>
        <p:blipFill>
          <a:blip r:embed="rId3" cstate="screen"/>
          <a:stretch>
            <a:fillRect/>
          </a:stretch>
        </p:blipFill>
        <p:spPr>
          <a:xfrm>
            <a:off x="5638800" y="2212848"/>
            <a:ext cx="2615481" cy="3921307"/>
          </a:xfrm>
          <a:prstGeom prst="rect">
            <a:avLst/>
          </a:prstGeom>
        </p:spPr>
      </p:pic>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l="4541" r="1"/>
          <a:stretch/>
        </p:blipFill>
        <p:spPr>
          <a:xfrm>
            <a:off x="0" y="0"/>
            <a:ext cx="9147994" cy="6858000"/>
          </a:xfrm>
          <a:prstGeom prst="rect">
            <a:avLst/>
          </a:prstGeom>
        </p:spPr>
      </p:pic>
      <p:sp>
        <p:nvSpPr>
          <p:cNvPr id="65538" name="Rectangle 2"/>
          <p:cNvSpPr>
            <a:spLocks noGrp="1" noChangeArrowheads="1"/>
          </p:cNvSpPr>
          <p:nvPr>
            <p:ph type="title"/>
          </p:nvPr>
        </p:nvSpPr>
        <p:spPr/>
        <p:txBody>
          <a:bodyPr/>
          <a:lstStyle/>
          <a:p>
            <a:r>
              <a:rPr lang="es-PR" dirty="0">
                <a:solidFill>
                  <a:schemeClr val="bg1">
                    <a:lumMod val="85000"/>
                  </a:schemeClr>
                </a:solidFill>
              </a:rPr>
              <a:t>Pasaje bíblico</a:t>
            </a:r>
          </a:p>
        </p:txBody>
      </p:sp>
      <p:sp>
        <p:nvSpPr>
          <p:cNvPr id="5"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ES" sz="4800" dirty="0">
                <a:latin typeface="David" panose="020E0502060401010101" pitchFamily="34" charset="-79"/>
                <a:cs typeface="David" panose="020E0502060401010101" pitchFamily="34" charset="-79"/>
              </a:rPr>
              <a:t>Mateo 5:1-6</a:t>
            </a:r>
          </a:p>
        </p:txBody>
      </p:sp>
    </p:spTree>
    <p:extLst>
      <p:ext uri="{BB962C8B-B14F-4D97-AF65-F5344CB8AC3E}">
        <p14:creationId xmlns:p14="http://schemas.microsoft.com/office/powerpoint/2010/main" val="1648641825"/>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4</a:t>
            </a:fld>
            <a:endParaRPr lang="en-US" dirty="0"/>
          </a:p>
        </p:txBody>
      </p:sp>
      <p:sp>
        <p:nvSpPr>
          <p:cNvPr id="6" name="Rectangle 3"/>
          <p:cNvSpPr>
            <a:spLocks noGrp="1" noChangeArrowheads="1"/>
          </p:cNvSpPr>
          <p:nvPr>
            <p:ph type="title"/>
          </p:nvPr>
        </p:nvSpPr>
        <p:spPr>
          <a:xfrm>
            <a:off x="1447800" y="685800"/>
            <a:ext cx="7086600" cy="1004888"/>
          </a:xfrm>
        </p:spPr>
        <p:txBody>
          <a:bodyPr/>
          <a:lstStyle/>
          <a:p>
            <a:r>
              <a:rPr lang="en-US" i="1" dirty="0"/>
              <a:t>Mateo 5:1-6</a:t>
            </a:r>
          </a:p>
        </p:txBody>
      </p:sp>
      <p:sp>
        <p:nvSpPr>
          <p:cNvPr id="10" name="TextBox 9"/>
          <p:cNvSpPr txBox="1"/>
          <p:nvPr/>
        </p:nvSpPr>
        <p:spPr>
          <a:xfrm>
            <a:off x="152400" y="1954306"/>
            <a:ext cx="8991600" cy="4949047"/>
          </a:xfrm>
          <a:prstGeom prst="rect">
            <a:avLst/>
          </a:prstGeom>
          <a:noFill/>
        </p:spPr>
        <p:txBody>
          <a:bodyPr vert="horz" wrap="square" rtlCol="0">
            <a:spAutoFit/>
          </a:bodyPr>
          <a:lstStyle/>
          <a:p>
            <a:r>
              <a:rPr lang="es-ES" sz="2400" dirty="0"/>
              <a:t>Viendo la multitud, subió al monte; y sentándose, vinieron a él sus discípulos.</a:t>
            </a:r>
          </a:p>
          <a:p>
            <a:r>
              <a:rPr lang="es-ES" sz="2400" b="1" baseline="30000" dirty="0"/>
              <a:t>2 </a:t>
            </a:r>
            <a:r>
              <a:rPr lang="es-ES" sz="2400" dirty="0"/>
              <a:t>Y abriendo su boca les enseñaba, diciendo:</a:t>
            </a:r>
          </a:p>
          <a:p>
            <a:r>
              <a:rPr lang="es-ES" sz="2400" b="1" baseline="30000" dirty="0"/>
              <a:t>3 </a:t>
            </a:r>
            <a:r>
              <a:rPr lang="es-ES" sz="2400" dirty="0"/>
              <a:t>Bienaventurados los pobres en espíritu, porque de ellos es el reino de los cielos.</a:t>
            </a:r>
          </a:p>
          <a:p>
            <a:r>
              <a:rPr lang="es-ES" sz="2400" b="1" baseline="30000" dirty="0"/>
              <a:t>4 </a:t>
            </a:r>
            <a:r>
              <a:rPr lang="es-ES" sz="2400" dirty="0"/>
              <a:t>Bienaventurados los que lloran, porque ellos recibirán consolación.</a:t>
            </a:r>
          </a:p>
          <a:p>
            <a:r>
              <a:rPr lang="es-ES" sz="2400" b="1" baseline="30000" dirty="0"/>
              <a:t>5 </a:t>
            </a:r>
            <a:r>
              <a:rPr lang="es-ES" sz="2400" dirty="0"/>
              <a:t>Bienaventurados los mansos, porque ellos recibirán la tierra por heredad.</a:t>
            </a:r>
          </a:p>
          <a:p>
            <a:r>
              <a:rPr lang="es-ES" sz="2400" b="1" baseline="30000" dirty="0"/>
              <a:t>6 </a:t>
            </a:r>
            <a:r>
              <a:rPr lang="es-ES" sz="2400" dirty="0"/>
              <a:t>Bienaventurados los que tienen hambre y sed de justicia, porque ellos serán saciados.</a:t>
            </a:r>
          </a:p>
          <a:p>
            <a:endParaRPr lang="es-ES" sz="2400" dirty="0"/>
          </a:p>
          <a:p>
            <a:pPr marL="0" marR="0">
              <a:lnSpc>
                <a:spcPct val="115000"/>
              </a:lnSpc>
              <a:spcBef>
                <a:spcPts val="0"/>
              </a:spcBef>
              <a:spcAft>
                <a:spcPts val="1000"/>
              </a:spcAft>
            </a:pPr>
            <a:r>
              <a:rPr lang="es-ES" sz="2400" dirty="0">
                <a:solidFill>
                  <a:srgbClr val="FF0000"/>
                </a:solidFill>
                <a:latin typeface="Calibri" panose="020F0502020204030204" pitchFamily="34" charset="0"/>
              </a:rPr>
              <a:t>						</a:t>
            </a:r>
            <a:r>
              <a:rPr lang="es-ES" sz="2400" b="1" dirty="0">
                <a:solidFill>
                  <a:srgbClr val="FF0000"/>
                </a:solidFill>
                <a:latin typeface="Calibri" panose="020F0502020204030204" pitchFamily="34" charset="0"/>
              </a:rPr>
              <a:t>(Mateo 5:1-6, RVR60) </a:t>
            </a:r>
            <a:endParaRPr lang="es-ES" sz="2400" b="1" dirty="0">
              <a:solidFill>
                <a:srgbClr val="FF0000"/>
              </a:solidFill>
              <a:effectLst/>
              <a:latin typeface="Calibri" panose="020F0502020204030204" pitchFamily="34" charset="0"/>
            </a:endParaRPr>
          </a:p>
        </p:txBody>
      </p:sp>
    </p:spTree>
    <p:extLst>
      <p:ext uri="{BB962C8B-B14F-4D97-AF65-F5344CB8AC3E}">
        <p14:creationId xmlns:p14="http://schemas.microsoft.com/office/powerpoint/2010/main" val="4049868592"/>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Mateo 5:1-6</a:t>
            </a:r>
            <a:endParaRPr lang="en-US" dirty="0"/>
          </a:p>
        </p:txBody>
      </p:sp>
      <p:sp>
        <p:nvSpPr>
          <p:cNvPr id="3" name="Content Placeholder 2"/>
          <p:cNvSpPr>
            <a:spLocks noGrp="1"/>
          </p:cNvSpPr>
          <p:nvPr>
            <p:ph idx="1"/>
          </p:nvPr>
        </p:nvSpPr>
        <p:spPr>
          <a:xfrm>
            <a:off x="381000" y="2017712"/>
            <a:ext cx="8574088" cy="4535487"/>
          </a:xfrm>
        </p:spPr>
        <p:txBody>
          <a:bodyPr/>
          <a:lstStyle/>
          <a:p>
            <a:r>
              <a:rPr lang="es-ES" sz="2400" dirty="0"/>
              <a:t>La enseñanza de Cristo se opone a la enseñanza del mundo. </a:t>
            </a:r>
          </a:p>
          <a:p>
            <a:r>
              <a:rPr lang="es-ES" sz="2400" dirty="0"/>
              <a:t>No es de los “sabios” ni de los soberbios el reino de los cielos, sino de los pobres en espíritu (los humildes). </a:t>
            </a:r>
          </a:p>
          <a:p>
            <a:r>
              <a:rPr lang="es-ES" sz="2400" dirty="0"/>
              <a:t>Los que confían en Dios no llorarán por siempre, porque “…todas las cosas ayudan para bien.”</a:t>
            </a:r>
          </a:p>
          <a:p>
            <a:r>
              <a:rPr lang="es-ES" sz="2400" dirty="0"/>
              <a:t>No son los guerreros ni los reyes quienes heredarán la tierra, sino los mansos. </a:t>
            </a:r>
          </a:p>
          <a:p>
            <a:r>
              <a:rPr lang="es-ES" sz="2400" dirty="0"/>
              <a:t>La maldad no siempre gana, como el mundo a veces puede creer, sino que la justicia triunfará. </a:t>
            </a:r>
          </a:p>
        </p:txBody>
      </p:sp>
      <p:sp>
        <p:nvSpPr>
          <p:cNvPr id="4" name="Slide Number Placeholder 3"/>
          <p:cNvSpPr>
            <a:spLocks noGrp="1"/>
          </p:cNvSpPr>
          <p:nvPr>
            <p:ph type="sldNum" sz="quarter" idx="12"/>
          </p:nvPr>
        </p:nvSpPr>
        <p:spPr/>
        <p:txBody>
          <a:bodyPr/>
          <a:lstStyle/>
          <a:p>
            <a:fld id="{921E7F7E-33AA-4283-8B9E-027FB821B55F}" type="slidenum">
              <a:rPr lang="en-US" smtClean="0"/>
              <a:pPr/>
              <a:t>5</a:t>
            </a:fld>
            <a:endParaRPr lang="en-US"/>
          </a:p>
        </p:txBody>
      </p:sp>
    </p:spTree>
    <p:extLst>
      <p:ext uri="{BB962C8B-B14F-4D97-AF65-F5344CB8AC3E}">
        <p14:creationId xmlns:p14="http://schemas.microsoft.com/office/powerpoint/2010/main" val="2825347425"/>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Mateo 5:1-6</a:t>
            </a:r>
            <a:endParaRPr lang="en-US" dirty="0"/>
          </a:p>
        </p:txBody>
      </p:sp>
      <p:sp>
        <p:nvSpPr>
          <p:cNvPr id="3" name="Content Placeholder 2"/>
          <p:cNvSpPr>
            <a:spLocks noGrp="1"/>
          </p:cNvSpPr>
          <p:nvPr>
            <p:ph idx="1"/>
          </p:nvPr>
        </p:nvSpPr>
        <p:spPr>
          <a:xfrm>
            <a:off x="381000" y="2017713"/>
            <a:ext cx="8574088" cy="4114800"/>
          </a:xfrm>
        </p:spPr>
        <p:txBody>
          <a:bodyPr/>
          <a:lstStyle/>
          <a:p>
            <a:r>
              <a:rPr lang="es-ES" sz="2400" b="1" baseline="30000" dirty="0"/>
              <a:t> ”</a:t>
            </a:r>
            <a:r>
              <a:rPr lang="es-ES" sz="2400" dirty="0"/>
              <a:t>Y sabemos que a los que aman a Dios, todas las cosas les ayudan a bien, esto es, a los que conforme a su propósito son llamados.”				</a:t>
            </a:r>
            <a:r>
              <a:rPr lang="es-ES" sz="1800" b="1" dirty="0">
                <a:solidFill>
                  <a:srgbClr val="FF0000"/>
                </a:solidFill>
              </a:rPr>
              <a:t>   (Romanos 8:28)</a:t>
            </a:r>
          </a:p>
          <a:p>
            <a:r>
              <a:rPr lang="es-ES" sz="2400" dirty="0"/>
              <a:t>Dios tiene todo en control. Es </a:t>
            </a:r>
            <a:r>
              <a:rPr lang="es-ES" sz="2400" dirty="0" err="1"/>
              <a:t>dif</a:t>
            </a:r>
            <a:r>
              <a:rPr lang="en-US" sz="2400" dirty="0" err="1"/>
              <a:t>ícil</a:t>
            </a:r>
            <a:r>
              <a:rPr lang="en-US" sz="2400" dirty="0"/>
              <a:t> </a:t>
            </a:r>
            <a:r>
              <a:rPr lang="en-US" sz="2400" dirty="0" err="1"/>
              <a:t>verlo</a:t>
            </a:r>
            <a:r>
              <a:rPr lang="en-US" sz="2400" dirty="0"/>
              <a:t> </a:t>
            </a:r>
            <a:r>
              <a:rPr lang="en-US" sz="2400" dirty="0" err="1"/>
              <a:t>cuando</a:t>
            </a:r>
            <a:r>
              <a:rPr lang="en-US" sz="2400" dirty="0"/>
              <a:t> </a:t>
            </a:r>
            <a:r>
              <a:rPr lang="en-US" sz="2400" dirty="0" err="1"/>
              <a:t>las</a:t>
            </a:r>
            <a:r>
              <a:rPr lang="en-US" sz="2400" dirty="0"/>
              <a:t> </a:t>
            </a:r>
            <a:r>
              <a:rPr lang="en-US" sz="2400" dirty="0" err="1"/>
              <a:t>cosas</a:t>
            </a:r>
            <a:r>
              <a:rPr lang="en-US" sz="2400" dirty="0"/>
              <a:t> no van </a:t>
            </a:r>
            <a:r>
              <a:rPr lang="en-US" sz="2400" dirty="0" err="1"/>
              <a:t>como</a:t>
            </a:r>
            <a:r>
              <a:rPr lang="en-US" sz="2400" dirty="0"/>
              <a:t> </a:t>
            </a:r>
            <a:r>
              <a:rPr lang="en-US" sz="2400" dirty="0" err="1"/>
              <a:t>queremos</a:t>
            </a:r>
            <a:r>
              <a:rPr lang="en-US" sz="2400" dirty="0"/>
              <a:t>. </a:t>
            </a:r>
            <a:r>
              <a:rPr lang="en-US" sz="2400" dirty="0" err="1"/>
              <a:t>Es</a:t>
            </a:r>
            <a:r>
              <a:rPr lang="en-US" sz="2400" dirty="0"/>
              <a:t> </a:t>
            </a:r>
            <a:r>
              <a:rPr lang="en-US" sz="2400" dirty="0" err="1"/>
              <a:t>difícil</a:t>
            </a:r>
            <a:r>
              <a:rPr lang="en-US" sz="2400" dirty="0"/>
              <a:t> </a:t>
            </a:r>
            <a:r>
              <a:rPr lang="en-US" sz="2400" dirty="0" err="1"/>
              <a:t>verlo</a:t>
            </a:r>
            <a:r>
              <a:rPr lang="en-US" sz="2400" dirty="0"/>
              <a:t> </a:t>
            </a:r>
            <a:r>
              <a:rPr lang="en-US" sz="2400" dirty="0" err="1"/>
              <a:t>en</a:t>
            </a:r>
            <a:r>
              <a:rPr lang="en-US" sz="2400" dirty="0"/>
              <a:t> la </a:t>
            </a:r>
            <a:r>
              <a:rPr lang="en-US" sz="2400" dirty="0" err="1"/>
              <a:t>muerte</a:t>
            </a:r>
            <a:r>
              <a:rPr lang="en-US" sz="2400" dirty="0"/>
              <a:t> de un </a:t>
            </a:r>
            <a:r>
              <a:rPr lang="en-US" sz="2400" dirty="0" err="1"/>
              <a:t>ser</a:t>
            </a:r>
            <a:r>
              <a:rPr lang="en-US" sz="2400" dirty="0"/>
              <a:t> </a:t>
            </a:r>
            <a:r>
              <a:rPr lang="en-US" sz="2400" dirty="0" err="1"/>
              <a:t>querido</a:t>
            </a:r>
            <a:r>
              <a:rPr lang="en-US" sz="2400" dirty="0"/>
              <a:t>; </a:t>
            </a:r>
            <a:r>
              <a:rPr lang="en-US" sz="2400" dirty="0" err="1"/>
              <a:t>Es</a:t>
            </a:r>
            <a:r>
              <a:rPr lang="en-US" sz="2400" dirty="0"/>
              <a:t> </a:t>
            </a:r>
            <a:r>
              <a:rPr lang="en-US" sz="2400" dirty="0" err="1"/>
              <a:t>difícil</a:t>
            </a:r>
            <a:r>
              <a:rPr lang="en-US" sz="2400" dirty="0"/>
              <a:t> </a:t>
            </a:r>
            <a:r>
              <a:rPr lang="en-US" sz="2400" dirty="0" err="1"/>
              <a:t>verlo</a:t>
            </a:r>
            <a:r>
              <a:rPr lang="en-US" sz="2400" dirty="0"/>
              <a:t> al </a:t>
            </a:r>
            <a:r>
              <a:rPr lang="en-US" sz="2400" dirty="0" err="1"/>
              <a:t>perder</a:t>
            </a:r>
            <a:r>
              <a:rPr lang="en-US" sz="2400" dirty="0"/>
              <a:t> un </a:t>
            </a:r>
            <a:r>
              <a:rPr lang="en-US" sz="2400" dirty="0" err="1"/>
              <a:t>trabajo</a:t>
            </a:r>
            <a:r>
              <a:rPr lang="en-US" sz="2400" dirty="0"/>
              <a:t>; </a:t>
            </a:r>
            <a:r>
              <a:rPr lang="en-US" sz="2400" dirty="0" err="1"/>
              <a:t>pero</a:t>
            </a:r>
            <a:r>
              <a:rPr lang="en-US" sz="2400" dirty="0"/>
              <a:t>, Dios </a:t>
            </a:r>
            <a:r>
              <a:rPr lang="en-US" sz="2400" dirty="0" err="1"/>
              <a:t>está</a:t>
            </a:r>
            <a:r>
              <a:rPr lang="en-US" sz="2400" dirty="0"/>
              <a:t> </a:t>
            </a:r>
            <a:r>
              <a:rPr lang="en-US" sz="2400" dirty="0" err="1"/>
              <a:t>en</a:t>
            </a:r>
            <a:r>
              <a:rPr lang="en-US" sz="2400" dirty="0"/>
              <a:t> control. </a:t>
            </a:r>
            <a:endParaRPr lang="es-ES" sz="2400"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6</a:t>
            </a:fld>
            <a:endParaRPr lang="en-US"/>
          </a:p>
        </p:txBody>
      </p:sp>
    </p:spTree>
    <p:extLst>
      <p:ext uri="{BB962C8B-B14F-4D97-AF65-F5344CB8AC3E}">
        <p14:creationId xmlns:p14="http://schemas.microsoft.com/office/powerpoint/2010/main" val="2486027477"/>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l="4541" r="1"/>
          <a:stretch/>
        </p:blipFill>
        <p:spPr>
          <a:xfrm>
            <a:off x="0" y="0"/>
            <a:ext cx="9147994" cy="6858000"/>
          </a:xfrm>
          <a:prstGeom prst="rect">
            <a:avLst/>
          </a:prstGeom>
        </p:spPr>
      </p:pic>
      <p:sp>
        <p:nvSpPr>
          <p:cNvPr id="65538" name="Rectangle 2"/>
          <p:cNvSpPr>
            <a:spLocks noGrp="1" noChangeArrowheads="1"/>
          </p:cNvSpPr>
          <p:nvPr>
            <p:ph type="title"/>
          </p:nvPr>
        </p:nvSpPr>
        <p:spPr/>
        <p:txBody>
          <a:bodyPr/>
          <a:lstStyle/>
          <a:p>
            <a:r>
              <a:rPr lang="es-PR" dirty="0">
                <a:solidFill>
                  <a:schemeClr val="bg1">
                    <a:lumMod val="85000"/>
                  </a:schemeClr>
                </a:solidFill>
              </a:rPr>
              <a:t>Pasaje bíblico</a:t>
            </a:r>
          </a:p>
        </p:txBody>
      </p:sp>
      <p:sp>
        <p:nvSpPr>
          <p:cNvPr id="5"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n-US" sz="4800" i="1" dirty="0"/>
              <a:t>Mateo 5:7-9</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2365382134"/>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8</a:t>
            </a:fld>
            <a:endParaRPr lang="en-US" dirty="0"/>
          </a:p>
        </p:txBody>
      </p:sp>
      <p:sp>
        <p:nvSpPr>
          <p:cNvPr id="7" name="Rectangle 3"/>
          <p:cNvSpPr>
            <a:spLocks noGrp="1" noChangeArrowheads="1"/>
          </p:cNvSpPr>
          <p:nvPr>
            <p:ph type="title"/>
          </p:nvPr>
        </p:nvSpPr>
        <p:spPr>
          <a:xfrm>
            <a:off x="1447800" y="685800"/>
            <a:ext cx="7086600" cy="1004888"/>
          </a:xfrm>
        </p:spPr>
        <p:txBody>
          <a:bodyPr/>
          <a:lstStyle/>
          <a:p>
            <a:r>
              <a:rPr lang="en-US" i="1" dirty="0"/>
              <a:t>Mateo 5:7-9</a:t>
            </a:r>
          </a:p>
        </p:txBody>
      </p:sp>
      <p:sp>
        <p:nvSpPr>
          <p:cNvPr id="5" name="TextBox 4"/>
          <p:cNvSpPr txBox="1"/>
          <p:nvPr/>
        </p:nvSpPr>
        <p:spPr>
          <a:xfrm>
            <a:off x="228600" y="2118000"/>
            <a:ext cx="8229600" cy="3108543"/>
          </a:xfrm>
          <a:prstGeom prst="rect">
            <a:avLst/>
          </a:prstGeom>
          <a:noFill/>
        </p:spPr>
        <p:txBody>
          <a:bodyPr vert="horz" wrap="square" rtlCol="0">
            <a:spAutoFit/>
          </a:bodyPr>
          <a:lstStyle/>
          <a:p>
            <a:r>
              <a:rPr lang="es-ES" sz="2800" dirty="0">
                <a:latin typeface="Calibri" panose="020F0502020204030204" pitchFamily="34" charset="0"/>
              </a:rPr>
              <a:t>“</a:t>
            </a:r>
            <a:r>
              <a:rPr lang="es-ES" sz="2800" b="1" baseline="30000" dirty="0"/>
              <a:t>7 </a:t>
            </a:r>
            <a:r>
              <a:rPr lang="es-ES" sz="2800" dirty="0"/>
              <a:t>Bienaventurados los misericordiosos, porque ellos alcanzarán misericordia.</a:t>
            </a:r>
          </a:p>
          <a:p>
            <a:r>
              <a:rPr lang="es-ES" sz="2800" b="1" baseline="30000" dirty="0"/>
              <a:t>8 </a:t>
            </a:r>
            <a:r>
              <a:rPr lang="es-ES" sz="2800" dirty="0"/>
              <a:t>Bienaventurados los de limpio corazón, porque ellos verán a Dios.</a:t>
            </a:r>
          </a:p>
          <a:p>
            <a:r>
              <a:rPr lang="es-ES" sz="2800" b="1" baseline="30000" dirty="0"/>
              <a:t>9 </a:t>
            </a:r>
            <a:r>
              <a:rPr lang="es-ES" sz="2800" dirty="0"/>
              <a:t>Bienaventurados los pacificadores, porque ellos serán llamados hijos de Dios.</a:t>
            </a:r>
            <a:r>
              <a:rPr lang="es-ES" sz="2800" dirty="0">
                <a:latin typeface="Calibri" panose="020F0502020204030204" pitchFamily="34" charset="0"/>
              </a:rPr>
              <a:t>” </a:t>
            </a:r>
          </a:p>
          <a:p>
            <a:r>
              <a:rPr lang="es-ES" sz="2800" dirty="0">
                <a:solidFill>
                  <a:srgbClr val="FF0000"/>
                </a:solidFill>
                <a:latin typeface="Calibri" panose="020F0502020204030204" pitchFamily="34" charset="0"/>
              </a:rPr>
              <a:t>					</a:t>
            </a:r>
            <a:r>
              <a:rPr lang="es-ES" sz="2800" b="1" dirty="0">
                <a:solidFill>
                  <a:srgbClr val="FF0000"/>
                </a:solidFill>
                <a:latin typeface="Calibri" panose="020F0502020204030204" pitchFamily="34" charset="0"/>
              </a:rPr>
              <a:t>(Mateo 5:7-9, RVR60) </a:t>
            </a:r>
            <a:endParaRPr lang="es-ES" sz="2800" b="1" dirty="0">
              <a:solidFill>
                <a:srgbClr val="FF0000"/>
              </a:solidFill>
              <a:effectLst/>
              <a:latin typeface="Calibri" panose="020F0502020204030204" pitchFamily="34" charset="0"/>
            </a:endParaRPr>
          </a:p>
        </p:txBody>
      </p:sp>
    </p:spTree>
    <p:extLst>
      <p:ext uri="{BB962C8B-B14F-4D97-AF65-F5344CB8AC3E}">
        <p14:creationId xmlns:p14="http://schemas.microsoft.com/office/powerpoint/2010/main" val="1018838012"/>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Mateo 5:7-9</a:t>
            </a:r>
            <a:endParaRPr lang="en-US" dirty="0"/>
          </a:p>
        </p:txBody>
      </p:sp>
      <p:sp>
        <p:nvSpPr>
          <p:cNvPr id="3" name="Content Placeholder 2"/>
          <p:cNvSpPr>
            <a:spLocks noGrp="1"/>
          </p:cNvSpPr>
          <p:nvPr>
            <p:ph sz="half" idx="1"/>
          </p:nvPr>
        </p:nvSpPr>
        <p:spPr>
          <a:xfrm>
            <a:off x="76200" y="2057400"/>
            <a:ext cx="8534400" cy="4724400"/>
          </a:xfrm>
        </p:spPr>
        <p:txBody>
          <a:bodyPr/>
          <a:lstStyle/>
          <a:p>
            <a:r>
              <a:rPr lang="es-ES" sz="2400" dirty="0"/>
              <a:t>V.7: Jesús expresa esto de otra forma: “Amarás a tu prójimo como a ti mismo.”</a:t>
            </a:r>
          </a:p>
          <a:p>
            <a:r>
              <a:rPr lang="es-ES" sz="2400" dirty="0"/>
              <a:t>Dios espera que perdonemos a los demás como Él nos ha perdonado. No podemos ser selectivos con el amor de Dios. </a:t>
            </a:r>
          </a:p>
          <a:p>
            <a:r>
              <a:rPr lang="es-ES" sz="2400" dirty="0"/>
              <a:t>Jesús también le recordó esto a los Fariseos: </a:t>
            </a:r>
            <a:br>
              <a:rPr lang="es-ES" sz="2400" dirty="0"/>
            </a:br>
            <a:r>
              <a:rPr lang="es-ES" sz="2400" dirty="0"/>
              <a:t>“¡Ay de vosotros, escribas y fariseos, hipócritas! porque diezmáis la menta y el eneldo y el comino, y dejáis lo más importante de la ley: la justicia, la misericordia y la fe. Esto era necesario hacer, sin dejar de hacer aquello.”</a:t>
            </a:r>
          </a:p>
          <a:p>
            <a:pPr marL="0" indent="0">
              <a:buNone/>
            </a:pPr>
            <a:r>
              <a:rPr lang="es-ES" sz="2400" dirty="0"/>
              <a:t>							  </a:t>
            </a:r>
            <a:r>
              <a:rPr lang="es-ES" sz="1800" b="1" dirty="0">
                <a:solidFill>
                  <a:srgbClr val="FF0000"/>
                </a:solidFill>
              </a:rPr>
              <a:t>(Mateo 23:23)</a:t>
            </a:r>
          </a:p>
        </p:txBody>
      </p:sp>
      <p:sp>
        <p:nvSpPr>
          <p:cNvPr id="4" name="Slide Number Placeholder 3"/>
          <p:cNvSpPr>
            <a:spLocks noGrp="1"/>
          </p:cNvSpPr>
          <p:nvPr>
            <p:ph type="sldNum" sz="quarter" idx="12"/>
          </p:nvPr>
        </p:nvSpPr>
        <p:spPr/>
        <p:txBody>
          <a:bodyPr/>
          <a:lstStyle/>
          <a:p>
            <a:fld id="{921E7F7E-33AA-4283-8B9E-027FB821B55F}" type="slidenum">
              <a:rPr lang="en-US" smtClean="0"/>
              <a:pPr/>
              <a:t>9</a:t>
            </a:fld>
            <a:endParaRPr lang="en-US"/>
          </a:p>
        </p:txBody>
      </p:sp>
    </p:spTree>
    <p:extLst>
      <p:ext uri="{BB962C8B-B14F-4D97-AF65-F5344CB8AC3E}">
        <p14:creationId xmlns:p14="http://schemas.microsoft.com/office/powerpoint/2010/main" val="2489936172"/>
      </p:ext>
    </p:extLst>
  </p:cSld>
  <p:clrMapOvr>
    <a:masterClrMapping/>
  </p:clrMapOvr>
  <p:transition spd="slow">
    <p:fade/>
  </p:transition>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115188</TotalTime>
  <Words>490</Words>
  <Application>Microsoft Office PowerPoint</Application>
  <PresentationFormat>On-screen Show (4:3)</PresentationFormat>
  <Paragraphs>111</Paragraphs>
  <Slides>18</Slides>
  <Notes>10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18</vt:i4>
      </vt:variant>
    </vt:vector>
  </HeadingPairs>
  <TitlesOfParts>
    <vt:vector size="26" baseType="lpstr">
      <vt:lpstr>Arial</vt:lpstr>
      <vt:lpstr>Calibri</vt:lpstr>
      <vt:lpstr>David</vt:lpstr>
      <vt:lpstr>Serto Jerusalem</vt:lpstr>
      <vt:lpstr>Tahoma</vt:lpstr>
      <vt:lpstr>Wingdings</vt:lpstr>
      <vt:lpstr>Blends</vt:lpstr>
      <vt:lpstr>1_Office Theme</vt:lpstr>
      <vt:lpstr>PowerPoint Presentation</vt:lpstr>
      <vt:lpstr>El asunto</vt:lpstr>
      <vt:lpstr>Pasaje bíblico</vt:lpstr>
      <vt:lpstr>Mateo 5:1-6</vt:lpstr>
      <vt:lpstr>Mateo 5:1-6</vt:lpstr>
      <vt:lpstr>Mateo 5:1-6</vt:lpstr>
      <vt:lpstr>Pasaje bíblico</vt:lpstr>
      <vt:lpstr>Mateo 5:7-9</vt:lpstr>
      <vt:lpstr>Mateo 5:7-9</vt:lpstr>
      <vt:lpstr>Mateo 5:7-9</vt:lpstr>
      <vt:lpstr>Mateo 5:7-9</vt:lpstr>
      <vt:lpstr>Pasaje bíblico</vt:lpstr>
      <vt:lpstr>Mateo 5:10-12</vt:lpstr>
      <vt:lpstr>Mateo 5:10-12</vt:lpstr>
      <vt:lpstr>Mateo 5:10-12</vt:lpstr>
      <vt:lpstr>Recursos</vt:lpstr>
      <vt:lpstr>Próximo Estudio Dominical</vt:lpstr>
      <vt:lpstr>PowerPoint Presentation</vt:lpstr>
    </vt:vector>
  </TitlesOfParts>
  <Company>UIPR-Aguadilla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distinto_en_mi_caracter_012217</dc:title>
  <dc:subject>distinto_en_mi_caracter_012217</dc:subject>
  <dc:creator>Jose Luis Ortega Beede</dc:creator>
  <cp:lastModifiedBy>Tito Ortega</cp:lastModifiedBy>
  <cp:revision>5589</cp:revision>
  <cp:lastPrinted>2017-01-15T02:27:36Z</cp:lastPrinted>
  <dcterms:created xsi:type="dcterms:W3CDTF">2007-01-24T21:53:34Z</dcterms:created>
  <dcterms:modified xsi:type="dcterms:W3CDTF">2017-01-28T16:00:26Z</dcterms:modified>
</cp:coreProperties>
</file>