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9"/>
  </p:notesMasterIdLst>
  <p:handoutMasterIdLst>
    <p:handoutMasterId r:id="rId30"/>
  </p:handoutMasterIdLst>
  <p:sldIdLst>
    <p:sldId id="794" r:id="rId3"/>
    <p:sldId id="804" r:id="rId4"/>
    <p:sldId id="1919" r:id="rId5"/>
    <p:sldId id="1778" r:id="rId6"/>
    <p:sldId id="1814" r:id="rId7"/>
    <p:sldId id="1962" r:id="rId8"/>
    <p:sldId id="1969" r:id="rId9"/>
    <p:sldId id="1970" r:id="rId10"/>
    <p:sldId id="1971" r:id="rId11"/>
    <p:sldId id="1964" r:id="rId12"/>
    <p:sldId id="1965" r:id="rId13"/>
    <p:sldId id="1953" r:id="rId14"/>
    <p:sldId id="1951" r:id="rId15"/>
    <p:sldId id="1967" r:id="rId16"/>
    <p:sldId id="1966" r:id="rId17"/>
    <p:sldId id="1968" r:id="rId18"/>
    <p:sldId id="1958" r:id="rId19"/>
    <p:sldId id="1959" r:id="rId20"/>
    <p:sldId id="1963" r:id="rId21"/>
    <p:sldId id="1972" r:id="rId22"/>
    <p:sldId id="1973" r:id="rId23"/>
    <p:sldId id="1974" r:id="rId24"/>
    <p:sldId id="1790" r:id="rId25"/>
    <p:sldId id="1704" r:id="rId26"/>
    <p:sldId id="1663" r:id="rId27"/>
    <p:sldId id="908" r:id="rId28"/>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70" d="100"/>
          <a:sy n="70" d="100"/>
        </p:scale>
        <p:origin x="1032" y="48"/>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1/30/2017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dirty="0"/>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819534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1856171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1249748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19</a:t>
            </a:fld>
            <a:endParaRPr lang="en-US"/>
          </a:p>
        </p:txBody>
      </p:sp>
    </p:spTree>
    <p:extLst>
      <p:ext uri="{BB962C8B-B14F-4D97-AF65-F5344CB8AC3E}">
        <p14:creationId xmlns:p14="http://schemas.microsoft.com/office/powerpoint/2010/main" val="2220070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845741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24</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25</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26</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dirty="0"/>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dirty="0"/>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65832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2088117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3390153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2041708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3440156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4243362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blog.lifeway.com/eblifewayadulto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hyperlink" Target="http://st-takla.org/Gallery/Bible/Illustrations.html" TargetMode="External"/><Relationship Id="rId4" Type="http://schemas.openxmlformats.org/officeDocument/2006/relationships/hyperlink" Target="http://distantshores.org/resources/illustrations/sweet-publishin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2" name="Picture 2" descr="http://www.cornerstonecmc.org/wp-content/uploads/2011/02/2009PictureDirCover.jpg"/>
          <p:cNvPicPr>
            <a:picLocks noChangeAspect="1" noChangeArrowheads="1"/>
          </p:cNvPicPr>
          <p:nvPr/>
        </p:nvPicPr>
        <p:blipFill rotWithShape="1">
          <a:blip r:embed="rId3">
            <a:extLst>
              <a:ext uri="{28A0092B-C50C-407E-A947-70E740481C1C}">
                <a14:useLocalDpi xmlns:a14="http://schemas.microsoft.com/office/drawing/2010/main" val="0"/>
              </a:ext>
            </a:extLst>
          </a:blip>
          <a:srcRect l="4495" t="2604" r="5007" b="4091"/>
          <a:stretch/>
        </p:blipFill>
        <p:spPr bwMode="auto">
          <a:xfrm>
            <a:off x="-1" y="0"/>
            <a:ext cx="9144001" cy="6858001"/>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65000"/>
            </a:schemeClr>
          </a:solidFill>
          <a:ln w="9525">
            <a:noFill/>
            <a:miter lim="800000"/>
            <a:headEnd/>
            <a:tailEnd/>
          </a:ln>
          <a:effectLst/>
        </p:spPr>
        <p:txBody>
          <a:bodyPr wrap="square">
            <a:spAutoFit/>
          </a:bodyPr>
          <a:lstStyle/>
          <a:p>
            <a:pPr algn="ctr">
              <a:spcBef>
                <a:spcPct val="50000"/>
              </a:spcBef>
              <a:spcAft>
                <a:spcPts val="1200"/>
              </a:spcAft>
            </a:pPr>
            <a:r>
              <a:rPr lang="es-PR" sz="1600" i="1" dirty="0">
                <a:latin typeface="Arial" charset="0"/>
              </a:rPr>
              <a:t>Estudios Bíblicos </a:t>
            </a:r>
            <a:r>
              <a:rPr lang="en-US" sz="1600" i="1" dirty="0">
                <a:latin typeface="Arial" charset="0"/>
              </a:rPr>
              <a:t>Lifeway</a:t>
            </a:r>
            <a:r>
              <a:rPr lang="es-PR" sz="1600" i="1" dirty="0">
                <a:latin typeface="Arial" charset="0"/>
              </a:rPr>
              <a:t> </a:t>
            </a:r>
            <a:r>
              <a:rPr lang="es-PR" sz="1600" dirty="0">
                <a:latin typeface="Arial" charset="0"/>
              </a:rPr>
              <a:t>®</a:t>
            </a:r>
          </a:p>
        </p:txBody>
      </p:sp>
      <p:sp>
        <p:nvSpPr>
          <p:cNvPr id="7" name="Rectangle 2"/>
          <p:cNvSpPr txBox="1">
            <a:spLocks noChangeArrowheads="1"/>
          </p:cNvSpPr>
          <p:nvPr/>
        </p:nvSpPr>
        <p:spPr>
          <a:xfrm>
            <a:off x="609600" y="952500"/>
            <a:ext cx="7937951" cy="2019299"/>
          </a:xfrm>
          <a:prstGeom prst="rect">
            <a:avLst/>
          </a:prstGeom>
          <a:solidFill>
            <a:schemeClr val="bg1">
              <a:lumMod val="95000"/>
              <a:lumOff val="5000"/>
              <a:alpha val="65000"/>
            </a:schemeClr>
          </a:solidFill>
          <a:ln/>
        </p:spPr>
        <p:txBody>
          <a:bodyPr vert="horz" lIns="91440" tIns="45720" rIns="91440" bIns="45720" rtlCol="0" anchor="ctr">
            <a:noAutofit/>
          </a:bodyPr>
          <a:lstStyle/>
          <a:p>
            <a:pPr marL="0" lvl="0" indent="0" algn="ctr" fontAlgn="auto">
              <a:spcBef>
                <a:spcPts val="0"/>
              </a:spcBef>
              <a:buNone/>
              <a:defRPr/>
            </a:pPr>
            <a:r>
              <a:rPr kumimoji="0" lang="es-PR" sz="4400" b="0" i="0" u="none" strike="noStrike" kern="1200" cap="none" spc="0" normalizeH="0" baseline="0" noProof="0" dirty="0">
                <a:ln>
                  <a:noFill/>
                </a:ln>
                <a:effectLst/>
                <a:uLnTx/>
                <a:uFillTx/>
                <a:latin typeface="+mj-lt"/>
                <a:ea typeface="+mj-ea"/>
                <a:cs typeface="+mj-cs"/>
              </a:rPr>
              <a:t>Invierno 2017/Tema: Distinto: Viviendo por encima de la norma</a:t>
            </a:r>
            <a:endParaRPr lang="es-PR" sz="4400" cap="small" dirty="0">
              <a:latin typeface="+mj-lt"/>
              <a:cs typeface="Serto Jerusalem" panose="00000400000000000000" pitchFamily="2" charset="-78"/>
            </a:endParaRPr>
          </a:p>
        </p:txBody>
      </p:sp>
      <p:sp>
        <p:nvSpPr>
          <p:cNvPr id="8" name="Rectangle 3"/>
          <p:cNvSpPr txBox="1">
            <a:spLocks noChangeArrowheads="1"/>
          </p:cNvSpPr>
          <p:nvPr/>
        </p:nvSpPr>
        <p:spPr>
          <a:xfrm>
            <a:off x="609600" y="3124200"/>
            <a:ext cx="7937951" cy="2971800"/>
          </a:xfrm>
          <a:prstGeom prst="rect">
            <a:avLst/>
          </a:prstGeom>
          <a:solidFill>
            <a:schemeClr val="bg1">
              <a:lumMod val="95000"/>
              <a:lumOff val="5000"/>
              <a:alpha val="65000"/>
            </a:schemeClr>
          </a:solidFill>
          <a:ln/>
        </p:spPr>
        <p:txBody>
          <a:bodyPr vert="horz" lIns="91440" tIns="45720" rIns="91440" bIns="45720" rtlCol="0" anchor="ctr">
            <a:normAutofit/>
          </a:bodyPr>
          <a:lstStyle/>
          <a:p>
            <a:pPr marL="401638" indent="-234950" algn="ctr">
              <a:spcAft>
                <a:spcPts val="600"/>
              </a:spcAft>
              <a:buNone/>
            </a:pPr>
            <a:r>
              <a:rPr lang="es-PR" sz="4400" cap="small" dirty="0">
                <a:latin typeface="+mj-lt"/>
              </a:rPr>
              <a:t>Sesión 2: Distinto en mi influencia</a:t>
            </a:r>
          </a:p>
          <a:p>
            <a:pPr marL="401638" indent="-234950" algn="ctr">
              <a:spcAft>
                <a:spcPts val="600"/>
              </a:spcAft>
              <a:buNone/>
            </a:pPr>
            <a:r>
              <a:rPr lang="es-PR" sz="3600" noProof="0" dirty="0">
                <a:latin typeface="+mj-lt"/>
                <a:cs typeface="+mn-cs"/>
              </a:rPr>
              <a:t>29</a:t>
            </a:r>
            <a:r>
              <a:rPr kumimoji="0" lang="es-PR" sz="3600" b="0" i="0" u="none" strike="noStrike" kern="1200" cap="none" spc="0" normalizeH="0" baseline="0" noProof="0" dirty="0">
                <a:ln>
                  <a:noFill/>
                </a:ln>
                <a:effectLst/>
                <a:uLnTx/>
                <a:uFillTx/>
                <a:latin typeface="+mj-lt"/>
                <a:cs typeface="+mn-cs"/>
              </a:rPr>
              <a:t> de </a:t>
            </a:r>
            <a:r>
              <a:rPr lang="es-PR" sz="3600" dirty="0">
                <a:latin typeface="+mj-lt"/>
              </a:rPr>
              <a:t>enero </a:t>
            </a:r>
            <a:r>
              <a:rPr kumimoji="0" lang="es-PR" sz="3600" b="0" i="0" u="none" strike="noStrike" kern="1200" cap="none" spc="0" normalizeH="0" baseline="0" noProof="0" dirty="0">
                <a:ln>
                  <a:noFill/>
                </a:ln>
                <a:effectLst/>
                <a:uLnTx/>
                <a:uFillTx/>
                <a:latin typeface="+mj-lt"/>
                <a:cs typeface="+mn-cs"/>
              </a:rPr>
              <a:t>de 2017</a:t>
            </a:r>
            <a:endParaRPr kumimoji="0" lang="es-PR" sz="3200" b="0" i="0" u="none" strike="noStrike" kern="1200" cap="none" spc="0" normalizeH="0" baseline="0" noProof="0" dirty="0">
              <a:ln>
                <a:noFill/>
              </a:ln>
              <a:effectLst/>
              <a:uLnTx/>
              <a:uFillTx/>
              <a:latin typeface="+mj-lt"/>
              <a:cs typeface="+mn-cs"/>
            </a:endParaRPr>
          </a:p>
          <a:p>
            <a:pPr marL="401638" lvl="0" indent="-234950" algn="ctr" fontAlgn="auto">
              <a:spcBef>
                <a:spcPct val="20000"/>
              </a:spcBef>
              <a:spcAft>
                <a:spcPts val="0"/>
              </a:spcAft>
              <a:defRPr/>
            </a:pPr>
            <a:r>
              <a:rPr lang="fr-FR" sz="2800" dirty="0">
                <a:latin typeface="+mj-lt"/>
              </a:rPr>
              <a:t>(</a:t>
            </a:r>
            <a:r>
              <a:rPr lang="en-US" sz="2800" dirty="0"/>
              <a:t>Mateo 5:13-20</a:t>
            </a:r>
            <a:r>
              <a:rPr lang="en-US" sz="2800" dirty="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65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Aguadilla</a:t>
            </a: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0" y="1981200"/>
            <a:ext cx="9067800" cy="4719638"/>
          </a:xfrm>
        </p:spPr>
        <p:txBody>
          <a:bodyPr/>
          <a:lstStyle/>
          <a:p>
            <a:pPr marL="0" indent="0">
              <a:buNone/>
            </a:pPr>
            <a:r>
              <a:rPr lang="es-ES" dirty="0"/>
              <a:t>“</a:t>
            </a:r>
            <a:r>
              <a:rPr lang="es-ES" i="1" dirty="0"/>
              <a:t>Yo soy la vid verdadera, y mi Padre es el labrador.</a:t>
            </a:r>
          </a:p>
          <a:p>
            <a:pPr marL="0" indent="0">
              <a:buNone/>
            </a:pPr>
            <a:r>
              <a:rPr lang="es-ES" b="1" i="1" baseline="30000" dirty="0"/>
              <a:t> </a:t>
            </a:r>
            <a:r>
              <a:rPr lang="es-ES" i="1" dirty="0"/>
              <a:t>Todo pámpano que en mí no lleva fruto, lo quitará; y todo aquel que lleva fruto, lo limpiará, para que lleve más fruto</a:t>
            </a:r>
            <a:r>
              <a:rPr lang="es-ES" dirty="0"/>
              <a:t>.”</a:t>
            </a:r>
          </a:p>
          <a:p>
            <a:pPr marL="0" indent="0">
              <a:buNone/>
            </a:pPr>
            <a:r>
              <a:rPr lang="es-ES" dirty="0"/>
              <a:t>						</a:t>
            </a:r>
            <a:r>
              <a:rPr lang="es-ES" dirty="0">
                <a:solidFill>
                  <a:srgbClr val="FF0000"/>
                </a:solidFill>
              </a:rPr>
              <a:t>      (Juan 15:1-2)</a:t>
            </a:r>
          </a:p>
          <a:p>
            <a:pPr marL="0" indent="0">
              <a:buNone/>
            </a:pPr>
            <a:r>
              <a:rPr lang="es-ES" dirty="0"/>
              <a:t>-Aquí la metáfora es diferente, pero el mensaje es el mismo. </a:t>
            </a:r>
          </a:p>
          <a:p>
            <a:pPr marL="0" indent="0">
              <a:buNone/>
            </a:pPr>
            <a:endParaRPr lang="es-ES" dirty="0"/>
          </a:p>
        </p:txBody>
      </p:sp>
      <p:sp>
        <p:nvSpPr>
          <p:cNvPr id="6" name="Rectangle 3"/>
          <p:cNvSpPr>
            <a:spLocks noGrp="1" noChangeArrowheads="1"/>
          </p:cNvSpPr>
          <p:nvPr>
            <p:ph type="title"/>
          </p:nvPr>
        </p:nvSpPr>
        <p:spPr>
          <a:xfrm>
            <a:off x="1447800" y="685800"/>
            <a:ext cx="7086600" cy="1004888"/>
          </a:xfrm>
        </p:spPr>
        <p:txBody>
          <a:bodyPr/>
          <a:lstStyle/>
          <a:p>
            <a:r>
              <a:rPr lang="es-ES" dirty="0"/>
              <a:t>Mateo 5:13</a:t>
            </a:r>
            <a:endParaRPr lang="en-US" dirty="0"/>
          </a:p>
        </p:txBody>
      </p:sp>
    </p:spTree>
    <p:extLst>
      <p:ext uri="{BB962C8B-B14F-4D97-AF65-F5344CB8AC3E}">
        <p14:creationId xmlns:p14="http://schemas.microsoft.com/office/powerpoint/2010/main" val="2898848376"/>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0" y="2057400"/>
            <a:ext cx="9067800" cy="3962400"/>
          </a:xfrm>
        </p:spPr>
        <p:txBody>
          <a:bodyPr/>
          <a:lstStyle/>
          <a:p>
            <a:pPr marL="0" indent="0">
              <a:buNone/>
            </a:pPr>
            <a:r>
              <a:rPr lang="es-ES" sz="2800" dirty="0"/>
              <a:t>El llamado #1 del creyente es dar fruto, y así ser parte de la Iglesia santa de Dios. </a:t>
            </a:r>
          </a:p>
          <a:p>
            <a:pPr marL="0" indent="0">
              <a:buNone/>
            </a:pPr>
            <a:r>
              <a:rPr lang="es-ES" sz="2800" dirty="0"/>
              <a:t>“</a:t>
            </a:r>
            <a:r>
              <a:rPr lang="es-ES" sz="2800" i="1" dirty="0"/>
              <a:t>Así que, hermanos, os ruego por las misericordias de Dios, que presentéis vuestros cuerpos en sacrificio vivo, santo, agradable a Dios, que es vuestro culto racional.</a:t>
            </a:r>
          </a:p>
          <a:p>
            <a:pPr marL="0" indent="0">
              <a:buNone/>
            </a:pPr>
            <a:r>
              <a:rPr lang="es-ES" sz="2800" i="1" dirty="0"/>
              <a:t>No os conforméis a este siglo, sino transformaos por medio de la renovación de vuestro entendimiento, para que comprobéis cuál sea la buena voluntad de Dios, agradable y perfecta.</a:t>
            </a:r>
            <a:r>
              <a:rPr lang="es-ES" sz="2800" dirty="0"/>
              <a:t>”</a:t>
            </a:r>
          </a:p>
          <a:p>
            <a:pPr marL="0" indent="0">
              <a:buNone/>
            </a:pPr>
            <a:r>
              <a:rPr lang="es-ES" sz="2800" dirty="0"/>
              <a:t>						(Romanos 12:1-2)</a:t>
            </a:r>
          </a:p>
        </p:txBody>
      </p:sp>
      <p:sp>
        <p:nvSpPr>
          <p:cNvPr id="6" name="Rectangle 3"/>
          <p:cNvSpPr>
            <a:spLocks noGrp="1" noChangeArrowheads="1"/>
          </p:cNvSpPr>
          <p:nvPr>
            <p:ph type="title"/>
          </p:nvPr>
        </p:nvSpPr>
        <p:spPr>
          <a:xfrm>
            <a:off x="1447800" y="685800"/>
            <a:ext cx="7086600" cy="1004888"/>
          </a:xfrm>
        </p:spPr>
        <p:txBody>
          <a:bodyPr/>
          <a:lstStyle/>
          <a:p>
            <a:r>
              <a:rPr lang="es-ES" dirty="0"/>
              <a:t>Mateo 5:13</a:t>
            </a:r>
            <a:endParaRPr lang="en-US" dirty="0"/>
          </a:p>
        </p:txBody>
      </p:sp>
    </p:spTree>
    <p:extLst>
      <p:ext uri="{BB962C8B-B14F-4D97-AF65-F5344CB8AC3E}">
        <p14:creationId xmlns:p14="http://schemas.microsoft.com/office/powerpoint/2010/main" val="3063357773"/>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Mateo 5:14-16</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365382134"/>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152400" y="2057400"/>
            <a:ext cx="8915400" cy="4643438"/>
          </a:xfrm>
        </p:spPr>
        <p:txBody>
          <a:bodyPr/>
          <a:lstStyle/>
          <a:p>
            <a:pPr marL="0" indent="0">
              <a:buNone/>
            </a:pPr>
            <a:r>
              <a:rPr lang="es-ES" sz="2800" dirty="0"/>
              <a:t>“Vosotros sois la luz del mundo; una ciudad asentada sobre un monte no se puede esconder.</a:t>
            </a:r>
          </a:p>
          <a:p>
            <a:pPr marL="0" indent="0">
              <a:buNone/>
            </a:pPr>
            <a:r>
              <a:rPr lang="es-ES" sz="2800" dirty="0"/>
              <a:t>Ni se enciende una luz y se pone debajo de un almud, sino sobre el candelero, y alumbra a todos los que están en casa.</a:t>
            </a:r>
          </a:p>
          <a:p>
            <a:pPr marL="0" indent="0">
              <a:buNone/>
            </a:pPr>
            <a:r>
              <a:rPr lang="es-ES" sz="2800" dirty="0"/>
              <a:t>Así alumbre vuestra luz delante de los hombres, para que vean vuestras buenas obras, y glorifiquen a vuestro Padre que está en los cielos.”</a:t>
            </a:r>
            <a:br>
              <a:rPr lang="es-ES" sz="2800" dirty="0"/>
            </a:br>
            <a:br>
              <a:rPr lang="es-ES" sz="2800" dirty="0"/>
            </a:br>
            <a:r>
              <a:rPr lang="es-ES" sz="2800" dirty="0"/>
              <a:t>						</a:t>
            </a:r>
            <a:r>
              <a:rPr lang="es-ES" sz="2800" dirty="0">
                <a:solidFill>
                  <a:srgbClr val="FF0000"/>
                </a:solidFill>
              </a:rPr>
              <a:t>   (Mateo 5:14-16)</a:t>
            </a:r>
          </a:p>
          <a:p>
            <a:pPr marL="0" indent="0">
              <a:buNone/>
            </a:pPr>
            <a:endParaRPr lang="es-ES" dirty="0"/>
          </a:p>
        </p:txBody>
      </p:sp>
      <p:sp>
        <p:nvSpPr>
          <p:cNvPr id="7" name="Rectangle 3"/>
          <p:cNvSpPr>
            <a:spLocks noGrp="1" noChangeArrowheads="1"/>
          </p:cNvSpPr>
          <p:nvPr>
            <p:ph type="title"/>
          </p:nvPr>
        </p:nvSpPr>
        <p:spPr>
          <a:xfrm>
            <a:off x="1447800" y="685800"/>
            <a:ext cx="7086600" cy="1004888"/>
          </a:xfrm>
        </p:spPr>
        <p:txBody>
          <a:bodyPr/>
          <a:lstStyle/>
          <a:p>
            <a:r>
              <a:rPr lang="es-ES" dirty="0"/>
              <a:t>Mateo 5:14-16</a:t>
            </a:r>
            <a:endParaRPr lang="en-US" i="1" dirty="0"/>
          </a:p>
        </p:txBody>
      </p:sp>
    </p:spTree>
    <p:extLst>
      <p:ext uri="{BB962C8B-B14F-4D97-AF65-F5344CB8AC3E}">
        <p14:creationId xmlns:p14="http://schemas.microsoft.com/office/powerpoint/2010/main" val="101883801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Mateo 5:14-16</a:t>
            </a:r>
            <a:endParaRPr lang="en-US" dirty="0"/>
          </a:p>
        </p:txBody>
      </p:sp>
      <p:sp>
        <p:nvSpPr>
          <p:cNvPr id="3" name="Content Placeholder 2"/>
          <p:cNvSpPr>
            <a:spLocks noGrp="1"/>
          </p:cNvSpPr>
          <p:nvPr>
            <p:ph idx="1"/>
          </p:nvPr>
        </p:nvSpPr>
        <p:spPr>
          <a:xfrm>
            <a:off x="0" y="1981201"/>
            <a:ext cx="8955088" cy="4719638"/>
          </a:xfrm>
        </p:spPr>
        <p:txBody>
          <a:bodyPr/>
          <a:lstStyle/>
          <a:p>
            <a:pPr marL="0" indent="0">
              <a:buNone/>
            </a:pPr>
            <a:r>
              <a:rPr lang="en-US" sz="2800" dirty="0"/>
              <a:t>Al </a:t>
            </a:r>
            <a:r>
              <a:rPr lang="en-US" sz="2800" dirty="0" err="1"/>
              <a:t>dar</a:t>
            </a:r>
            <a:r>
              <a:rPr lang="en-US" sz="2800" dirty="0"/>
              <a:t> </a:t>
            </a:r>
            <a:r>
              <a:rPr lang="en-US" sz="2800" dirty="0" err="1"/>
              <a:t>fruto</a:t>
            </a:r>
            <a:r>
              <a:rPr lang="en-US" sz="2800" dirty="0"/>
              <a:t>, </a:t>
            </a:r>
            <a:r>
              <a:rPr lang="en-US" sz="2800" dirty="0" err="1"/>
              <a:t>demostramos</a:t>
            </a:r>
            <a:r>
              <a:rPr lang="en-US" sz="2800" dirty="0"/>
              <a:t> que </a:t>
            </a:r>
            <a:r>
              <a:rPr lang="en-US" sz="2800" dirty="0" err="1"/>
              <a:t>hemos</a:t>
            </a:r>
            <a:r>
              <a:rPr lang="en-US" sz="2800" dirty="0"/>
              <a:t> </a:t>
            </a:r>
            <a:r>
              <a:rPr lang="en-US" sz="2800" dirty="0" err="1"/>
              <a:t>sido</a:t>
            </a:r>
            <a:r>
              <a:rPr lang="en-US" sz="2800" dirty="0"/>
              <a:t> </a:t>
            </a:r>
            <a:r>
              <a:rPr lang="en-US" sz="2800" dirty="0" err="1"/>
              <a:t>regenerados</a:t>
            </a:r>
            <a:r>
              <a:rPr lang="en-US" sz="2800" dirty="0"/>
              <a:t> </a:t>
            </a:r>
            <a:r>
              <a:rPr lang="en-US" sz="2800" dirty="0" err="1"/>
              <a:t>por</a:t>
            </a:r>
            <a:r>
              <a:rPr lang="en-US" sz="2800" dirty="0"/>
              <a:t> Dios, y </a:t>
            </a:r>
            <a:r>
              <a:rPr lang="en-US" sz="2800" dirty="0" err="1"/>
              <a:t>hemos</a:t>
            </a:r>
            <a:r>
              <a:rPr lang="en-US" sz="2800" dirty="0"/>
              <a:t> </a:t>
            </a:r>
            <a:r>
              <a:rPr lang="en-US" sz="2800" dirty="0" err="1"/>
              <a:t>salido</a:t>
            </a:r>
            <a:r>
              <a:rPr lang="en-US" sz="2800" dirty="0"/>
              <a:t> de la </a:t>
            </a:r>
            <a:r>
              <a:rPr lang="en-US" sz="2800" dirty="0" err="1"/>
              <a:t>esclavitud</a:t>
            </a:r>
            <a:r>
              <a:rPr lang="en-US" sz="2800" dirty="0"/>
              <a:t> del </a:t>
            </a:r>
            <a:r>
              <a:rPr lang="en-US" sz="2800" dirty="0" err="1"/>
              <a:t>pecado</a:t>
            </a:r>
            <a:r>
              <a:rPr lang="en-US" sz="2800" dirty="0"/>
              <a:t>. </a:t>
            </a:r>
          </a:p>
          <a:p>
            <a:pPr marL="0" indent="0">
              <a:buNone/>
            </a:pPr>
            <a:r>
              <a:rPr lang="en-US" sz="2800" dirty="0"/>
              <a:t>“</a:t>
            </a:r>
            <a:r>
              <a:rPr lang="es-ES" sz="2800" i="1" dirty="0"/>
              <a:t>Amados, yo os ruego como a extranjeros y peregrinos, que os abstengáis de los deseos carnales que batallan contra el alma,</a:t>
            </a:r>
          </a:p>
          <a:p>
            <a:pPr marL="0" indent="0">
              <a:buNone/>
            </a:pPr>
            <a:r>
              <a:rPr lang="es-ES" sz="2800" i="1" dirty="0"/>
              <a:t>manteniendo buena vuestra manera de vivir entre los gentiles; para que en lo que murmuran de vosotros como de malhechores, glorifiquen a Dios en el día de la visitación, al considerar vuestras buenas obras.</a:t>
            </a:r>
            <a:r>
              <a:rPr lang="en-US" sz="2800" dirty="0"/>
              <a:t>”</a:t>
            </a:r>
          </a:p>
          <a:p>
            <a:pPr marL="0" indent="0">
              <a:buNone/>
            </a:pPr>
            <a:r>
              <a:rPr lang="en-US" sz="2800" dirty="0"/>
              <a:t>						</a:t>
            </a:r>
            <a:r>
              <a:rPr lang="en-US" sz="2800" dirty="0">
                <a:solidFill>
                  <a:srgbClr val="FF0000"/>
                </a:solidFill>
              </a:rPr>
              <a:t>(1 Pedro 2:11-12)</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a:p>
        </p:txBody>
      </p:sp>
    </p:spTree>
    <p:extLst>
      <p:ext uri="{BB962C8B-B14F-4D97-AF65-F5344CB8AC3E}">
        <p14:creationId xmlns:p14="http://schemas.microsoft.com/office/powerpoint/2010/main" val="797850723"/>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Mateo 5:14-16</a:t>
            </a:r>
            <a:endParaRPr lang="en-US" dirty="0"/>
          </a:p>
        </p:txBody>
      </p:sp>
      <p:sp>
        <p:nvSpPr>
          <p:cNvPr id="3" name="Content Placeholder 2"/>
          <p:cNvSpPr>
            <a:spLocks noGrp="1"/>
          </p:cNvSpPr>
          <p:nvPr>
            <p:ph idx="1"/>
          </p:nvPr>
        </p:nvSpPr>
        <p:spPr>
          <a:xfrm>
            <a:off x="152400" y="1981201"/>
            <a:ext cx="8802688" cy="4719638"/>
          </a:xfrm>
        </p:spPr>
        <p:txBody>
          <a:bodyPr/>
          <a:lstStyle/>
          <a:p>
            <a:pPr marL="0" indent="0">
              <a:buNone/>
            </a:pPr>
            <a:r>
              <a:rPr lang="es-ES" dirty="0"/>
              <a:t>Finalmente, sed todos de un mismo sentir, compasivos, amándoos fraternalmente, misericordiosos, amigables;</a:t>
            </a:r>
          </a:p>
          <a:p>
            <a:pPr marL="0" indent="0">
              <a:buNone/>
            </a:pPr>
            <a:r>
              <a:rPr lang="es-ES" dirty="0"/>
              <a:t>no devolviendo mal por mal, ni maldición por maldición, sino por el contrario, bendiciendo, sabiendo que fuisteis llamados para que heredaseis bendición.</a:t>
            </a:r>
          </a:p>
          <a:p>
            <a:pPr marL="0" indent="0">
              <a:buNone/>
            </a:pPr>
            <a:endParaRPr lang="es-ES" dirty="0"/>
          </a:p>
          <a:p>
            <a:pPr marL="0" indent="0">
              <a:buNone/>
            </a:pPr>
            <a:r>
              <a:rPr lang="es-ES" dirty="0"/>
              <a:t>						</a:t>
            </a:r>
            <a:r>
              <a:rPr lang="es-ES" dirty="0">
                <a:solidFill>
                  <a:srgbClr val="FF0000"/>
                </a:solidFill>
              </a:rPr>
              <a:t>(1 Pedro 3: 8-9)</a:t>
            </a:r>
          </a:p>
          <a:p>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dirty="0"/>
          </a:p>
        </p:txBody>
      </p:sp>
    </p:spTree>
    <p:extLst>
      <p:ext uri="{BB962C8B-B14F-4D97-AF65-F5344CB8AC3E}">
        <p14:creationId xmlns:p14="http://schemas.microsoft.com/office/powerpoint/2010/main" val="2193435817"/>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Mateo 5:14-16</a:t>
            </a:r>
            <a:endParaRPr lang="en-US" dirty="0"/>
          </a:p>
        </p:txBody>
      </p:sp>
      <p:sp>
        <p:nvSpPr>
          <p:cNvPr id="3" name="Content Placeholder 2"/>
          <p:cNvSpPr>
            <a:spLocks noGrp="1"/>
          </p:cNvSpPr>
          <p:nvPr>
            <p:ph idx="1"/>
          </p:nvPr>
        </p:nvSpPr>
        <p:spPr>
          <a:xfrm>
            <a:off x="0" y="2057399"/>
            <a:ext cx="8955088" cy="4643439"/>
          </a:xfrm>
        </p:spPr>
        <p:txBody>
          <a:bodyPr/>
          <a:lstStyle/>
          <a:p>
            <a:pPr marL="0" indent="0">
              <a:buNone/>
            </a:pPr>
            <a:r>
              <a:rPr lang="en-US" dirty="0" err="1"/>
              <a:t>Hemos</a:t>
            </a:r>
            <a:r>
              <a:rPr lang="en-US" dirty="0"/>
              <a:t> </a:t>
            </a:r>
            <a:r>
              <a:rPr lang="en-US" dirty="0" err="1"/>
              <a:t>visto</a:t>
            </a:r>
            <a:r>
              <a:rPr lang="en-US" dirty="0"/>
              <a:t> el </a:t>
            </a:r>
            <a:r>
              <a:rPr lang="en-US" dirty="0" err="1"/>
              <a:t>ejemplo</a:t>
            </a:r>
            <a:r>
              <a:rPr lang="en-US" dirty="0"/>
              <a:t> que </a:t>
            </a:r>
            <a:r>
              <a:rPr lang="en-US" dirty="0" err="1"/>
              <a:t>nos</a:t>
            </a:r>
            <a:r>
              <a:rPr lang="en-US" dirty="0"/>
              <a:t> </a:t>
            </a:r>
            <a:r>
              <a:rPr lang="en-US" dirty="0" err="1"/>
              <a:t>dejó</a:t>
            </a:r>
            <a:r>
              <a:rPr lang="en-US" dirty="0"/>
              <a:t> Cristo,  </a:t>
            </a:r>
            <a:r>
              <a:rPr lang="en-US" i="1" dirty="0"/>
              <a:t>“</a:t>
            </a:r>
            <a:r>
              <a:rPr lang="es-ES" i="1" dirty="0"/>
              <a:t>quien cuando le maldecían, no respondía con maldición; cuando padecía, no amenazaba, sino encomendaba la causa al que juzga justamente;”</a:t>
            </a:r>
          </a:p>
          <a:p>
            <a:pPr marL="0" indent="0">
              <a:buNone/>
            </a:pPr>
            <a:endParaRPr lang="en-US" i="1" dirty="0"/>
          </a:p>
          <a:p>
            <a:pPr marL="0" indent="0">
              <a:buNone/>
            </a:pPr>
            <a:endParaRPr lang="en-US" i="1" dirty="0"/>
          </a:p>
          <a:p>
            <a:pPr marL="0" indent="0">
              <a:buNone/>
            </a:pPr>
            <a:r>
              <a:rPr lang="en-US" i="1" dirty="0"/>
              <a:t>						</a:t>
            </a:r>
            <a:r>
              <a:rPr lang="en-US" dirty="0">
                <a:solidFill>
                  <a:srgbClr val="FF0000"/>
                </a:solidFill>
              </a:rPr>
              <a:t>(1 Pedro 2:23)</a:t>
            </a:r>
            <a:endParaRPr lang="en-US" i="1" dirty="0">
              <a:solidFill>
                <a:srgbClr val="FF0000"/>
              </a:solidFill>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Tree>
    <p:extLst>
      <p:ext uri="{BB962C8B-B14F-4D97-AF65-F5344CB8AC3E}">
        <p14:creationId xmlns:p14="http://schemas.microsoft.com/office/powerpoint/2010/main" val="827550605"/>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Mateo 5:17-20</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303028834"/>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152401" y="2364882"/>
            <a:ext cx="8686800" cy="4335956"/>
          </a:xfrm>
        </p:spPr>
        <p:txBody>
          <a:bodyPr/>
          <a:lstStyle/>
          <a:p>
            <a:pPr marL="0" indent="0">
              <a:buNone/>
            </a:pPr>
            <a:r>
              <a:rPr lang="es-ES" dirty="0"/>
              <a:t>“No penséis que he venido para abrogar la ley o los profetas; no he venido para abrogar, sino para cumplir.</a:t>
            </a:r>
          </a:p>
          <a:p>
            <a:pPr marL="0" indent="0">
              <a:buNone/>
            </a:pPr>
            <a:r>
              <a:rPr lang="es-ES" dirty="0"/>
              <a:t>Porque de cierto os digo que hasta que pasen el cielo y la tierra, ni una jota ni una tilde pasará de la ley, hasta que todo se haya cumplido…”</a:t>
            </a:r>
          </a:p>
          <a:p>
            <a:pPr marL="0" indent="0">
              <a:buNone/>
            </a:pPr>
            <a:endParaRPr lang="es-ES" dirty="0"/>
          </a:p>
        </p:txBody>
      </p:sp>
      <p:sp>
        <p:nvSpPr>
          <p:cNvPr id="7" name="Rectangle 3"/>
          <p:cNvSpPr>
            <a:spLocks noGrp="1" noChangeArrowheads="1"/>
          </p:cNvSpPr>
          <p:nvPr>
            <p:ph type="title"/>
          </p:nvPr>
        </p:nvSpPr>
        <p:spPr>
          <a:xfrm>
            <a:off x="1447800" y="685800"/>
            <a:ext cx="7086600" cy="1004888"/>
          </a:xfrm>
        </p:spPr>
        <p:txBody>
          <a:bodyPr/>
          <a:lstStyle/>
          <a:p>
            <a:r>
              <a:rPr lang="es-ES" dirty="0"/>
              <a:t>Mateo 5:17-20</a:t>
            </a:r>
            <a:endParaRPr lang="en-US" i="1" dirty="0"/>
          </a:p>
        </p:txBody>
      </p:sp>
    </p:spTree>
    <p:extLst>
      <p:ext uri="{BB962C8B-B14F-4D97-AF65-F5344CB8AC3E}">
        <p14:creationId xmlns:p14="http://schemas.microsoft.com/office/powerpoint/2010/main" val="2727434231"/>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152400" y="1981200"/>
            <a:ext cx="8915399" cy="4876800"/>
          </a:xfrm>
        </p:spPr>
        <p:txBody>
          <a:bodyPr/>
          <a:lstStyle/>
          <a:p>
            <a:pPr marL="0" indent="0">
              <a:buNone/>
            </a:pPr>
            <a:r>
              <a:rPr lang="es-ES" sz="2800" dirty="0"/>
              <a:t>“...De manera que cualquiera que quebrante uno de estos mandamientos muy pequeños, y así enseñe a los hombres, muy pequeño será llamado en el reino de los cielos; mas cualquiera que los haga y los enseñe, éste será llamado grande en el reino de los cielos.</a:t>
            </a:r>
          </a:p>
          <a:p>
            <a:pPr marL="0" indent="0">
              <a:buNone/>
            </a:pPr>
            <a:r>
              <a:rPr lang="es-ES" sz="2800" dirty="0"/>
              <a:t>Porque os digo que si vuestra justicia no fuere mayor que la de los escribas y fariseos, no entraréis en el reino de los cielos.</a:t>
            </a:r>
          </a:p>
          <a:p>
            <a:pPr marL="0" indent="0">
              <a:buNone/>
            </a:pPr>
            <a:r>
              <a:rPr lang="es-ES" sz="2800" dirty="0"/>
              <a:t>						</a:t>
            </a:r>
          </a:p>
          <a:p>
            <a:pPr marL="0" indent="0">
              <a:buNone/>
            </a:pPr>
            <a:r>
              <a:rPr lang="es-ES" sz="2800" dirty="0"/>
              <a:t>					</a:t>
            </a:r>
            <a:r>
              <a:rPr lang="es-ES" sz="2800" dirty="0">
                <a:solidFill>
                  <a:srgbClr val="FF0000"/>
                </a:solidFill>
              </a:rPr>
              <a:t>         (Mateo 5:17-20)</a:t>
            </a:r>
          </a:p>
          <a:p>
            <a:pPr marL="0" indent="0">
              <a:buNone/>
            </a:pPr>
            <a:endParaRPr lang="es-ES" sz="2800" dirty="0"/>
          </a:p>
        </p:txBody>
      </p:sp>
      <p:sp>
        <p:nvSpPr>
          <p:cNvPr id="7" name="Rectangle 3"/>
          <p:cNvSpPr>
            <a:spLocks noGrp="1" noChangeArrowheads="1"/>
          </p:cNvSpPr>
          <p:nvPr>
            <p:ph type="title"/>
          </p:nvPr>
        </p:nvSpPr>
        <p:spPr>
          <a:xfrm>
            <a:off x="1447800" y="685800"/>
            <a:ext cx="7086600" cy="1004888"/>
          </a:xfrm>
        </p:spPr>
        <p:txBody>
          <a:bodyPr/>
          <a:lstStyle/>
          <a:p>
            <a:r>
              <a:rPr lang="es-ES" dirty="0"/>
              <a:t>Mateo 5:17-20</a:t>
            </a:r>
            <a:endParaRPr lang="en-US" i="1" dirty="0"/>
          </a:p>
        </p:txBody>
      </p:sp>
    </p:spTree>
    <p:extLst>
      <p:ext uri="{BB962C8B-B14F-4D97-AF65-F5344CB8AC3E}">
        <p14:creationId xmlns:p14="http://schemas.microsoft.com/office/powerpoint/2010/main" val="97462294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a:t>asunto</a:t>
            </a:r>
          </a:p>
        </p:txBody>
      </p:sp>
      <p:sp>
        <p:nvSpPr>
          <p:cNvPr id="315395" name="Rectangle 3"/>
          <p:cNvSpPr>
            <a:spLocks noGrp="1" noChangeArrowheads="1"/>
          </p:cNvSpPr>
          <p:nvPr>
            <p:ph type="body" sz="half" idx="1"/>
          </p:nvPr>
        </p:nvSpPr>
        <p:spPr>
          <a:xfrm>
            <a:off x="228600" y="2057400"/>
            <a:ext cx="4953000" cy="4643438"/>
          </a:xfrm>
          <a:solidFill>
            <a:schemeClr val="bg1">
              <a:alpha val="45000"/>
            </a:schemeClr>
          </a:solidFill>
        </p:spPr>
        <p:txBody>
          <a:bodyPr>
            <a:normAutofit/>
          </a:bodyPr>
          <a:lstStyle/>
          <a:p>
            <a:r>
              <a:rPr lang="es-ES" sz="3600" dirty="0"/>
              <a:t>El creyente está llamado a dar buen testimonio, y Dios le pedirá cuentas por su carácter aquí en la Tierra.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Mateo 5:17-20</a:t>
            </a:r>
            <a:endParaRPr lang="en-US" dirty="0"/>
          </a:p>
        </p:txBody>
      </p:sp>
      <p:sp>
        <p:nvSpPr>
          <p:cNvPr id="3" name="Content Placeholder 2"/>
          <p:cNvSpPr>
            <a:spLocks noGrp="1"/>
          </p:cNvSpPr>
          <p:nvPr>
            <p:ph idx="1"/>
          </p:nvPr>
        </p:nvSpPr>
        <p:spPr>
          <a:xfrm>
            <a:off x="0" y="1978269"/>
            <a:ext cx="8955088" cy="4879732"/>
          </a:xfrm>
        </p:spPr>
        <p:txBody>
          <a:bodyPr/>
          <a:lstStyle/>
          <a:p>
            <a:pPr marL="0" indent="0">
              <a:buNone/>
            </a:pPr>
            <a:r>
              <a:rPr lang="es-ES" sz="2800" i="1" dirty="0"/>
              <a:t>“Maestro, ¿cuál es el gran mandamiento en la ley?</a:t>
            </a:r>
          </a:p>
          <a:p>
            <a:pPr marL="0" indent="0">
              <a:buNone/>
            </a:pPr>
            <a:r>
              <a:rPr lang="es-ES" sz="2800" i="1" dirty="0"/>
              <a:t>Jesús le dijo: Amarás al Señor tu Dios con todo tu corazón, y con toda tu alma, y con toda tu mente.</a:t>
            </a:r>
          </a:p>
          <a:p>
            <a:pPr marL="0" indent="0">
              <a:buNone/>
            </a:pPr>
            <a:r>
              <a:rPr lang="es-ES" sz="2800" i="1" dirty="0"/>
              <a:t>Este es el primero y grande mandamiento.</a:t>
            </a:r>
          </a:p>
          <a:p>
            <a:pPr marL="0" indent="0">
              <a:buNone/>
            </a:pPr>
            <a:r>
              <a:rPr lang="es-ES" sz="2800" i="1" dirty="0"/>
              <a:t>Y el segundo es semejante: Amarás a tu prójimo como a ti mismo.</a:t>
            </a:r>
          </a:p>
          <a:p>
            <a:pPr marL="0" indent="0">
              <a:buNone/>
            </a:pPr>
            <a:r>
              <a:rPr lang="es-ES" sz="2800" i="1" dirty="0"/>
              <a:t>De estos dos mandamientos depende toda la ley y los profetas.”</a:t>
            </a:r>
          </a:p>
          <a:p>
            <a:pPr marL="0" indent="0">
              <a:buNone/>
            </a:pPr>
            <a:endParaRPr lang="es-ES" sz="2800" dirty="0"/>
          </a:p>
          <a:p>
            <a:pPr marL="0" indent="0">
              <a:buNone/>
            </a:pPr>
            <a:r>
              <a:rPr lang="es-ES" sz="2800" dirty="0"/>
              <a:t>						</a:t>
            </a:r>
            <a:r>
              <a:rPr lang="es-ES" sz="2800" dirty="0">
                <a:solidFill>
                  <a:srgbClr val="FF0000"/>
                </a:solidFill>
              </a:rPr>
              <a:t>(Mateo 22:36-40)</a:t>
            </a:r>
          </a:p>
          <a:p>
            <a:endParaRPr lang="en-US"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20</a:t>
            </a:fld>
            <a:endParaRPr lang="en-US"/>
          </a:p>
        </p:txBody>
      </p:sp>
    </p:spTree>
    <p:extLst>
      <p:ext uri="{BB962C8B-B14F-4D97-AF65-F5344CB8AC3E}">
        <p14:creationId xmlns:p14="http://schemas.microsoft.com/office/powerpoint/2010/main" val="1633159231"/>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Mateo 5:17-20</a:t>
            </a:r>
            <a:endParaRPr lang="en-US" dirty="0"/>
          </a:p>
        </p:txBody>
      </p:sp>
      <p:sp>
        <p:nvSpPr>
          <p:cNvPr id="3" name="Content Placeholder 2"/>
          <p:cNvSpPr>
            <a:spLocks noGrp="1"/>
          </p:cNvSpPr>
          <p:nvPr>
            <p:ph idx="1"/>
          </p:nvPr>
        </p:nvSpPr>
        <p:spPr>
          <a:xfrm>
            <a:off x="0" y="2057400"/>
            <a:ext cx="8955088" cy="4800600"/>
          </a:xfrm>
        </p:spPr>
        <p:txBody>
          <a:bodyPr/>
          <a:lstStyle/>
          <a:p>
            <a:pPr marL="0" indent="0">
              <a:buNone/>
            </a:pPr>
            <a:r>
              <a:rPr lang="en-US" sz="2600" dirty="0"/>
              <a:t> </a:t>
            </a:r>
            <a:r>
              <a:rPr lang="en-US" sz="2600" dirty="0" err="1"/>
              <a:t>Vemos</a:t>
            </a:r>
            <a:r>
              <a:rPr lang="en-US" sz="2600" dirty="0"/>
              <a:t>, </a:t>
            </a:r>
            <a:r>
              <a:rPr lang="en-US" sz="2600" dirty="0" err="1"/>
              <a:t>pues</a:t>
            </a:r>
            <a:r>
              <a:rPr lang="en-US" sz="2600" dirty="0"/>
              <a:t>, </a:t>
            </a:r>
            <a:r>
              <a:rPr lang="en-US" sz="2600" dirty="0" err="1"/>
              <a:t>como</a:t>
            </a:r>
            <a:r>
              <a:rPr lang="en-US" sz="2600" dirty="0"/>
              <a:t> Cristo </a:t>
            </a:r>
            <a:r>
              <a:rPr lang="en-US" sz="2600" dirty="0" err="1"/>
              <a:t>interpretaba</a:t>
            </a:r>
            <a:r>
              <a:rPr lang="en-US" sz="2600" dirty="0"/>
              <a:t> la ley de la forma que Dios </a:t>
            </a:r>
            <a:r>
              <a:rPr lang="en-US" sz="2600" dirty="0" err="1"/>
              <a:t>quería</a:t>
            </a:r>
            <a:r>
              <a:rPr lang="en-US" sz="2600" dirty="0"/>
              <a:t>, </a:t>
            </a:r>
            <a:r>
              <a:rPr lang="en-US" sz="2600" dirty="0" err="1"/>
              <a:t>siendo</a:t>
            </a:r>
            <a:r>
              <a:rPr lang="en-US" sz="2600" dirty="0"/>
              <a:t> </a:t>
            </a:r>
            <a:r>
              <a:rPr lang="en-US" sz="2600" dirty="0" err="1"/>
              <a:t>Él</a:t>
            </a:r>
            <a:r>
              <a:rPr lang="en-US" sz="2600" dirty="0"/>
              <a:t> </a:t>
            </a:r>
            <a:r>
              <a:rPr lang="en-US" sz="2600" dirty="0" err="1"/>
              <a:t>quién</a:t>
            </a:r>
            <a:r>
              <a:rPr lang="en-US" sz="2600" dirty="0"/>
              <a:t> la </a:t>
            </a:r>
            <a:r>
              <a:rPr lang="en-US" sz="2600" dirty="0" err="1"/>
              <a:t>escribió</a:t>
            </a:r>
            <a:r>
              <a:rPr lang="en-US" sz="2600" dirty="0"/>
              <a:t> </a:t>
            </a:r>
            <a:r>
              <a:rPr lang="en-US" sz="2600" dirty="0" err="1"/>
              <a:t>en</a:t>
            </a:r>
            <a:r>
              <a:rPr lang="en-US" sz="2600" dirty="0"/>
              <a:t> primer </a:t>
            </a:r>
            <a:r>
              <a:rPr lang="en-US" sz="2600" dirty="0" err="1"/>
              <a:t>lugar</a:t>
            </a:r>
            <a:r>
              <a:rPr lang="en-US" sz="2600" dirty="0"/>
              <a:t>. </a:t>
            </a:r>
          </a:p>
          <a:p>
            <a:pPr marL="0" indent="0">
              <a:buNone/>
            </a:pPr>
            <a:r>
              <a:rPr lang="en-US" sz="2600" i="1" dirty="0"/>
              <a:t>	“</a:t>
            </a:r>
            <a:r>
              <a:rPr lang="es-ES" sz="2600" i="1" dirty="0"/>
              <a:t>Porque toda la ley en esta sola palabra se 	cumple: 	Amarás a tu prójimo como a ti mismo.</a:t>
            </a:r>
            <a:r>
              <a:rPr lang="en-US" sz="2600" i="1" dirty="0"/>
              <a:t>”</a:t>
            </a:r>
          </a:p>
          <a:p>
            <a:pPr marL="0" indent="0">
              <a:buNone/>
            </a:pPr>
            <a:r>
              <a:rPr lang="en-US" sz="2600" i="1" dirty="0"/>
              <a:t>						</a:t>
            </a:r>
            <a:r>
              <a:rPr lang="en-US" sz="2600" i="1" dirty="0">
                <a:solidFill>
                  <a:srgbClr val="FF0000"/>
                </a:solidFill>
              </a:rPr>
              <a:t>         </a:t>
            </a:r>
            <a:r>
              <a:rPr lang="en-US" sz="2600" dirty="0">
                <a:solidFill>
                  <a:srgbClr val="FF0000"/>
                </a:solidFill>
              </a:rPr>
              <a:t>(</a:t>
            </a:r>
            <a:r>
              <a:rPr lang="en-US" sz="2600" dirty="0" err="1">
                <a:solidFill>
                  <a:srgbClr val="FF0000"/>
                </a:solidFill>
              </a:rPr>
              <a:t>Galatas</a:t>
            </a:r>
            <a:r>
              <a:rPr lang="en-US" sz="2600" dirty="0">
                <a:solidFill>
                  <a:srgbClr val="FF0000"/>
                </a:solidFill>
              </a:rPr>
              <a:t> 5:14)</a:t>
            </a:r>
            <a:endParaRPr lang="en-US" sz="2600" i="1" dirty="0">
              <a:solidFill>
                <a:srgbClr val="FF0000"/>
              </a:solidFill>
            </a:endParaRPr>
          </a:p>
          <a:p>
            <a:pPr marL="0" indent="0">
              <a:buNone/>
            </a:pPr>
            <a:r>
              <a:rPr lang="en-US" sz="2600" dirty="0"/>
              <a:t> El </a:t>
            </a:r>
            <a:r>
              <a:rPr lang="en-US" sz="2600" dirty="0" err="1"/>
              <a:t>amor</a:t>
            </a:r>
            <a:r>
              <a:rPr lang="en-US" sz="2600" dirty="0"/>
              <a:t> </a:t>
            </a:r>
            <a:r>
              <a:rPr lang="en-US" sz="2600" dirty="0" err="1"/>
              <a:t>es</a:t>
            </a:r>
            <a:r>
              <a:rPr lang="en-US" sz="2600" dirty="0"/>
              <a:t> </a:t>
            </a:r>
            <a:r>
              <a:rPr lang="en-US" sz="2600" dirty="0" err="1"/>
              <a:t>algo</a:t>
            </a:r>
            <a:r>
              <a:rPr lang="en-US" sz="2600" dirty="0"/>
              <a:t> que se </a:t>
            </a:r>
            <a:r>
              <a:rPr lang="en-US" sz="2600" dirty="0" err="1"/>
              <a:t>menciona</a:t>
            </a:r>
            <a:r>
              <a:rPr lang="en-US" sz="2600" dirty="0"/>
              <a:t> </a:t>
            </a:r>
            <a:r>
              <a:rPr lang="en-US" sz="2600" dirty="0" err="1"/>
              <a:t>mucho</a:t>
            </a:r>
            <a:r>
              <a:rPr lang="en-US" sz="2600" dirty="0"/>
              <a:t>, </a:t>
            </a:r>
            <a:r>
              <a:rPr lang="en-US" sz="2600" dirty="0" err="1"/>
              <a:t>pero</a:t>
            </a:r>
            <a:r>
              <a:rPr lang="en-US" sz="2600" dirty="0"/>
              <a:t> </a:t>
            </a:r>
            <a:r>
              <a:rPr lang="en-US" sz="2600" dirty="0" err="1"/>
              <a:t>pocos</a:t>
            </a:r>
            <a:r>
              <a:rPr lang="en-US" sz="2600" dirty="0"/>
              <a:t> lo </a:t>
            </a:r>
            <a:r>
              <a:rPr lang="en-US" sz="2600" dirty="0" err="1"/>
              <a:t>entienden</a:t>
            </a:r>
            <a:r>
              <a:rPr lang="en-US" sz="2600" dirty="0"/>
              <a:t>. </a:t>
            </a:r>
            <a:r>
              <a:rPr lang="en-US" sz="2600" dirty="0" err="1"/>
              <a:t>Conociendo</a:t>
            </a:r>
            <a:r>
              <a:rPr lang="en-US" sz="2600" dirty="0"/>
              <a:t> al Dios </a:t>
            </a:r>
            <a:r>
              <a:rPr lang="en-US" sz="2600" dirty="0" err="1"/>
              <a:t>verdadero</a:t>
            </a:r>
            <a:r>
              <a:rPr lang="en-US" sz="2600" dirty="0"/>
              <a:t>, </a:t>
            </a:r>
            <a:r>
              <a:rPr lang="en-US" sz="2600" dirty="0" err="1"/>
              <a:t>vemos</a:t>
            </a:r>
            <a:r>
              <a:rPr lang="en-US" sz="2600" dirty="0"/>
              <a:t> que no hay nada </a:t>
            </a:r>
            <a:r>
              <a:rPr lang="en-US" sz="2600" dirty="0" err="1"/>
              <a:t>más</a:t>
            </a:r>
            <a:r>
              <a:rPr lang="en-US" sz="2600" dirty="0"/>
              <a:t> </a:t>
            </a:r>
            <a:r>
              <a:rPr lang="en-US" sz="2600" dirty="0" err="1"/>
              <a:t>grande</a:t>
            </a:r>
            <a:r>
              <a:rPr lang="en-US" sz="2600" dirty="0"/>
              <a:t> que el </a:t>
            </a:r>
            <a:r>
              <a:rPr lang="en-US" sz="2600" dirty="0" err="1"/>
              <a:t>amor</a:t>
            </a:r>
            <a:r>
              <a:rPr lang="en-US" sz="2600" dirty="0"/>
              <a:t>, el </a:t>
            </a:r>
            <a:r>
              <a:rPr lang="en-US" sz="2600" dirty="0" err="1"/>
              <a:t>cual</a:t>
            </a:r>
            <a:r>
              <a:rPr lang="en-US" sz="2600" dirty="0"/>
              <a:t> </a:t>
            </a:r>
            <a:r>
              <a:rPr lang="en-US" sz="2600" dirty="0" err="1"/>
              <a:t>emana</a:t>
            </a:r>
            <a:r>
              <a:rPr lang="en-US" sz="2600" dirty="0"/>
              <a:t> de Dios. Nuestra “</a:t>
            </a:r>
            <a:r>
              <a:rPr lang="en-US" sz="2600" dirty="0" err="1"/>
              <a:t>sal</a:t>
            </a:r>
            <a:r>
              <a:rPr lang="en-US" sz="2600" dirty="0"/>
              <a:t>” </a:t>
            </a:r>
            <a:r>
              <a:rPr lang="en-US" sz="2600" dirty="0" err="1"/>
              <a:t>es</a:t>
            </a:r>
            <a:r>
              <a:rPr lang="en-US" sz="2600" dirty="0"/>
              <a:t> ese </a:t>
            </a:r>
            <a:r>
              <a:rPr lang="en-US" sz="2600" dirty="0" err="1"/>
              <a:t>amor</a:t>
            </a:r>
            <a:r>
              <a:rPr lang="en-US" sz="2600" dirty="0"/>
              <a:t> puro de Dios, que </a:t>
            </a:r>
            <a:r>
              <a:rPr lang="en-US" sz="2600" dirty="0" err="1"/>
              <a:t>debemos</a:t>
            </a:r>
            <a:r>
              <a:rPr lang="en-US" sz="2600" dirty="0"/>
              <a:t> </a:t>
            </a:r>
            <a:r>
              <a:rPr lang="en-US" sz="2600" dirty="0" err="1"/>
              <a:t>reflejar</a:t>
            </a:r>
            <a:r>
              <a:rPr lang="en-US" sz="2600" dirty="0"/>
              <a:t> </a:t>
            </a:r>
            <a:r>
              <a:rPr lang="en-US" sz="2600" dirty="0" err="1"/>
              <a:t>siempre</a:t>
            </a:r>
            <a:r>
              <a:rPr lang="en-US" sz="2600" dirty="0"/>
              <a:t> </a:t>
            </a:r>
            <a:r>
              <a:rPr lang="en-US" sz="2600" dirty="0" err="1"/>
              <a:t>en</a:t>
            </a:r>
            <a:r>
              <a:rPr lang="en-US" sz="2600" dirty="0"/>
              <a:t> </a:t>
            </a:r>
            <a:r>
              <a:rPr lang="en-US" sz="2600" dirty="0" err="1"/>
              <a:t>nuestras</a:t>
            </a:r>
            <a:r>
              <a:rPr lang="en-US" sz="2600" dirty="0"/>
              <a:t> </a:t>
            </a:r>
            <a:r>
              <a:rPr lang="en-US" sz="2600" dirty="0" err="1"/>
              <a:t>vidas</a:t>
            </a:r>
            <a:r>
              <a:rPr lang="en-US" sz="2600" dirty="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spTree>
    <p:extLst>
      <p:ext uri="{BB962C8B-B14F-4D97-AF65-F5344CB8AC3E}">
        <p14:creationId xmlns:p14="http://schemas.microsoft.com/office/powerpoint/2010/main" val="723200159"/>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Mateo 5:17-20</a:t>
            </a:r>
            <a:endParaRPr lang="en-US" dirty="0"/>
          </a:p>
        </p:txBody>
      </p:sp>
      <p:sp>
        <p:nvSpPr>
          <p:cNvPr id="3" name="Content Placeholder 2"/>
          <p:cNvSpPr>
            <a:spLocks noGrp="1"/>
          </p:cNvSpPr>
          <p:nvPr>
            <p:ph idx="1"/>
          </p:nvPr>
        </p:nvSpPr>
        <p:spPr>
          <a:xfrm>
            <a:off x="152400" y="2017712"/>
            <a:ext cx="8802688" cy="4683125"/>
          </a:xfrm>
        </p:spPr>
        <p:txBody>
          <a:bodyPr/>
          <a:lstStyle/>
          <a:p>
            <a:pPr marL="0" indent="0">
              <a:buNone/>
            </a:pPr>
            <a:r>
              <a:rPr lang="es-ES" sz="2800" i="1" dirty="0"/>
              <a:t>“Mirad cuál amor nos ha dado el Padre, para que seamos llamados hijos de Dios; por esto el mundo no nos conoce, porque no le conoció a él.</a:t>
            </a:r>
          </a:p>
          <a:p>
            <a:pPr marL="0" indent="0">
              <a:buNone/>
            </a:pPr>
            <a:r>
              <a:rPr lang="es-ES" sz="2800" i="1" dirty="0"/>
              <a:t>Amados, ahora somos hijos de Dios, y aún no se ha manifestado lo que hemos de ser; pero sabemos que cuando él se manifieste, seremos semejantes a él, porque le veremos tal como él es.</a:t>
            </a:r>
          </a:p>
          <a:p>
            <a:pPr marL="0" indent="0">
              <a:buNone/>
            </a:pPr>
            <a:r>
              <a:rPr lang="es-ES" sz="2800" i="1" dirty="0"/>
              <a:t>Y todo aquel que tiene esta esperanza en él, se purifica a sí mismo, así como él es puro.”</a:t>
            </a:r>
          </a:p>
          <a:p>
            <a:pPr marL="0" indent="0">
              <a:buNone/>
            </a:pPr>
            <a:r>
              <a:rPr lang="es-ES" sz="2800" dirty="0"/>
              <a:t>						    </a:t>
            </a:r>
            <a:r>
              <a:rPr lang="es-ES" sz="2800" dirty="0">
                <a:solidFill>
                  <a:srgbClr val="FF0000"/>
                </a:solidFill>
              </a:rPr>
              <a:t>(1 Juan 3:1-3)</a:t>
            </a:r>
          </a:p>
          <a:p>
            <a:endParaRPr lang="en-US"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extLst>
      <p:ext uri="{BB962C8B-B14F-4D97-AF65-F5344CB8AC3E}">
        <p14:creationId xmlns:p14="http://schemas.microsoft.com/office/powerpoint/2010/main" val="2891006976"/>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152400" y="5110162"/>
            <a:ext cx="8915400"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endParaRPr lang="es-ES" sz="2800" dirty="0"/>
          </a:p>
        </p:txBody>
      </p:sp>
      <p:sp>
        <p:nvSpPr>
          <p:cNvPr id="7" name="Slide Number Placeholder 6"/>
          <p:cNvSpPr>
            <a:spLocks noGrp="1"/>
          </p:cNvSpPr>
          <p:nvPr>
            <p:ph type="sldNum" sz="quarter" idx="12"/>
          </p:nvPr>
        </p:nvSpPr>
        <p:spPr/>
        <p:txBody>
          <a:bodyPr/>
          <a:lstStyle/>
          <a:p>
            <a:fld id="{FF604A86-8852-4C82-8F97-38DAD2559BC5}" type="slidenum">
              <a:rPr lang="en-US"/>
              <a:pPr/>
              <a:t>23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a:t>Aplicación</a:t>
            </a:r>
            <a:r>
              <a:rPr lang="en-US" dirty="0"/>
              <a:t> para mi </a:t>
            </a:r>
            <a:r>
              <a:rPr lang="es-PR" dirty="0"/>
              <a:t>vida</a:t>
            </a:r>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8362"/>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2066924"/>
            <a:ext cx="5029200" cy="4333876"/>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PR" sz="2800" dirty="0"/>
              <a:t>El llamado de todo cristiano es vivir de acuerdo a la voluntad de Dios, amando con el amor con el cual Él nos amó.</a:t>
            </a:r>
          </a:p>
          <a:p>
            <a:r>
              <a:rPr lang="es-PR" sz="2800" dirty="0"/>
              <a:t>La ley no se cumple por medio de ritos ni obras, sino mediante el amor y la santidad.</a:t>
            </a:r>
          </a:p>
        </p:txBody>
      </p:sp>
    </p:spTree>
    <p:extLst>
      <p:ext uri="{BB962C8B-B14F-4D97-AF65-F5344CB8AC3E}">
        <p14:creationId xmlns:p14="http://schemas.microsoft.com/office/powerpoint/2010/main" val="202696363"/>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24</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057400"/>
            <a:ext cx="8610600" cy="4230687"/>
          </a:xfrm>
        </p:spPr>
        <p:txBody>
          <a:bodyPr/>
          <a:lstStyle/>
          <a:p>
            <a:pPr marL="288925" indent="-288925">
              <a:lnSpc>
                <a:spcPct val="150000"/>
              </a:lnSpc>
              <a:buNone/>
            </a:pPr>
            <a:r>
              <a:rPr lang="es-PR" sz="1400" dirty="0"/>
              <a:t>Floyd, </a:t>
            </a:r>
            <a:r>
              <a:rPr lang="es-PR" sz="1400" dirty="0" err="1"/>
              <a:t>Ronie</a:t>
            </a:r>
            <a:r>
              <a:rPr lang="es-PR" sz="1400" dirty="0"/>
              <a:t>, David Francis y Elizabeth Works-Díaz, eds. </a:t>
            </a:r>
            <a:r>
              <a:rPr lang="es-PR" sz="1400" i="1" dirty="0"/>
              <a:t>Estudios Bíblicos para la Vida para Adultos, </a:t>
            </a:r>
            <a:r>
              <a:rPr lang="es-PR" sz="1400" dirty="0"/>
              <a:t>Invierno 2016-17,</a:t>
            </a:r>
            <a:r>
              <a:rPr lang="es-PR" sz="1400" i="1" dirty="0"/>
              <a:t>  </a:t>
            </a:r>
            <a:r>
              <a:rPr lang="es-PR" sz="1400" dirty="0"/>
              <a:t>Vol. 3, Núm. 2, Invierno 2016-17.</a:t>
            </a:r>
            <a:r>
              <a:rPr lang="es-PR" sz="1400" i="1" dirty="0"/>
              <a:t>  </a:t>
            </a:r>
            <a:r>
              <a:rPr lang="es-PR" sz="1400" dirty="0"/>
              <a:t>Nashville, TN: </a:t>
            </a:r>
            <a:r>
              <a:rPr lang="es-PR" sz="1400" dirty="0" err="1"/>
              <a:t>Lifeway</a:t>
            </a:r>
            <a:r>
              <a:rPr lang="es-PR" sz="1400" dirty="0"/>
              <a:t> </a:t>
            </a:r>
            <a:r>
              <a:rPr lang="es-PR" sz="1400" dirty="0" err="1"/>
              <a:t>Church</a:t>
            </a:r>
            <a:r>
              <a:rPr lang="es-PR" sz="1400" dirty="0"/>
              <a:t> </a:t>
            </a:r>
            <a:r>
              <a:rPr lang="es-PR" sz="1400" dirty="0" err="1"/>
              <a:t>Resources</a:t>
            </a:r>
            <a:r>
              <a:rPr lang="es-PR" sz="1400" dirty="0"/>
              <a:t>, 2016. 67-76.</a:t>
            </a:r>
          </a:p>
          <a:p>
            <a:pPr marL="288925" lvl="1" indent="-288925">
              <a:lnSpc>
                <a:spcPct val="150000"/>
              </a:lnSpc>
              <a:spcBef>
                <a:spcPts val="0"/>
              </a:spcBef>
              <a:spcAft>
                <a:spcPts val="1200"/>
              </a:spcAft>
              <a:buClr>
                <a:schemeClr val="folHlink"/>
              </a:buClr>
              <a:buSzPct val="60000"/>
              <a:buNone/>
            </a:pPr>
            <a:r>
              <a:rPr lang="en-US" sz="1400" dirty="0"/>
              <a:t>MacDonald, William. </a:t>
            </a:r>
            <a:r>
              <a:rPr lang="en-US" sz="1400" dirty="0" err="1"/>
              <a:t>Comentario</a:t>
            </a:r>
            <a:r>
              <a:rPr lang="en-US" sz="1400" dirty="0"/>
              <a:t> </a:t>
            </a:r>
            <a:r>
              <a:rPr lang="en-US" sz="1400" dirty="0" err="1"/>
              <a:t>Bíblico</a:t>
            </a:r>
            <a:r>
              <a:rPr lang="en-US" sz="1400" dirty="0"/>
              <a:t> de William MacDonald: </a:t>
            </a:r>
            <a:r>
              <a:rPr lang="en-US" sz="1400" dirty="0" err="1"/>
              <a:t>Antiguo</a:t>
            </a:r>
            <a:r>
              <a:rPr lang="en-US" sz="1400" dirty="0"/>
              <a:t> </a:t>
            </a:r>
            <a:r>
              <a:rPr lang="en-US" sz="1400" dirty="0" err="1"/>
              <a:t>Testamento</a:t>
            </a:r>
            <a:r>
              <a:rPr lang="en-US" sz="1400" dirty="0"/>
              <a:t> Y Nuevo </a:t>
            </a:r>
            <a:r>
              <a:rPr lang="en-US" sz="1400" dirty="0" err="1"/>
              <a:t>Testamento</a:t>
            </a:r>
            <a:r>
              <a:rPr lang="en-US" sz="1400" dirty="0"/>
              <a:t>. </a:t>
            </a:r>
            <a:r>
              <a:rPr lang="en-US" sz="1400" dirty="0" err="1"/>
              <a:t>Viladecavalls</a:t>
            </a:r>
            <a:r>
              <a:rPr lang="en-US" sz="1400" dirty="0"/>
              <a:t> (Barcelona), </a:t>
            </a:r>
            <a:r>
              <a:rPr lang="en-US" sz="1400" dirty="0" err="1"/>
              <a:t>España</a:t>
            </a:r>
            <a:r>
              <a:rPr lang="en-US" sz="1400" dirty="0"/>
              <a:t>: Editorial CLIE, 2004. Print.</a:t>
            </a:r>
          </a:p>
          <a:p>
            <a:pPr marL="288925" lvl="1" indent="-288925">
              <a:spcBef>
                <a:spcPts val="0"/>
              </a:spcBef>
              <a:spcAft>
                <a:spcPts val="1200"/>
              </a:spcAft>
              <a:buClr>
                <a:schemeClr val="folHlink"/>
              </a:buClr>
              <a:buSzPct val="60000"/>
              <a:buNone/>
            </a:pPr>
            <a:r>
              <a:rPr lang="en-US" sz="1400" dirty="0"/>
              <a:t>Ventura, Samuel Vila. </a:t>
            </a:r>
            <a:r>
              <a:rPr lang="en-US" sz="1400" i="1" dirty="0"/>
              <a:t>Nuevo </a:t>
            </a:r>
            <a:r>
              <a:rPr lang="en-US" sz="1400" i="1" dirty="0" err="1"/>
              <a:t>diccionario</a:t>
            </a:r>
            <a:r>
              <a:rPr lang="en-US" sz="1400" i="1" dirty="0"/>
              <a:t> </a:t>
            </a:r>
            <a:r>
              <a:rPr lang="en-US" sz="1400" i="1" dirty="0" err="1"/>
              <a:t>biblico</a:t>
            </a:r>
            <a:r>
              <a:rPr lang="en-US" sz="1400" i="1" dirty="0"/>
              <a:t> </a:t>
            </a:r>
            <a:r>
              <a:rPr lang="en-US" sz="1400" i="1" dirty="0" err="1"/>
              <a:t>ilustrado</a:t>
            </a:r>
            <a:r>
              <a:rPr lang="en-US" sz="1400" dirty="0"/>
              <a:t> 1985. Print.</a:t>
            </a:r>
          </a:p>
          <a:p>
            <a:pPr marL="288925" lvl="1" indent="-288925">
              <a:spcBef>
                <a:spcPts val="0"/>
              </a:spcBef>
              <a:spcAft>
                <a:spcPts val="1200"/>
              </a:spcAft>
              <a:buClr>
                <a:schemeClr val="folHlink"/>
              </a:buClr>
              <a:buSzPct val="60000"/>
              <a:buNone/>
            </a:pPr>
            <a:r>
              <a:rPr lang="es-ES" sz="1400" dirty="0"/>
              <a:t>Vine, W.E. </a:t>
            </a:r>
            <a:r>
              <a:rPr lang="es-ES" sz="1400" i="1" dirty="0"/>
              <a:t>Vine diccionario expositivo de palabras del Antiguo y del Nuevo Testamento exhaustivo</a:t>
            </a:r>
            <a:r>
              <a:rPr lang="es-ES" sz="1400" dirty="0"/>
              <a:t> 1999. </a:t>
            </a:r>
            <a:r>
              <a:rPr lang="es-ES" sz="1400" dirty="0" err="1"/>
              <a:t>Print</a:t>
            </a:r>
            <a:r>
              <a:rPr lang="es-ES" sz="1400" dirty="0"/>
              <a:t>.</a:t>
            </a:r>
          </a:p>
          <a:p>
            <a:pPr marL="288925" lvl="1" indent="-288925">
              <a:spcBef>
                <a:spcPts val="0"/>
              </a:spcBef>
              <a:spcAft>
                <a:spcPts val="1200"/>
              </a:spcAft>
              <a:buClr>
                <a:schemeClr val="folHlink"/>
              </a:buClr>
              <a:buSzPct val="60000"/>
              <a:buNone/>
            </a:pPr>
            <a:r>
              <a:rPr lang="es-ES" sz="1400" dirty="0" err="1"/>
              <a:t>Wiersbe</a:t>
            </a:r>
            <a:r>
              <a:rPr lang="es-ES" sz="1400" dirty="0"/>
              <a:t>, Warren W. Bosquejos Expositivos de La Biblia: Antiguo Y Nuevo Testamento. </a:t>
            </a:r>
            <a:r>
              <a:rPr lang="es-ES" sz="1400" dirty="0" err="1"/>
              <a:t>electronic</a:t>
            </a:r>
            <a:r>
              <a:rPr lang="es-ES" sz="1400" dirty="0"/>
              <a:t> ed. Nashville: Editorial Caribe, 1995. </a:t>
            </a:r>
            <a:r>
              <a:rPr lang="es-ES" sz="1400" dirty="0" err="1"/>
              <a:t>Print</a:t>
            </a:r>
            <a:r>
              <a:rPr lang="es-ES" sz="1400" dirty="0"/>
              <a:t>.</a:t>
            </a:r>
          </a:p>
          <a:p>
            <a:pPr marL="342900" lvl="1" indent="-342900">
              <a:spcBef>
                <a:spcPts val="0"/>
              </a:spcBef>
              <a:spcAft>
                <a:spcPts val="1200"/>
              </a:spcAft>
              <a:buClr>
                <a:schemeClr val="folHlink"/>
              </a:buClr>
              <a:buSzPct val="60000"/>
              <a:buNone/>
            </a:pPr>
            <a:r>
              <a:rPr lang="es-PR" sz="1400" dirty="0">
                <a:hlinkClick r:id="rId3"/>
              </a:rPr>
              <a:t>http://blog.lifeway.com/eblifewayadultos/</a:t>
            </a:r>
            <a:endParaRPr lang="es-PR" sz="1400" dirty="0"/>
          </a:p>
          <a:p>
            <a:pPr>
              <a:spcBef>
                <a:spcPts val="0"/>
              </a:spcBef>
              <a:spcAft>
                <a:spcPts val="600"/>
              </a:spcAft>
              <a:buNone/>
            </a:pPr>
            <a:r>
              <a:rPr lang="es-PR" sz="1400" dirty="0">
                <a:hlinkClick r:id="rId4"/>
              </a:rPr>
              <a:t>http://distantshores.org/resources/illustrations/sweet-publishing</a:t>
            </a:r>
            <a:r>
              <a:rPr lang="es-PR" sz="1400" dirty="0"/>
              <a:t> </a:t>
            </a:r>
            <a:r>
              <a:rPr lang="es-ES" sz="1400" dirty="0"/>
              <a:t>(imágenes bíblicas).</a:t>
            </a:r>
          </a:p>
          <a:p>
            <a:pPr>
              <a:spcBef>
                <a:spcPts val="0"/>
              </a:spcBef>
              <a:spcAft>
                <a:spcPts val="600"/>
              </a:spcAft>
              <a:buNone/>
            </a:pPr>
            <a:r>
              <a:rPr lang="en-US" sz="1400" dirty="0">
                <a:hlinkClick r:id="rId5"/>
              </a:rPr>
              <a:t>http://st-takla.org/Gallery/Bible/Illustrations.html</a:t>
            </a:r>
            <a:r>
              <a:rPr lang="en-US" sz="1400" dirty="0"/>
              <a:t> </a:t>
            </a:r>
            <a:r>
              <a:rPr lang="es-ES" sz="1400" dirty="0">
                <a:latin typeface="+mj-lt"/>
              </a:rPr>
              <a:t>(imágenes bíblicas).</a:t>
            </a:r>
            <a:endParaRPr lang="en-US" sz="1400" dirty="0">
              <a:latin typeface="+mj-lt"/>
            </a:endParaRPr>
          </a:p>
          <a:p>
            <a:pPr>
              <a:spcBef>
                <a:spcPts val="0"/>
              </a:spcBef>
              <a:spcAft>
                <a:spcPts val="600"/>
              </a:spcAft>
              <a:buNone/>
            </a:pPr>
            <a:endParaRPr lang="es-PR" sz="1600" dirty="0"/>
          </a:p>
        </p:txBody>
      </p:sp>
      <p:pic>
        <p:nvPicPr>
          <p:cNvPr id="29700" name="Picture 4" descr="doveg"/>
          <p:cNvPicPr>
            <a:picLocks noChangeAspect="1" noChangeArrowheads="1"/>
          </p:cNvPicPr>
          <p:nvPr/>
        </p:nvPicPr>
        <p:blipFill>
          <a:blip r:embed="rId6"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http://www.natureserve.org/sites/default/files/window_cave.jpg"/>
          <p:cNvPicPr>
            <a:picLocks noChangeAspect="1" noChangeArrowheads="1"/>
          </p:cNvPicPr>
          <p:nvPr/>
        </p:nvPicPr>
        <p:blipFill rotWithShape="1">
          <a:blip r:embed="rId3">
            <a:extLst>
              <a:ext uri="{28A0092B-C50C-407E-A947-70E740481C1C}">
                <a14:useLocalDpi xmlns:a14="http://schemas.microsoft.com/office/drawing/2010/main" val="0"/>
              </a:ext>
            </a:extLst>
          </a:blip>
          <a:srcRect l="6658" r="4563"/>
          <a:stretch/>
        </p:blipFill>
        <p:spPr bwMode="auto">
          <a:xfrm>
            <a:off x="0" y="0"/>
            <a:ext cx="9144000" cy="6875106"/>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457200" y="304800"/>
            <a:ext cx="8229600" cy="573088"/>
          </a:xfrm>
          <a:solidFill>
            <a:schemeClr val="bg1">
              <a:lumMod val="95000"/>
              <a:lumOff val="5000"/>
              <a:alpha val="80000"/>
            </a:schemeClr>
          </a:solidFill>
          <a:ln/>
        </p:spPr>
        <p:txBody>
          <a:bodyPr anchor="ctr">
            <a:noAutofit/>
          </a:bodyPr>
          <a:lstStyle/>
          <a:p>
            <a:pPr algn="ctr"/>
            <a:r>
              <a:rPr lang="es-PR" dirty="0">
                <a:solidFill>
                  <a:schemeClr val="tx1"/>
                </a:solidFill>
              </a:rPr>
              <a:t>Próximo Estudio Dominical</a:t>
            </a:r>
          </a:p>
        </p:txBody>
      </p:sp>
      <p:sp>
        <p:nvSpPr>
          <p:cNvPr id="16387" name="Rectangle 3"/>
          <p:cNvSpPr>
            <a:spLocks noGrp="1" noChangeArrowheads="1"/>
          </p:cNvSpPr>
          <p:nvPr>
            <p:ph idx="1"/>
          </p:nvPr>
        </p:nvSpPr>
        <p:spPr>
          <a:xfrm>
            <a:off x="457200" y="990600"/>
            <a:ext cx="8229600" cy="5181600"/>
          </a:xfrm>
          <a:solidFill>
            <a:schemeClr val="bg1">
              <a:lumMod val="95000"/>
              <a:lumOff val="5000"/>
              <a:alpha val="80000"/>
            </a:schemeClr>
          </a:solidFill>
          <a:ln/>
        </p:spPr>
        <p:txBody>
          <a:bodyPr anchor="ctr">
            <a:noAutofit/>
          </a:bodyPr>
          <a:lstStyle/>
          <a:p>
            <a:pPr marL="0" lvl="0" indent="0" algn="ctr" fontAlgn="auto">
              <a:spcBef>
                <a:spcPts val="0"/>
              </a:spcBef>
              <a:buNone/>
              <a:defRPr/>
            </a:pPr>
            <a:r>
              <a:rPr lang="es-PR" sz="4400" dirty="0"/>
              <a:t>Invierno </a:t>
            </a:r>
            <a:r>
              <a:rPr lang="es-PR" sz="4400" kern="1200" dirty="0"/>
              <a:t>2016-2017/Tema: </a:t>
            </a:r>
            <a:r>
              <a:rPr lang="es-PR" sz="4400" dirty="0"/>
              <a:t>Distinto: Viviendo por encima de la norma</a:t>
            </a:r>
            <a:endParaRPr lang="es-PR" sz="4400" kern="1200" dirty="0"/>
          </a:p>
          <a:p>
            <a:pPr marL="0" lvl="0" indent="0" algn="ctr" fontAlgn="auto">
              <a:spcBef>
                <a:spcPts val="0"/>
              </a:spcBef>
              <a:buNone/>
              <a:defRPr/>
            </a:pPr>
            <a:r>
              <a:rPr lang="es-PR" sz="4400" kern="1200" dirty="0"/>
              <a:t>Sesión 3</a:t>
            </a:r>
            <a:r>
              <a:rPr lang="es-PR" sz="4400" cap="small" dirty="0"/>
              <a:t>: </a:t>
            </a:r>
            <a:r>
              <a:rPr lang="es-PR" sz="4000" cap="small" dirty="0"/>
              <a:t>Distinto en mi forma de enfrentar los conflictos</a:t>
            </a:r>
          </a:p>
          <a:p>
            <a:pPr marL="0" indent="-234950" algn="ctr">
              <a:spcBef>
                <a:spcPts val="0"/>
              </a:spcBef>
              <a:buNone/>
            </a:pPr>
            <a:r>
              <a:rPr lang="es-PR" sz="4000" dirty="0"/>
              <a:t>5 de febrero </a:t>
            </a:r>
            <a:r>
              <a:rPr lang="es-PR" sz="4000" kern="1200" dirty="0"/>
              <a:t>de 2017</a:t>
            </a:r>
            <a:endParaRPr lang="es-PR" sz="2800" kern="1200" dirty="0"/>
          </a:p>
          <a:p>
            <a:pPr marL="0" indent="-234950" algn="ctr">
              <a:spcBef>
                <a:spcPts val="0"/>
              </a:spcBef>
              <a:buNone/>
            </a:pPr>
            <a:r>
              <a:rPr lang="es-PR" dirty="0"/>
              <a:t>Leer y meditar en:</a:t>
            </a:r>
          </a:p>
          <a:p>
            <a:pPr marL="0" indent="-234950" algn="ctr">
              <a:spcBef>
                <a:spcPts val="0"/>
              </a:spcBef>
              <a:buNone/>
            </a:pPr>
            <a:r>
              <a:rPr lang="es-PR" dirty="0"/>
              <a:t>(</a:t>
            </a:r>
            <a:r>
              <a:rPr lang="en-US" dirty="0"/>
              <a:t>Mateo 5:21-26</a:t>
            </a:r>
            <a:r>
              <a:rPr lang="es-PR" dirty="0"/>
              <a:t>)</a:t>
            </a: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26</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5242560" cy="38862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Aquí continúa el Sermón del Monte, donde Cristo demuestra el nuevo andar del Reino de Dios, el cual cumple la ley de la manera que Dios deseó que se cumpliera.  </a:t>
            </a:r>
          </a:p>
        </p:txBody>
      </p:sp>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a:t>Contexto</a:t>
            </a:r>
          </a:p>
        </p:txBody>
      </p:sp>
      <p:pic>
        <p:nvPicPr>
          <p:cNvPr id="2050" name="Picture 2" descr="http://www.pazybien.org/mi/images/2015/Iglesia_somos_todo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2347913"/>
            <a:ext cx="3771900"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979029"/>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Mateo 5:13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48641825"/>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dirty="0"/>
          </a:p>
        </p:txBody>
      </p:sp>
      <p:sp>
        <p:nvSpPr>
          <p:cNvPr id="327682" name="Rectangle 2"/>
          <p:cNvSpPr>
            <a:spLocks noGrp="1" noChangeArrowheads="1"/>
          </p:cNvSpPr>
          <p:nvPr>
            <p:ph type="body" idx="1"/>
          </p:nvPr>
        </p:nvSpPr>
        <p:spPr>
          <a:xfrm>
            <a:off x="152400" y="2288682"/>
            <a:ext cx="8915400" cy="4412156"/>
          </a:xfrm>
        </p:spPr>
        <p:txBody>
          <a:bodyPr/>
          <a:lstStyle/>
          <a:p>
            <a:pPr marL="0" indent="0">
              <a:buNone/>
            </a:pPr>
            <a:r>
              <a:rPr lang="es-ES" dirty="0"/>
              <a:t>“Vosotros sois la sal de la tierra; pero si la sal se desvaneciere, ¿con qué será salada? No sirve más para nada, sino para ser echada fuera y hollada por los hombres.”</a:t>
            </a:r>
          </a:p>
          <a:p>
            <a:pPr marL="0" indent="0">
              <a:buNone/>
            </a:pPr>
            <a:endParaRPr lang="es-ES" dirty="0"/>
          </a:p>
          <a:p>
            <a:pPr marL="0" indent="0">
              <a:buNone/>
            </a:pPr>
            <a:endParaRPr lang="es-ES" dirty="0"/>
          </a:p>
          <a:p>
            <a:pPr marL="0" indent="0">
              <a:buNone/>
            </a:pPr>
            <a:endParaRPr lang="es-ES" dirty="0"/>
          </a:p>
          <a:p>
            <a:pPr marL="0" indent="0">
              <a:buNone/>
            </a:pPr>
            <a:r>
              <a:rPr lang="es-ES" dirty="0"/>
              <a:t>						</a:t>
            </a:r>
            <a:r>
              <a:rPr lang="es-ES" dirty="0">
                <a:solidFill>
                  <a:srgbClr val="FF0000"/>
                </a:solidFill>
              </a:rPr>
              <a:t>    (Mateo 5:13)</a:t>
            </a:r>
          </a:p>
        </p:txBody>
      </p:sp>
      <p:sp>
        <p:nvSpPr>
          <p:cNvPr id="6" name="Rectangle 3"/>
          <p:cNvSpPr>
            <a:spLocks noGrp="1" noChangeArrowheads="1"/>
          </p:cNvSpPr>
          <p:nvPr>
            <p:ph type="title"/>
          </p:nvPr>
        </p:nvSpPr>
        <p:spPr>
          <a:xfrm>
            <a:off x="1447800" y="685800"/>
            <a:ext cx="7086600" cy="1004888"/>
          </a:xfrm>
        </p:spPr>
        <p:txBody>
          <a:bodyPr/>
          <a:lstStyle/>
          <a:p>
            <a:r>
              <a:rPr lang="es-ES" dirty="0"/>
              <a:t>Mateo 5:13</a:t>
            </a:r>
            <a:endParaRPr lang="en-US" dirty="0"/>
          </a:p>
        </p:txBody>
      </p:sp>
    </p:spTree>
    <p:extLst>
      <p:ext uri="{BB962C8B-B14F-4D97-AF65-F5344CB8AC3E}">
        <p14:creationId xmlns:p14="http://schemas.microsoft.com/office/powerpoint/2010/main" val="4049868592"/>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152400" y="2288682"/>
            <a:ext cx="8915400" cy="4493118"/>
          </a:xfrm>
        </p:spPr>
        <p:txBody>
          <a:bodyPr/>
          <a:lstStyle/>
          <a:p>
            <a:pPr marL="0" indent="0">
              <a:buNone/>
            </a:pPr>
            <a:r>
              <a:rPr lang="es-ES" dirty="0"/>
              <a:t>Jesús nos trae a la mano una incongruencia. </a:t>
            </a:r>
            <a:r>
              <a:rPr lang="es-ES" i="1" u="sng" dirty="0"/>
              <a:t>¿Cómo puede la sal no ser salada? </a:t>
            </a:r>
          </a:p>
          <a:p>
            <a:pPr marL="0" indent="0">
              <a:buNone/>
            </a:pPr>
            <a:r>
              <a:rPr lang="es-ES" dirty="0"/>
              <a:t>Mucho se ha hablado sobre el tipo de sal que se usaba en los tiempos de Cristo, pero más todavía que la realidad histórica, Cristo nos deja una realidad espiritual, atemporal: Un cristiano </a:t>
            </a:r>
            <a:r>
              <a:rPr lang="es-ES" u="sng" dirty="0"/>
              <a:t>debe</a:t>
            </a:r>
            <a:r>
              <a:rPr lang="es-ES" dirty="0"/>
              <a:t> influenciar a los demás, reteniendo su llamado a la santidad. </a:t>
            </a:r>
          </a:p>
        </p:txBody>
      </p:sp>
      <p:sp>
        <p:nvSpPr>
          <p:cNvPr id="6" name="Rectangle 3"/>
          <p:cNvSpPr>
            <a:spLocks noGrp="1" noChangeArrowheads="1"/>
          </p:cNvSpPr>
          <p:nvPr>
            <p:ph type="title"/>
          </p:nvPr>
        </p:nvSpPr>
        <p:spPr>
          <a:xfrm>
            <a:off x="1447800" y="685800"/>
            <a:ext cx="7086600" cy="1004888"/>
          </a:xfrm>
        </p:spPr>
        <p:txBody>
          <a:bodyPr/>
          <a:lstStyle/>
          <a:p>
            <a:r>
              <a:rPr lang="es-ES" dirty="0"/>
              <a:t>Mateo 5:13</a:t>
            </a:r>
            <a:endParaRPr lang="en-US" dirty="0"/>
          </a:p>
        </p:txBody>
      </p:sp>
    </p:spTree>
    <p:extLst>
      <p:ext uri="{BB962C8B-B14F-4D97-AF65-F5344CB8AC3E}">
        <p14:creationId xmlns:p14="http://schemas.microsoft.com/office/powerpoint/2010/main" val="3580611216"/>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Mateo 5:13</a:t>
            </a:r>
            <a:endParaRPr lang="en-US" dirty="0"/>
          </a:p>
        </p:txBody>
      </p:sp>
      <p:sp>
        <p:nvSpPr>
          <p:cNvPr id="3" name="Content Placeholder 2"/>
          <p:cNvSpPr>
            <a:spLocks noGrp="1"/>
          </p:cNvSpPr>
          <p:nvPr>
            <p:ph idx="1"/>
          </p:nvPr>
        </p:nvSpPr>
        <p:spPr>
          <a:xfrm>
            <a:off x="152400" y="2017712"/>
            <a:ext cx="8802688" cy="4683125"/>
          </a:xfrm>
        </p:spPr>
        <p:txBody>
          <a:bodyPr/>
          <a:lstStyle/>
          <a:p>
            <a:r>
              <a:rPr lang="en-US" dirty="0"/>
              <a:t>Sin embargo, </a:t>
            </a:r>
            <a:r>
              <a:rPr lang="en-US" dirty="0" err="1"/>
              <a:t>esta</a:t>
            </a:r>
            <a:r>
              <a:rPr lang="en-US" dirty="0"/>
              <a:t> </a:t>
            </a:r>
            <a:r>
              <a:rPr lang="en-US" dirty="0" err="1"/>
              <a:t>influencia</a:t>
            </a:r>
            <a:r>
              <a:rPr lang="en-US" dirty="0"/>
              <a:t> </a:t>
            </a:r>
            <a:r>
              <a:rPr lang="en-US" dirty="0" err="1"/>
              <a:t>debe</a:t>
            </a:r>
            <a:r>
              <a:rPr lang="en-US" dirty="0"/>
              <a:t> </a:t>
            </a:r>
            <a:r>
              <a:rPr lang="en-US" dirty="0" err="1"/>
              <a:t>ser</a:t>
            </a:r>
            <a:r>
              <a:rPr lang="en-US" dirty="0"/>
              <a:t> </a:t>
            </a:r>
            <a:r>
              <a:rPr lang="en-US" dirty="0" err="1"/>
              <a:t>ejercida</a:t>
            </a:r>
            <a:r>
              <a:rPr lang="en-US" dirty="0"/>
              <a:t> bajo la </a:t>
            </a:r>
            <a:r>
              <a:rPr lang="en-US" dirty="0" err="1"/>
              <a:t>guianza</a:t>
            </a:r>
            <a:r>
              <a:rPr lang="en-US" dirty="0"/>
              <a:t> de Dios. </a:t>
            </a:r>
          </a:p>
          <a:p>
            <a:r>
              <a:rPr lang="en-US" dirty="0" err="1"/>
              <a:t>Siempre</a:t>
            </a:r>
            <a:r>
              <a:rPr lang="en-US" dirty="0"/>
              <a:t> </a:t>
            </a:r>
            <a:r>
              <a:rPr lang="en-US" dirty="0" err="1"/>
              <a:t>estamos</a:t>
            </a:r>
            <a:r>
              <a:rPr lang="en-US" dirty="0"/>
              <a:t> </a:t>
            </a:r>
            <a:r>
              <a:rPr lang="en-US" dirty="0" err="1"/>
              <a:t>llamados</a:t>
            </a:r>
            <a:r>
              <a:rPr lang="en-US" dirty="0"/>
              <a:t> a </a:t>
            </a:r>
            <a:r>
              <a:rPr lang="en-US" dirty="0" err="1"/>
              <a:t>ser</a:t>
            </a:r>
            <a:r>
              <a:rPr lang="en-US" dirty="0"/>
              <a:t> </a:t>
            </a:r>
            <a:r>
              <a:rPr lang="en-US" dirty="0" err="1"/>
              <a:t>santos</a:t>
            </a:r>
            <a:r>
              <a:rPr lang="en-US" dirty="0"/>
              <a:t>, a </a:t>
            </a:r>
            <a:r>
              <a:rPr lang="en-US" dirty="0" err="1"/>
              <a:t>dar</a:t>
            </a:r>
            <a:r>
              <a:rPr lang="en-US" dirty="0"/>
              <a:t> </a:t>
            </a:r>
            <a:r>
              <a:rPr lang="en-US" dirty="0" err="1"/>
              <a:t>fruto</a:t>
            </a:r>
            <a:r>
              <a:rPr lang="en-US" dirty="0"/>
              <a:t>. </a:t>
            </a:r>
            <a:r>
              <a:rPr lang="en-US" dirty="0" err="1"/>
              <a:t>Eso</a:t>
            </a:r>
            <a:r>
              <a:rPr lang="en-US" dirty="0"/>
              <a:t> no se </a:t>
            </a:r>
            <a:r>
              <a:rPr lang="en-US" dirty="0" err="1"/>
              <a:t>puede</a:t>
            </a:r>
            <a:r>
              <a:rPr lang="en-US" dirty="0"/>
              <a:t> </a:t>
            </a:r>
            <a:r>
              <a:rPr lang="en-US" dirty="0" err="1"/>
              <a:t>ignorar</a:t>
            </a:r>
            <a:r>
              <a:rPr lang="en-US" dirty="0"/>
              <a:t>. </a:t>
            </a:r>
          </a:p>
          <a:p>
            <a:r>
              <a:rPr lang="en-US" dirty="0" err="1"/>
              <a:t>Ahora</a:t>
            </a:r>
            <a:r>
              <a:rPr lang="en-US" dirty="0"/>
              <a:t>, </a:t>
            </a:r>
            <a:r>
              <a:rPr lang="en-US" dirty="0" err="1"/>
              <a:t>en</a:t>
            </a:r>
            <a:r>
              <a:rPr lang="en-US" dirty="0"/>
              <a:t> </a:t>
            </a:r>
            <a:r>
              <a:rPr lang="en-US" dirty="0" err="1"/>
              <a:t>cuanto</a:t>
            </a:r>
            <a:r>
              <a:rPr lang="en-US" dirty="0"/>
              <a:t> a </a:t>
            </a:r>
            <a:r>
              <a:rPr lang="en-US" dirty="0" err="1"/>
              <a:t>predicar</a:t>
            </a:r>
            <a:r>
              <a:rPr lang="en-US" dirty="0"/>
              <a:t>, </a:t>
            </a:r>
            <a:r>
              <a:rPr lang="en-US" dirty="0" err="1"/>
              <a:t>tenemos</a:t>
            </a:r>
            <a:r>
              <a:rPr lang="en-US" dirty="0"/>
              <a:t>  que </a:t>
            </a:r>
            <a:r>
              <a:rPr lang="en-US" dirty="0" err="1"/>
              <a:t>escuchar</a:t>
            </a:r>
            <a:r>
              <a:rPr lang="en-US" dirty="0"/>
              <a:t> la </a:t>
            </a:r>
            <a:r>
              <a:rPr lang="en-US" dirty="0" err="1"/>
              <a:t>voz</a:t>
            </a:r>
            <a:r>
              <a:rPr lang="en-US" dirty="0"/>
              <a:t> de Dios, con </a:t>
            </a:r>
            <a:r>
              <a:rPr lang="en-US" dirty="0" err="1"/>
              <a:t>sabiduría</a:t>
            </a:r>
            <a:r>
              <a:rPr lang="en-US" dirty="0"/>
              <a:t> y </a:t>
            </a:r>
            <a:r>
              <a:rPr lang="en-US" dirty="0" err="1"/>
              <a:t>paciencia</a:t>
            </a:r>
            <a:r>
              <a:rPr lang="en-US" dirty="0"/>
              <a:t>. Pablo no le </a:t>
            </a:r>
            <a:r>
              <a:rPr lang="en-US" dirty="0" err="1"/>
              <a:t>predicó</a:t>
            </a:r>
            <a:r>
              <a:rPr lang="en-US" dirty="0"/>
              <a:t> a </a:t>
            </a:r>
            <a:r>
              <a:rPr lang="en-US" dirty="0" err="1"/>
              <a:t>los</a:t>
            </a:r>
            <a:r>
              <a:rPr lang="en-US" dirty="0"/>
              <a:t> gentiles hasta que Dios lo </a:t>
            </a:r>
            <a:r>
              <a:rPr lang="en-US" dirty="0" err="1"/>
              <a:t>llamó</a:t>
            </a:r>
            <a:r>
              <a:rPr lang="en-US" dirty="0"/>
              <a:t>.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spTree>
    <p:extLst>
      <p:ext uri="{BB962C8B-B14F-4D97-AF65-F5344CB8AC3E}">
        <p14:creationId xmlns:p14="http://schemas.microsoft.com/office/powerpoint/2010/main" val="737990693"/>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Mateo 5:13</a:t>
            </a:r>
            <a:endParaRPr lang="en-US" dirty="0"/>
          </a:p>
        </p:txBody>
      </p:sp>
      <p:sp>
        <p:nvSpPr>
          <p:cNvPr id="3" name="Content Placeholder 2"/>
          <p:cNvSpPr>
            <a:spLocks noGrp="1"/>
          </p:cNvSpPr>
          <p:nvPr>
            <p:ph idx="1"/>
          </p:nvPr>
        </p:nvSpPr>
        <p:spPr>
          <a:xfrm>
            <a:off x="0" y="2057399"/>
            <a:ext cx="8955088" cy="4800601"/>
          </a:xfrm>
        </p:spPr>
        <p:txBody>
          <a:bodyPr/>
          <a:lstStyle/>
          <a:p>
            <a:r>
              <a:rPr lang="en-US" dirty="0"/>
              <a:t>Anterior a </a:t>
            </a:r>
            <a:r>
              <a:rPr lang="en-US" dirty="0" err="1"/>
              <a:t>ser</a:t>
            </a:r>
            <a:r>
              <a:rPr lang="en-US" dirty="0"/>
              <a:t> </a:t>
            </a:r>
            <a:r>
              <a:rPr lang="en-US" dirty="0" err="1"/>
              <a:t>llamado</a:t>
            </a:r>
            <a:r>
              <a:rPr lang="en-US" dirty="0"/>
              <a:t> </a:t>
            </a:r>
            <a:r>
              <a:rPr lang="en-US" dirty="0" err="1"/>
              <a:t>como</a:t>
            </a:r>
            <a:r>
              <a:rPr lang="en-US" dirty="0"/>
              <a:t>  </a:t>
            </a:r>
            <a:r>
              <a:rPr lang="en-US" dirty="0" err="1"/>
              <a:t>Apóstol</a:t>
            </a:r>
            <a:r>
              <a:rPr lang="en-US" dirty="0"/>
              <a:t> a </a:t>
            </a:r>
            <a:r>
              <a:rPr lang="en-US" dirty="0" err="1"/>
              <a:t>los</a:t>
            </a:r>
            <a:r>
              <a:rPr lang="en-US" dirty="0"/>
              <a:t> gentiles, Pablo se </a:t>
            </a:r>
            <a:r>
              <a:rPr lang="en-US" dirty="0" err="1"/>
              <a:t>mantuvo</a:t>
            </a:r>
            <a:r>
              <a:rPr lang="en-US" dirty="0"/>
              <a:t> </a:t>
            </a:r>
            <a:r>
              <a:rPr lang="en-US" dirty="0" err="1"/>
              <a:t>fiel</a:t>
            </a:r>
            <a:r>
              <a:rPr lang="en-US" dirty="0"/>
              <a:t> a Dios, </a:t>
            </a:r>
            <a:r>
              <a:rPr lang="en-US" dirty="0" err="1"/>
              <a:t>ayudando</a:t>
            </a:r>
            <a:r>
              <a:rPr lang="en-US" dirty="0"/>
              <a:t> a </a:t>
            </a:r>
            <a:r>
              <a:rPr lang="en-US" dirty="0" err="1"/>
              <a:t>sus</a:t>
            </a:r>
            <a:r>
              <a:rPr lang="en-US" dirty="0"/>
              <a:t> </a:t>
            </a:r>
            <a:r>
              <a:rPr lang="en-US" dirty="0" err="1"/>
              <a:t>hermanos</a:t>
            </a:r>
            <a:r>
              <a:rPr lang="en-US" dirty="0"/>
              <a:t> </a:t>
            </a:r>
            <a:r>
              <a:rPr lang="en-US" dirty="0" err="1"/>
              <a:t>en</a:t>
            </a:r>
            <a:r>
              <a:rPr lang="en-US" dirty="0"/>
              <a:t> la </a:t>
            </a:r>
            <a:r>
              <a:rPr lang="en-US" dirty="0" err="1"/>
              <a:t>fe</a:t>
            </a:r>
            <a:r>
              <a:rPr lang="en-US" dirty="0"/>
              <a:t> e </a:t>
            </a:r>
            <a:r>
              <a:rPr lang="en-US" dirty="0" err="1"/>
              <a:t>intimando</a:t>
            </a:r>
            <a:r>
              <a:rPr lang="en-US" dirty="0"/>
              <a:t> con Dios. </a:t>
            </a:r>
          </a:p>
          <a:p>
            <a:r>
              <a:rPr lang="en-US" dirty="0"/>
              <a:t>Sin embargo, Dios </a:t>
            </a:r>
            <a:r>
              <a:rPr lang="en-US" dirty="0" err="1"/>
              <a:t>nos</a:t>
            </a:r>
            <a:r>
              <a:rPr lang="en-US" dirty="0"/>
              <a:t>  </a:t>
            </a:r>
            <a:r>
              <a:rPr lang="en-US" dirty="0" err="1"/>
              <a:t>pide</a:t>
            </a:r>
            <a:r>
              <a:rPr lang="en-US" dirty="0"/>
              <a:t> que no </a:t>
            </a:r>
            <a:r>
              <a:rPr lang="en-US" dirty="0" err="1"/>
              <a:t>nos</a:t>
            </a:r>
            <a:r>
              <a:rPr lang="en-US" dirty="0"/>
              <a:t> </a:t>
            </a:r>
            <a:r>
              <a:rPr lang="en-US" dirty="0" err="1"/>
              <a:t>avergoncemos</a:t>
            </a:r>
            <a:r>
              <a:rPr lang="en-US" dirty="0"/>
              <a:t> de </a:t>
            </a:r>
            <a:r>
              <a:rPr lang="en-US" dirty="0" err="1"/>
              <a:t>Él</a:t>
            </a:r>
            <a:r>
              <a:rPr lang="en-US" dirty="0"/>
              <a:t> al </a:t>
            </a:r>
            <a:r>
              <a:rPr lang="en-US" dirty="0" err="1"/>
              <a:t>testificar</a:t>
            </a:r>
            <a:r>
              <a:rPr lang="en-US" dirty="0"/>
              <a:t>, y </a:t>
            </a:r>
            <a:r>
              <a:rPr lang="en-US" dirty="0" err="1"/>
              <a:t>nos</a:t>
            </a:r>
            <a:r>
              <a:rPr lang="en-US" dirty="0"/>
              <a:t> llama a </a:t>
            </a:r>
            <a:r>
              <a:rPr lang="en-US" dirty="0" err="1"/>
              <a:t>siempre</a:t>
            </a:r>
            <a:r>
              <a:rPr lang="en-US" dirty="0"/>
              <a:t> </a:t>
            </a:r>
            <a:r>
              <a:rPr lang="en-US" dirty="0" err="1"/>
              <a:t>estar</a:t>
            </a:r>
            <a:r>
              <a:rPr lang="en-US" dirty="0"/>
              <a:t> </a:t>
            </a:r>
            <a:r>
              <a:rPr lang="en-US" dirty="0" err="1"/>
              <a:t>listos</a:t>
            </a:r>
            <a:r>
              <a:rPr lang="en-US" dirty="0"/>
              <a:t> </a:t>
            </a:r>
            <a:r>
              <a:rPr lang="en-US" dirty="0" err="1"/>
              <a:t>cuando</a:t>
            </a:r>
            <a:r>
              <a:rPr lang="en-US" dirty="0"/>
              <a:t> </a:t>
            </a:r>
            <a:r>
              <a:rPr lang="en-US" dirty="0" err="1"/>
              <a:t>alguién</a:t>
            </a:r>
            <a:r>
              <a:rPr lang="en-US" dirty="0"/>
              <a:t> </a:t>
            </a:r>
            <a:r>
              <a:rPr lang="en-US" dirty="0" err="1"/>
              <a:t>quiera</a:t>
            </a:r>
            <a:r>
              <a:rPr lang="en-US" dirty="0"/>
              <a:t> </a:t>
            </a:r>
            <a:r>
              <a:rPr lang="en-US" dirty="0" err="1"/>
              <a:t>algún</a:t>
            </a:r>
            <a:r>
              <a:rPr lang="en-US" dirty="0"/>
              <a:t> </a:t>
            </a:r>
            <a:r>
              <a:rPr lang="en-US" dirty="0" err="1"/>
              <a:t>razón</a:t>
            </a:r>
            <a:r>
              <a:rPr lang="en-US" dirty="0"/>
              <a:t> de </a:t>
            </a:r>
            <a:r>
              <a:rPr lang="en-US" dirty="0" err="1"/>
              <a:t>nuestra</a:t>
            </a:r>
            <a:r>
              <a:rPr lang="en-US" dirty="0"/>
              <a:t> </a:t>
            </a:r>
            <a:r>
              <a:rPr lang="en-US" dirty="0" err="1"/>
              <a:t>fe</a:t>
            </a:r>
            <a:r>
              <a:rPr lang="en-US" dirty="0"/>
              <a:t>.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8</a:t>
            </a:fld>
            <a:endParaRPr lang="en-US"/>
          </a:p>
        </p:txBody>
      </p:sp>
    </p:spTree>
    <p:extLst>
      <p:ext uri="{BB962C8B-B14F-4D97-AF65-F5344CB8AC3E}">
        <p14:creationId xmlns:p14="http://schemas.microsoft.com/office/powerpoint/2010/main" val="430073313"/>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Mateo  5:13</a:t>
            </a:r>
          </a:p>
        </p:txBody>
      </p:sp>
      <p:sp>
        <p:nvSpPr>
          <p:cNvPr id="3" name="Content Placeholder 2"/>
          <p:cNvSpPr>
            <a:spLocks noGrp="1"/>
          </p:cNvSpPr>
          <p:nvPr>
            <p:ph idx="1"/>
          </p:nvPr>
        </p:nvSpPr>
        <p:spPr>
          <a:xfrm>
            <a:off x="76200" y="1981200"/>
            <a:ext cx="8878888" cy="4151313"/>
          </a:xfrm>
        </p:spPr>
        <p:txBody>
          <a:bodyPr/>
          <a:lstStyle/>
          <a:p>
            <a:r>
              <a:rPr lang="en-US" sz="2800" dirty="0"/>
              <a:t>Cristo </a:t>
            </a:r>
            <a:r>
              <a:rPr lang="en-US" sz="2800" dirty="0" err="1"/>
              <a:t>mismo</a:t>
            </a:r>
            <a:r>
              <a:rPr lang="en-US" sz="2800" dirty="0"/>
              <a:t>, </a:t>
            </a:r>
            <a:r>
              <a:rPr lang="en-US" sz="2800" dirty="0" err="1"/>
              <a:t>durante</a:t>
            </a:r>
            <a:r>
              <a:rPr lang="en-US" sz="2800" dirty="0"/>
              <a:t> </a:t>
            </a:r>
            <a:r>
              <a:rPr lang="en-US" sz="2800" dirty="0" err="1"/>
              <a:t>su</a:t>
            </a:r>
            <a:r>
              <a:rPr lang="en-US" sz="2800" dirty="0"/>
              <a:t> </a:t>
            </a:r>
            <a:r>
              <a:rPr lang="en-US" sz="2800" dirty="0" err="1"/>
              <a:t>ministerio</a:t>
            </a:r>
            <a:r>
              <a:rPr lang="en-US" sz="2800" dirty="0"/>
              <a:t> </a:t>
            </a:r>
            <a:r>
              <a:rPr lang="en-US" sz="2800" dirty="0" err="1"/>
              <a:t>terrenal</a:t>
            </a:r>
            <a:r>
              <a:rPr lang="en-US" sz="2800" dirty="0"/>
              <a:t>, </a:t>
            </a:r>
            <a:r>
              <a:rPr lang="en-US" sz="2800" dirty="0" err="1"/>
              <a:t>tuvo</a:t>
            </a:r>
            <a:r>
              <a:rPr lang="en-US" sz="2800" dirty="0"/>
              <a:t> </a:t>
            </a:r>
            <a:r>
              <a:rPr lang="en-US" sz="2800" dirty="0" err="1"/>
              <a:t>momentos</a:t>
            </a:r>
            <a:r>
              <a:rPr lang="en-US" sz="2800" dirty="0"/>
              <a:t> </a:t>
            </a:r>
            <a:r>
              <a:rPr lang="en-US" sz="2800" dirty="0" err="1"/>
              <a:t>en</a:t>
            </a:r>
            <a:r>
              <a:rPr lang="en-US" sz="2800" dirty="0"/>
              <a:t> </a:t>
            </a:r>
            <a:r>
              <a:rPr lang="en-US" sz="2800" dirty="0" err="1"/>
              <a:t>los</a:t>
            </a:r>
            <a:r>
              <a:rPr lang="en-US" sz="2800" dirty="0"/>
              <a:t> </a:t>
            </a:r>
            <a:r>
              <a:rPr lang="en-US" sz="2800" dirty="0" err="1"/>
              <a:t>cuales</a:t>
            </a:r>
            <a:r>
              <a:rPr lang="en-US" sz="2800" dirty="0"/>
              <a:t> </a:t>
            </a:r>
            <a:r>
              <a:rPr lang="en-US" sz="2800" dirty="0" err="1"/>
              <a:t>predicaba</a:t>
            </a:r>
            <a:r>
              <a:rPr lang="en-US" sz="2800" dirty="0"/>
              <a:t>, y </a:t>
            </a:r>
            <a:r>
              <a:rPr lang="en-US" sz="2800" dirty="0" err="1"/>
              <a:t>otros</a:t>
            </a:r>
            <a:r>
              <a:rPr lang="en-US" sz="2800" dirty="0"/>
              <a:t> </a:t>
            </a:r>
            <a:r>
              <a:rPr lang="en-US" sz="2800" dirty="0" err="1"/>
              <a:t>en</a:t>
            </a:r>
            <a:r>
              <a:rPr lang="en-US" sz="2800" dirty="0"/>
              <a:t> </a:t>
            </a:r>
            <a:r>
              <a:rPr lang="en-US" sz="2800" dirty="0" err="1"/>
              <a:t>los</a:t>
            </a:r>
            <a:r>
              <a:rPr lang="en-US" sz="2800" dirty="0"/>
              <a:t> </a:t>
            </a:r>
            <a:r>
              <a:rPr lang="en-US" sz="2800" dirty="0" err="1"/>
              <a:t>cuales</a:t>
            </a:r>
            <a:r>
              <a:rPr lang="en-US" sz="2800" dirty="0"/>
              <a:t> no </a:t>
            </a:r>
            <a:r>
              <a:rPr lang="en-US" sz="2800" dirty="0" err="1"/>
              <a:t>decía</a:t>
            </a:r>
            <a:r>
              <a:rPr lang="en-US" sz="2800" dirty="0"/>
              <a:t> nada. </a:t>
            </a:r>
            <a:r>
              <a:rPr lang="en-US" sz="2800" dirty="0" err="1"/>
              <a:t>Había</a:t>
            </a:r>
            <a:r>
              <a:rPr lang="en-US" sz="2800" dirty="0"/>
              <a:t> </a:t>
            </a:r>
            <a:r>
              <a:rPr lang="en-US" sz="2800" dirty="0" err="1"/>
              <a:t>momentos</a:t>
            </a:r>
            <a:r>
              <a:rPr lang="en-US" sz="2800" dirty="0"/>
              <a:t> de </a:t>
            </a:r>
            <a:r>
              <a:rPr lang="en-US" sz="2800" dirty="0" err="1"/>
              <a:t>milagros</a:t>
            </a:r>
            <a:r>
              <a:rPr lang="en-US" sz="2800" dirty="0"/>
              <a:t>, y </a:t>
            </a:r>
            <a:r>
              <a:rPr lang="en-US" sz="2800" dirty="0" err="1"/>
              <a:t>momentos</a:t>
            </a:r>
            <a:r>
              <a:rPr lang="en-US" sz="2800" dirty="0"/>
              <a:t> </a:t>
            </a:r>
            <a:r>
              <a:rPr lang="en-US" sz="2800" dirty="0" err="1"/>
              <a:t>donde</a:t>
            </a:r>
            <a:r>
              <a:rPr lang="en-US" sz="2800" dirty="0"/>
              <a:t> no </a:t>
            </a:r>
            <a:r>
              <a:rPr lang="en-US" sz="2800" dirty="0" err="1"/>
              <a:t>había</a:t>
            </a:r>
            <a:r>
              <a:rPr lang="en-US" sz="2800" dirty="0"/>
              <a:t> </a:t>
            </a:r>
            <a:r>
              <a:rPr lang="en-US" sz="2800" dirty="0" err="1"/>
              <a:t>milagros</a:t>
            </a:r>
            <a:r>
              <a:rPr lang="en-US" sz="2800" dirty="0"/>
              <a:t>. </a:t>
            </a:r>
            <a:r>
              <a:rPr lang="en-US" sz="2800" dirty="0" err="1"/>
              <a:t>Todo</a:t>
            </a:r>
            <a:r>
              <a:rPr lang="en-US" sz="2800" dirty="0"/>
              <a:t> </a:t>
            </a:r>
            <a:r>
              <a:rPr lang="en-US" sz="2800" dirty="0" err="1"/>
              <a:t>esto</a:t>
            </a:r>
            <a:r>
              <a:rPr lang="en-US" sz="2800" dirty="0"/>
              <a:t> lo </a:t>
            </a:r>
            <a:r>
              <a:rPr lang="en-US" sz="2800" dirty="0" err="1"/>
              <a:t>hizo</a:t>
            </a:r>
            <a:r>
              <a:rPr lang="en-US" sz="2800" dirty="0"/>
              <a:t> </a:t>
            </a:r>
            <a:r>
              <a:rPr lang="en-US" sz="2800" dirty="0" err="1"/>
              <a:t>siguiendo</a:t>
            </a:r>
            <a:r>
              <a:rPr lang="en-US" sz="2800" dirty="0"/>
              <a:t> la </a:t>
            </a:r>
            <a:r>
              <a:rPr lang="en-US" sz="2800" dirty="0" err="1"/>
              <a:t>voluntad</a:t>
            </a:r>
            <a:r>
              <a:rPr lang="en-US" sz="2800" dirty="0"/>
              <a:t> del Padre. </a:t>
            </a:r>
          </a:p>
          <a:p>
            <a:r>
              <a:rPr lang="en-US" sz="2800" dirty="0"/>
              <a:t>El </a:t>
            </a:r>
            <a:r>
              <a:rPr lang="en-US" sz="2800" dirty="0" err="1"/>
              <a:t>hecho</a:t>
            </a:r>
            <a:r>
              <a:rPr lang="en-US" sz="2800" dirty="0"/>
              <a:t> de </a:t>
            </a:r>
            <a:r>
              <a:rPr lang="en-US" sz="2800" dirty="0" err="1"/>
              <a:t>estar</a:t>
            </a:r>
            <a:r>
              <a:rPr lang="en-US" sz="2800" dirty="0"/>
              <a:t> </a:t>
            </a:r>
            <a:r>
              <a:rPr lang="en-US" sz="2800" dirty="0" err="1"/>
              <a:t>atentos</a:t>
            </a:r>
            <a:r>
              <a:rPr lang="en-US" sz="2800" dirty="0"/>
              <a:t> a la </a:t>
            </a:r>
            <a:r>
              <a:rPr lang="en-US" sz="2800" dirty="0" err="1"/>
              <a:t>voluntad</a:t>
            </a:r>
            <a:r>
              <a:rPr lang="en-US" sz="2800" dirty="0"/>
              <a:t> de Dios </a:t>
            </a:r>
            <a:r>
              <a:rPr lang="en-US" sz="2800" dirty="0" err="1"/>
              <a:t>en</a:t>
            </a:r>
            <a:r>
              <a:rPr lang="en-US" sz="2800" dirty="0"/>
              <a:t> </a:t>
            </a:r>
            <a:r>
              <a:rPr lang="en-US" sz="2800" dirty="0" err="1"/>
              <a:t>nuestras</a:t>
            </a:r>
            <a:r>
              <a:rPr lang="en-US" sz="2800" dirty="0"/>
              <a:t> </a:t>
            </a:r>
            <a:r>
              <a:rPr lang="en-US" sz="2800" dirty="0" err="1"/>
              <a:t>vidas</a:t>
            </a:r>
            <a:r>
              <a:rPr lang="en-US" sz="2800" dirty="0"/>
              <a:t> </a:t>
            </a:r>
            <a:r>
              <a:rPr lang="en-US" sz="2800" dirty="0" err="1"/>
              <a:t>también</a:t>
            </a:r>
            <a:r>
              <a:rPr lang="en-US" sz="2800" dirty="0"/>
              <a:t> </a:t>
            </a:r>
            <a:r>
              <a:rPr lang="en-US" sz="2800" dirty="0" err="1"/>
              <a:t>es</a:t>
            </a:r>
            <a:r>
              <a:rPr lang="en-US" sz="2800" dirty="0"/>
              <a:t> </a:t>
            </a:r>
            <a:r>
              <a:rPr lang="en-US" sz="2800" dirty="0" err="1"/>
              <a:t>parte</a:t>
            </a:r>
            <a:r>
              <a:rPr lang="en-US" sz="2800" dirty="0"/>
              <a:t> de </a:t>
            </a:r>
            <a:r>
              <a:rPr lang="en-US" sz="2800" dirty="0" err="1"/>
              <a:t>nuestra</a:t>
            </a:r>
            <a:r>
              <a:rPr lang="en-US" sz="2800" dirty="0"/>
              <a:t> </a:t>
            </a:r>
            <a:r>
              <a:rPr lang="en-US" sz="2800" dirty="0" err="1"/>
              <a:t>santidad</a:t>
            </a:r>
            <a:r>
              <a:rPr lang="en-US" sz="2800" dirty="0"/>
              <a:t> a </a:t>
            </a:r>
            <a:r>
              <a:rPr lang="en-US" sz="2800" dirty="0" err="1"/>
              <a:t>Él</a:t>
            </a:r>
            <a:r>
              <a:rPr lang="en-US" sz="2800" dirty="0"/>
              <a:t>.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spTree>
    <p:extLst>
      <p:ext uri="{BB962C8B-B14F-4D97-AF65-F5344CB8AC3E}">
        <p14:creationId xmlns:p14="http://schemas.microsoft.com/office/powerpoint/2010/main" val="2108303243"/>
      </p:ext>
    </p:extLst>
  </p:cSld>
  <p:clrMapOvr>
    <a:masterClrMapping/>
  </p:clrMapOvr>
  <p:transition spd="slow">
    <p:fade/>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115311</TotalTime>
  <Words>1278</Words>
  <Application>Microsoft Office PowerPoint</Application>
  <PresentationFormat>On-screen Show (4:3)</PresentationFormat>
  <Paragraphs>146</Paragraphs>
  <Slides>26</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Arial</vt:lpstr>
      <vt:lpstr>Calibri</vt:lpstr>
      <vt:lpstr>David</vt:lpstr>
      <vt:lpstr>Serto Jerusalem</vt:lpstr>
      <vt:lpstr>Tahoma</vt:lpstr>
      <vt:lpstr>Wingdings</vt:lpstr>
      <vt:lpstr>Blends</vt:lpstr>
      <vt:lpstr>1_Office Theme</vt:lpstr>
      <vt:lpstr>PowerPoint Presentation</vt:lpstr>
      <vt:lpstr>El asunto</vt:lpstr>
      <vt:lpstr>Contexto</vt:lpstr>
      <vt:lpstr>Pasaje bíblico</vt:lpstr>
      <vt:lpstr>Mateo 5:13</vt:lpstr>
      <vt:lpstr>Mateo 5:13</vt:lpstr>
      <vt:lpstr>Mateo 5:13</vt:lpstr>
      <vt:lpstr>Mateo 5:13</vt:lpstr>
      <vt:lpstr>Mateo  5:13</vt:lpstr>
      <vt:lpstr>Mateo 5:13</vt:lpstr>
      <vt:lpstr>Mateo 5:13</vt:lpstr>
      <vt:lpstr>Pasaje bíblico</vt:lpstr>
      <vt:lpstr>Mateo 5:14-16</vt:lpstr>
      <vt:lpstr>Mateo 5:14-16</vt:lpstr>
      <vt:lpstr>Mateo 5:14-16</vt:lpstr>
      <vt:lpstr>Mateo 5:14-16</vt:lpstr>
      <vt:lpstr>Pasaje bíblico</vt:lpstr>
      <vt:lpstr>Mateo 5:17-20</vt:lpstr>
      <vt:lpstr>Mateo 5:17-20</vt:lpstr>
      <vt:lpstr>Mateo 5:17-20</vt:lpstr>
      <vt:lpstr>Mateo 5:17-20</vt:lpstr>
      <vt:lpstr>Mateo 5:17-20</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distinto_en_mi_influencia_012917</dc:title>
  <dc:subject>distinto_en_mi_influencia_012917</dc:subject>
  <dc:creator>José Luis Ortega Beede</dc:creator>
  <cp:lastModifiedBy>Tito Ortega</cp:lastModifiedBy>
  <cp:revision>5584</cp:revision>
  <cp:lastPrinted>2016-04-09T19:10:40Z</cp:lastPrinted>
  <dcterms:created xsi:type="dcterms:W3CDTF">2007-01-24T21:53:34Z</dcterms:created>
  <dcterms:modified xsi:type="dcterms:W3CDTF">2017-01-31T02:07:54Z</dcterms:modified>
</cp:coreProperties>
</file>