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15"/>
  </p:notesMasterIdLst>
  <p:handoutMasterIdLst>
    <p:handoutMasterId r:id="rId16"/>
  </p:handoutMasterIdLst>
  <p:sldIdLst>
    <p:sldId id="1963" r:id="rId3"/>
    <p:sldId id="804" r:id="rId4"/>
    <p:sldId id="1778" r:id="rId5"/>
    <p:sldId id="1960" r:id="rId6"/>
    <p:sldId id="1964" r:id="rId7"/>
    <p:sldId id="1953" r:id="rId8"/>
    <p:sldId id="1951" r:id="rId9"/>
    <p:sldId id="1966" r:id="rId10"/>
    <p:sldId id="1790" r:id="rId11"/>
    <p:sldId id="1704" r:id="rId12"/>
    <p:sldId id="1663" r:id="rId13"/>
    <p:sldId id="908" r:id="rId14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05" d="100"/>
          <a:sy n="105" d="100"/>
        </p:scale>
        <p:origin x="1632" y="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2/13/2017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8797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12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3625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5348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7411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9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edia1.santabanta.com/full1/Outdoors/Sunrise/sunrise-63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5573" r="6731" b="833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/>
              <a:t>Invierno </a:t>
            </a:r>
            <a:r>
              <a:rPr lang="es-PR" sz="4400" kern="1200" dirty="0"/>
              <a:t>2016-2017/Tema: </a:t>
            </a:r>
            <a:r>
              <a:rPr lang="es-PR" sz="4400" dirty="0"/>
              <a:t>Distinto: Viviendo por encima de la norma</a:t>
            </a:r>
            <a:endParaRPr lang="es-PR" sz="4400" kern="1200" dirty="0"/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kern="1200" dirty="0"/>
              <a:t>Sesión 4</a:t>
            </a:r>
            <a:r>
              <a:rPr lang="es-PR" sz="4400" cap="small" dirty="0"/>
              <a:t>: Distinto en mis relaciones</a:t>
            </a:r>
            <a:endParaRPr lang="es-PR" sz="40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/>
              <a:t>12</a:t>
            </a:r>
            <a:r>
              <a:rPr lang="es-PR" sz="4000" kern="1200" dirty="0"/>
              <a:t> de enero</a:t>
            </a:r>
            <a:r>
              <a:rPr lang="es-PR" sz="4000" dirty="0"/>
              <a:t> </a:t>
            </a:r>
            <a:r>
              <a:rPr lang="es-PR" sz="4000" kern="1200" dirty="0"/>
              <a:t>de 2017</a:t>
            </a:r>
            <a:endParaRPr lang="es-PR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(Mateo 5:27-32)</a:t>
            </a: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0662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230687"/>
          </a:xfrm>
        </p:spPr>
        <p:txBody>
          <a:bodyPr/>
          <a:lstStyle/>
          <a:p>
            <a:pPr marL="57150" indent="0">
              <a:buNone/>
            </a:pPr>
            <a:r>
              <a:rPr lang="en-US" sz="1800" dirty="0" err="1"/>
              <a:t>Wiersbe</a:t>
            </a:r>
            <a:r>
              <a:rPr lang="en-US" sz="1800" dirty="0"/>
              <a:t>, Warren W. . electronic ed. Nashville: Editorial Caribe, 1995. Print.</a:t>
            </a:r>
          </a:p>
          <a:p>
            <a:pPr marL="57150" indent="0">
              <a:buNone/>
            </a:pPr>
            <a:endParaRPr lang="en-US" sz="1800" dirty="0"/>
          </a:p>
          <a:p>
            <a:pPr marL="57150" indent="0">
              <a:buNone/>
            </a:pPr>
            <a:r>
              <a:rPr lang="es-PR" sz="1800" dirty="0" err="1"/>
              <a:t>MacDonald</a:t>
            </a:r>
            <a:r>
              <a:rPr lang="es-PR" sz="1800" dirty="0"/>
              <a:t>, William. Comentario Bíblico de William </a:t>
            </a:r>
            <a:r>
              <a:rPr lang="es-PR" sz="1800" dirty="0" err="1"/>
              <a:t>MacDonald</a:t>
            </a:r>
            <a:r>
              <a:rPr lang="es-PR" sz="1800" dirty="0"/>
              <a:t>: Antiguo 	Testamento y Nuevo Testamento. </a:t>
            </a:r>
            <a:r>
              <a:rPr lang="es-PR" sz="1800" dirty="0" err="1"/>
              <a:t>Viladecavalls</a:t>
            </a:r>
            <a:r>
              <a:rPr lang="es-PR" sz="1800" dirty="0"/>
              <a:t> (Barcelona), España: 	Editorial CLIE, 2004. </a:t>
            </a:r>
            <a:r>
              <a:rPr lang="es-PR" sz="1800" dirty="0" err="1"/>
              <a:t>Print</a:t>
            </a:r>
            <a:r>
              <a:rPr lang="es-PR" sz="1800" dirty="0"/>
              <a:t>.</a:t>
            </a:r>
          </a:p>
          <a:p>
            <a:pPr marL="57150" indent="0">
              <a:buNone/>
            </a:pPr>
            <a:endParaRPr lang="en-US" sz="1800" dirty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edia1.santabanta.com/full1/Outdoors/Sunrise/sunrise-63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5573" r="6731" b="833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>
                <a:solidFill>
                  <a:schemeClr val="tx1"/>
                </a:solidFill>
              </a:rPr>
              <a:t>Próximo Estudio Dominical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/>
              <a:t>Invierno 2016-2017/Tema: Distinto: Viviendo por encima de la norma</a:t>
            </a: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/>
              <a:t>Sesión 5</a:t>
            </a:r>
            <a:r>
              <a:rPr lang="es-PR" sz="4400" cap="small" dirty="0"/>
              <a:t>: Distinto en mis reacciones</a:t>
            </a:r>
            <a:endParaRPr lang="es-PR" sz="40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/>
              <a:t>19 de enero de 2017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Leer y meditar en: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(Efesios  5:33-42)</a:t>
            </a: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12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/>
              <a:t>asunto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/>
              <a:t>Aférrese a la pureza, cueste lo que cueste.  </a:t>
            </a:r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Mateo 5:27-30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Mateo 5.27–30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" y="2057400"/>
            <a:ext cx="8715376" cy="452290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s-PR" sz="2800" dirty="0">
                <a:latin typeface="Calibri" panose="020F0502020204030204" pitchFamily="34" charset="0"/>
              </a:rPr>
              <a:t>“</a:t>
            </a:r>
            <a:r>
              <a:rPr lang="es-PR" sz="2800" i="1" dirty="0">
                <a:latin typeface="Calibri" panose="020F0502020204030204" pitchFamily="34" charset="0"/>
              </a:rPr>
              <a:t>Oísteis que fue dicho: No cometerás adulterio. Pero yo os digo que cualquiera que mira a una mujer para codiciarla, ya adulteró con ella en su corazón. Por tanto, si tu ojo derecho te es ocasión de caer, sácalo, y échalo de ti; pues mejor te es que se pierda uno de tus miembros, y no que todo tu cuerpo sea echado al infierno. Y si tu mano derecha te es ocasión de caer, córtala, y échala de ti; pues mejor te es que se pierda uno de tus miembros, y no que todo tu cuerpo sea echado al infierno.</a:t>
            </a:r>
            <a:r>
              <a:rPr lang="es-PR" sz="2800" dirty="0">
                <a:latin typeface="Calibri" panose="020F0502020204030204" pitchFamily="34" charset="0"/>
              </a:rPr>
              <a:t>” (Mateo 5.27–30, RVR60) </a:t>
            </a:r>
          </a:p>
        </p:txBody>
      </p:sp>
    </p:spTree>
    <p:extLst>
      <p:ext uri="{BB962C8B-B14F-4D97-AF65-F5344CB8AC3E}">
        <p14:creationId xmlns:p14="http://schemas.microsoft.com/office/powerpoint/2010/main" val="2503741547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Mateo 5.27–30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017712"/>
            <a:ext cx="8802688" cy="4683125"/>
          </a:xfrm>
        </p:spPr>
        <p:txBody>
          <a:bodyPr/>
          <a:lstStyle/>
          <a:p>
            <a:r>
              <a:rPr lang="es-PR" sz="2400" dirty="0"/>
              <a:t>Mientras que el adulterio real es mucho peor que las fantasías lujuriosas internas.</a:t>
            </a:r>
          </a:p>
          <a:p>
            <a:r>
              <a:rPr lang="es-PR" sz="2400" dirty="0"/>
              <a:t>El deseo interno puede conducir con rapidez a este pecado prohibido (</a:t>
            </a:r>
            <a:r>
              <a:rPr lang="es-PR" sz="2400" dirty="0" err="1">
                <a:solidFill>
                  <a:schemeClr val="tx2"/>
                </a:solidFill>
              </a:rPr>
              <a:t>Éx</a:t>
            </a:r>
            <a:r>
              <a:rPr lang="es-PR" sz="2400" dirty="0">
                <a:solidFill>
                  <a:schemeClr val="tx2"/>
                </a:solidFill>
              </a:rPr>
              <a:t> 20.14</a:t>
            </a:r>
            <a:r>
              <a:rPr lang="es-PR" sz="2400" dirty="0"/>
              <a:t>). </a:t>
            </a:r>
          </a:p>
          <a:p>
            <a:r>
              <a:rPr lang="es-PR" sz="2400" dirty="0"/>
              <a:t>Debemos ser implacables con nosotros mismos y no estimular la imaginación que «alimenta» estos pecados. </a:t>
            </a:r>
          </a:p>
          <a:p>
            <a:r>
              <a:rPr lang="es-PR" sz="2400" dirty="0"/>
              <a:t>Los ojos y las manos (ver y tocar) deben mantenerse bajo control. </a:t>
            </a:r>
          </a:p>
          <a:p>
            <a:r>
              <a:rPr lang="es-PR" sz="2400" dirty="0"/>
              <a:t>En cuanto a las enseñanzas de Cristo sobre el matrimonio y el divorcio, véase </a:t>
            </a:r>
            <a:r>
              <a:rPr lang="es-PR" sz="2400" dirty="0">
                <a:solidFill>
                  <a:schemeClr val="tx2"/>
                </a:solidFill>
              </a:rPr>
              <a:t>Mateo 19.1–11</a:t>
            </a:r>
            <a:r>
              <a:rPr lang="es-PR" sz="240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725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Mateo 5.31–32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65382134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Mateo 5.31–32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599" y="2057400"/>
            <a:ext cx="8718551" cy="176631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s-PR" sz="2400" dirty="0">
                <a:latin typeface="Calibri" panose="020F0502020204030204" pitchFamily="34" charset="0"/>
              </a:rPr>
              <a:t>“</a:t>
            </a:r>
            <a:r>
              <a:rPr lang="es-PR" sz="2400" i="1" dirty="0">
                <a:latin typeface="Calibri" panose="020F0502020204030204" pitchFamily="34" charset="0"/>
              </a:rPr>
              <a:t>También fue dicho: Cualquiera que repudie a su mujer, dele carta de divorcio. Pero yo os digo que el que repudia a su mujer, a no ser por causa de fornicación, hace que ella adultere; y el que se casa con la repudiada, comete adulterio.</a:t>
            </a:r>
            <a:r>
              <a:rPr lang="es-PR" sz="2400" dirty="0">
                <a:latin typeface="Calibri" panose="020F0502020204030204" pitchFamily="34" charset="0"/>
              </a:rPr>
              <a:t>” (Mateo 5.31–32, RVR60) </a:t>
            </a:r>
          </a:p>
        </p:txBody>
      </p:sp>
    </p:spTree>
    <p:extLst>
      <p:ext uri="{BB962C8B-B14F-4D97-AF65-F5344CB8AC3E}">
        <p14:creationId xmlns:p14="http://schemas.microsoft.com/office/powerpoint/2010/main" val="1018838012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876800"/>
          </a:xfrm>
        </p:spPr>
        <p:txBody>
          <a:bodyPr/>
          <a:lstStyle/>
          <a:p>
            <a:r>
              <a:rPr lang="es-PR" sz="2200" dirty="0"/>
              <a:t>Bajo la ley del AT, el divorcio era permitido en base a </a:t>
            </a:r>
            <a:r>
              <a:rPr lang="es-PR" sz="2200" dirty="0">
                <a:solidFill>
                  <a:schemeClr val="tx2"/>
                </a:solidFill>
              </a:rPr>
              <a:t>Deuteronomio 24:1–4</a:t>
            </a:r>
            <a:r>
              <a:rPr lang="es-PR" sz="2200" dirty="0"/>
              <a:t>. Este pasaje no tocaba el caso de una mujer adúltera (la pena por adulterio era la muerte, </a:t>
            </a:r>
            <a:r>
              <a:rPr lang="es-PR" sz="2200" dirty="0" err="1">
                <a:solidFill>
                  <a:schemeClr val="tx2"/>
                </a:solidFill>
              </a:rPr>
              <a:t>Dt</a:t>
            </a:r>
            <a:r>
              <a:rPr lang="es-PR" sz="2200" dirty="0">
                <a:solidFill>
                  <a:schemeClr val="tx2"/>
                </a:solidFill>
              </a:rPr>
              <a:t>. 22:22</a:t>
            </a:r>
            <a:r>
              <a:rPr lang="es-PR" sz="2200" dirty="0"/>
              <a:t>). </a:t>
            </a:r>
          </a:p>
          <a:p>
            <a:r>
              <a:rPr lang="es-PR" sz="2200" dirty="0"/>
              <a:t>Sin embargo, </a:t>
            </a:r>
            <a:r>
              <a:rPr lang="es-PR" sz="2200" b="1" dirty="0"/>
              <a:t>todo el que repudia a su mujer, a no ser por causa de fornicación, hace que ella adultere</a:t>
            </a:r>
            <a:r>
              <a:rPr lang="es-PR" sz="2200" dirty="0"/>
              <a:t>. </a:t>
            </a:r>
          </a:p>
          <a:p>
            <a:r>
              <a:rPr lang="es-PR" sz="2200" dirty="0"/>
              <a:t>Esto no significa que automáticamente se convierta en adúltera; presupone que, al no tener medios de vida, se ve obligada a convivir con otro hombre. </a:t>
            </a:r>
          </a:p>
          <a:p>
            <a:r>
              <a:rPr lang="es-PR" sz="2200" dirty="0"/>
              <a:t>Al hacerlo, se convierte en adúltera. No sólo está la primera esposa viviendo en adulterio, sino que </a:t>
            </a:r>
            <a:r>
              <a:rPr lang="es-PR" sz="2200" b="1" dirty="0"/>
              <a:t>el que se casa con la repudiada, comete adulterio.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908800" cy="1462087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Mateo 5.31–32</a:t>
            </a:r>
          </a:p>
        </p:txBody>
      </p:sp>
    </p:spTree>
    <p:extLst>
      <p:ext uri="{BB962C8B-B14F-4D97-AF65-F5344CB8AC3E}">
        <p14:creationId xmlns:p14="http://schemas.microsoft.com/office/powerpoint/2010/main" val="3521065754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Aplicación</a:t>
            </a:r>
            <a:r>
              <a:rPr lang="en-US" dirty="0"/>
              <a:t> para mi </a:t>
            </a:r>
            <a:r>
              <a:rPr lang="es-PR" dirty="0"/>
              <a:t>vida</a:t>
            </a:r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8362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66924"/>
            <a:ext cx="50292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sz="2800" dirty="0"/>
              <a:t>Procurar andar en santidad, </a:t>
            </a:r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114638</TotalTime>
  <Words>538</Words>
  <Application>Microsoft Office PowerPoint</Application>
  <PresentationFormat>On-screen Show (4:3)</PresentationFormat>
  <Paragraphs>57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El asunto</vt:lpstr>
      <vt:lpstr>Pasaje bíblico</vt:lpstr>
      <vt:lpstr>Mateo 5.27–30</vt:lpstr>
      <vt:lpstr>Mateo 5.27–30</vt:lpstr>
      <vt:lpstr>Pasaje bíblico</vt:lpstr>
      <vt:lpstr>Mateo 5.31–32</vt:lpstr>
      <vt:lpstr>Mateo 5.31–32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distinto_en_mis_relaciones_021217</dc:title>
  <dc:creator>JRIVERA</dc:creator>
  <cp:lastModifiedBy>Tito Ortega</cp:lastModifiedBy>
  <cp:revision>5535</cp:revision>
  <cp:lastPrinted>2016-04-09T19:10:40Z</cp:lastPrinted>
  <dcterms:created xsi:type="dcterms:W3CDTF">2007-01-24T21:53:34Z</dcterms:created>
  <dcterms:modified xsi:type="dcterms:W3CDTF">2017-02-14T01:47:06Z</dcterms:modified>
</cp:coreProperties>
</file>