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  <p:sldMasterId id="2147483712" r:id="rId3"/>
  </p:sldMasterIdLst>
  <p:notesMasterIdLst>
    <p:notesMasterId r:id="rId28"/>
  </p:notesMasterIdLst>
  <p:handoutMasterIdLst>
    <p:handoutMasterId r:id="rId29"/>
  </p:handoutMasterIdLst>
  <p:sldIdLst>
    <p:sldId id="1963" r:id="rId4"/>
    <p:sldId id="804" r:id="rId5"/>
    <p:sldId id="1967" r:id="rId6"/>
    <p:sldId id="1983" r:id="rId7"/>
    <p:sldId id="1986" r:id="rId8"/>
    <p:sldId id="1987" r:id="rId9"/>
    <p:sldId id="1991" r:id="rId10"/>
    <p:sldId id="1778" r:id="rId11"/>
    <p:sldId id="1960" r:id="rId12"/>
    <p:sldId id="1968" r:id="rId13"/>
    <p:sldId id="1976" r:id="rId14"/>
    <p:sldId id="1953" r:id="rId15"/>
    <p:sldId id="1951" r:id="rId16"/>
    <p:sldId id="1969" r:id="rId17"/>
    <p:sldId id="1989" r:id="rId18"/>
    <p:sldId id="1971" r:id="rId19"/>
    <p:sldId id="1972" r:id="rId20"/>
    <p:sldId id="1973" r:id="rId21"/>
    <p:sldId id="1990" r:id="rId22"/>
    <p:sldId id="1790" r:id="rId23"/>
    <p:sldId id="1981" r:id="rId24"/>
    <p:sldId id="1980" r:id="rId25"/>
    <p:sldId id="1663" r:id="rId26"/>
    <p:sldId id="908" r:id="rId27"/>
  </p:sldIdLst>
  <p:sldSz cx="9144000" cy="6858000" type="screen4x3"/>
  <p:notesSz cx="7077075" cy="93630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MES.RIVERA" initials="J" lastIdx="1" clrIdx="0">
    <p:extLst>
      <p:ext uri="{19B8F6BF-5375-455C-9EA6-DF929625EA0E}">
        <p15:presenceInfo xmlns:p15="http://schemas.microsoft.com/office/powerpoint/2012/main" userId="S-1-5-21-1923034732-3165472078-3183135663-17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17375E"/>
    <a:srgbClr val="0D0D0D"/>
    <a:srgbClr val="000000"/>
    <a:srgbClr val="FFFFD1"/>
    <a:srgbClr val="0000CC"/>
    <a:srgbClr val="A6925A"/>
    <a:srgbClr val="285633"/>
    <a:srgbClr val="CC9900"/>
    <a:srgbClr val="CB79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5405" autoAdjust="0"/>
  </p:normalViewPr>
  <p:slideViewPr>
    <p:cSldViewPr>
      <p:cViewPr varScale="1">
        <p:scale>
          <a:sx n="111" d="100"/>
          <a:sy n="111" d="100"/>
        </p:scale>
        <p:origin x="1452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38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3086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commentAuthors" Target="commentAuthors.xml"/><Relationship Id="rId8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6733" cy="468154"/>
          </a:xfrm>
          <a:prstGeom prst="rect">
            <a:avLst/>
          </a:prstGeom>
        </p:spPr>
        <p:txBody>
          <a:bodyPr vert="horz" lIns="93932" tIns="46966" rIns="93932" bIns="4696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08705" y="0"/>
            <a:ext cx="3066733" cy="468154"/>
          </a:xfrm>
          <a:prstGeom prst="rect">
            <a:avLst/>
          </a:prstGeom>
        </p:spPr>
        <p:txBody>
          <a:bodyPr vert="horz" lIns="93932" tIns="46966" rIns="93932" bIns="46966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4/30/2017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93297"/>
            <a:ext cx="3066733" cy="468154"/>
          </a:xfrm>
          <a:prstGeom prst="rect">
            <a:avLst/>
          </a:prstGeom>
        </p:spPr>
        <p:txBody>
          <a:bodyPr vert="horz" lIns="93932" tIns="46966" rIns="93932" bIns="4696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08705" y="8893297"/>
            <a:ext cx="3066733" cy="468154"/>
          </a:xfrm>
          <a:prstGeom prst="rect">
            <a:avLst/>
          </a:prstGeom>
        </p:spPr>
        <p:txBody>
          <a:bodyPr vert="horz" lIns="93932" tIns="46966" rIns="93932" bIns="46966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66733" cy="468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2" tIns="46966" rIns="93932" bIns="46966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08705" y="0"/>
            <a:ext cx="3066733" cy="468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2" tIns="46966" rIns="93932" bIns="46966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6975" y="701675"/>
            <a:ext cx="4683125" cy="3511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7708" y="4447461"/>
            <a:ext cx="5661660" cy="4213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2" tIns="46966" rIns="93932" bIns="4696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93297"/>
            <a:ext cx="3066733" cy="468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2" tIns="46966" rIns="93932" bIns="46966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08705" y="8893297"/>
            <a:ext cx="3066733" cy="468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2" tIns="46966" rIns="93932" bIns="46966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28797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21807">
              <a:defRPr/>
            </a:pPr>
            <a:fld id="{9E96FC2E-92B0-4858-A30A-9BB3A28AE976}" type="slidenum">
              <a:rPr lang="en-US">
                <a:solidFill>
                  <a:srgbClr val="000000"/>
                </a:solidFill>
              </a:rPr>
              <a:pPr defTabSz="921807">
                <a:defRPr/>
              </a:pPr>
              <a:t>16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9529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21807">
              <a:defRPr/>
            </a:pPr>
            <a:fld id="{9E96FC2E-92B0-4858-A30A-9BB3A28AE976}" type="slidenum">
              <a:rPr lang="en-US">
                <a:solidFill>
                  <a:srgbClr val="000000"/>
                </a:solidFill>
              </a:rPr>
              <a:pPr defTabSz="921807">
                <a:defRPr/>
              </a:pPr>
              <a:t>17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98842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20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6975" y="701675"/>
            <a:ext cx="4683125" cy="35115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8457414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21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6975" y="701675"/>
            <a:ext cx="4683125" cy="35115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5483533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22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6975" y="701675"/>
            <a:ext cx="4683125" cy="35115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3647950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23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8135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24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6975" y="701675"/>
            <a:ext cx="4683125" cy="35115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6975" y="701675"/>
            <a:ext cx="4683125" cy="35115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6975" y="701675"/>
            <a:ext cx="4683125" cy="35115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4083853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6975" y="701675"/>
            <a:ext cx="4683125" cy="35115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32007182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6975" y="701675"/>
            <a:ext cx="4683125" cy="35115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30592409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6975" y="701675"/>
            <a:ext cx="4683125" cy="35115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11317949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2750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3625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5348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s-PR" altLang="en-US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s-PR" altLang="en-US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s-PR" altLang="en-US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s-PR" altLang="en-US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s-PR" altLang="en-US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s-PR" altLang="en-US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s-PR" altLang="en-US"/>
            </a:p>
          </p:txBody>
        </p:sp>
      </p:grpSp>
      <p:sp>
        <p:nvSpPr>
          <p:cNvPr id="5735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735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C572E913-CC77-4AA7-823F-0B13FAF4F68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030659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819F8E-1087-4961-AACF-C271B738B71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46988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F8BDAF-7B2D-42A3-9352-83372BE382D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947523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D41C75-7A80-4972-A76F-420839FE0B0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09285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F45845-C305-43E5-AB6F-1E433F88BF1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33514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1E4C6A-287A-42DD-A763-3046962BA52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2311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80539D-34BA-4BEA-976B-446D010E81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376522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364B52-0C23-4D49-8218-504E38521C2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551181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P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69EE0A-F173-42A5-8BE9-E5908372850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566388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EE2064-71A3-4C34-B22E-4C864C62B0A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990239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29CD0C-5B44-4E64-A5EE-51BFBBAFEAC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563475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50D423-932E-4D73-926F-3C72B767A0B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0816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s-PR" altLang="en-US" sz="2400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s-PR" altLang="en-US" sz="2400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s-PR" altLang="en-US" sz="2400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s-PR" altLang="en-US" sz="2400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s-PR" altLang="en-US" sz="2400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s-PR" altLang="en-US" sz="2400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s-PR" altLang="en-US" sz="2400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5633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3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3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D43DC9F1-AFCC-4E59-BD43-644ABEC6EB0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0167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s-P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90600"/>
            <a:ext cx="8229600" cy="5181600"/>
          </a:xfrm>
          <a:solidFill>
            <a:schemeClr val="bg1">
              <a:lumMod val="95000"/>
              <a:lumOff val="5000"/>
              <a:alpha val="80000"/>
            </a:schemeClr>
          </a:solidFill>
          <a:ln/>
        </p:spPr>
        <p:txBody>
          <a:bodyPr anchor="ctr">
            <a:noAutofit/>
          </a:bodyPr>
          <a:lstStyle/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000" dirty="0">
                <a:latin typeface="Candara" panose="020E0502030303020204" pitchFamily="34" charset="0"/>
              </a:rPr>
              <a:t>Primavera 2017/Gloria en Lugar de Ceniza: Redención en el Quebrantamiento</a:t>
            </a:r>
          </a:p>
          <a:p>
            <a:pPr marL="0" lvl="0" indent="0" algn="ctr" fontAlgn="auto">
              <a:spcBef>
                <a:spcPts val="0"/>
              </a:spcBef>
              <a:buNone/>
              <a:defRPr/>
            </a:pPr>
            <a:endParaRPr lang="es-PR" sz="4000" dirty="0">
              <a:latin typeface="Candara" panose="020E0502030303020204" pitchFamily="34" charset="0"/>
            </a:endParaRPr>
          </a:p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400" dirty="0">
                <a:latin typeface="Candara" panose="020E0502030303020204" pitchFamily="34" charset="0"/>
              </a:rPr>
              <a:t>Sesión 1</a:t>
            </a:r>
            <a:r>
              <a:rPr lang="es-PR" sz="4400" cap="small" dirty="0">
                <a:latin typeface="Candara" panose="020E0502030303020204" pitchFamily="34" charset="0"/>
              </a:rPr>
              <a:t>: Nuestra necesidad </a:t>
            </a:r>
            <a:r>
              <a:rPr lang="es-PR" sz="4400" cap="small">
                <a:latin typeface="Candara" panose="020E0502030303020204" pitchFamily="34" charset="0"/>
              </a:rPr>
              <a:t>de Paz</a:t>
            </a:r>
            <a:endParaRPr lang="es-PR" sz="4000" cap="small" dirty="0">
              <a:latin typeface="Candara" panose="020E0502030303020204" pitchFamily="34" charset="0"/>
            </a:endParaRPr>
          </a:p>
          <a:p>
            <a:pPr marL="0" indent="-234950" algn="ctr">
              <a:spcBef>
                <a:spcPts val="0"/>
              </a:spcBef>
              <a:buNone/>
            </a:pPr>
            <a:r>
              <a:rPr lang="es-PR" sz="3600" dirty="0">
                <a:latin typeface="Candara" panose="020E0502030303020204" pitchFamily="34" charset="0"/>
              </a:rPr>
              <a:t>23 de abril de 2017</a:t>
            </a:r>
            <a:endParaRPr lang="es-PR" sz="2400" dirty="0">
              <a:latin typeface="Candara" panose="020E0502030303020204" pitchFamily="34" charset="0"/>
            </a:endParaRPr>
          </a:p>
          <a:p>
            <a:pPr marL="0" indent="-234950" algn="ctr">
              <a:spcBef>
                <a:spcPts val="0"/>
              </a:spcBef>
              <a:buNone/>
            </a:pPr>
            <a:r>
              <a:rPr lang="es-PR" sz="4000" dirty="0">
                <a:latin typeface="Candara" panose="020E0502030303020204" pitchFamily="34" charset="0"/>
              </a:rPr>
              <a:t>(Juan 14:1-7)</a:t>
            </a:r>
            <a:endParaRPr lang="es-PR" sz="2800" dirty="0">
              <a:latin typeface="Candara" panose="020E0502030303020204" pitchFamily="34" charset="0"/>
            </a:endParaRPr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50662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uiExpand="1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5" descr="question%10mar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3513"/>
            <a:ext cx="9144000" cy="653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733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85800"/>
            <a:ext cx="4411663" cy="990600"/>
          </a:xfrm>
          <a:solidFill>
            <a:schemeClr val="bg1">
              <a:alpha val="50195"/>
            </a:schemeClr>
          </a:solidFill>
        </p:spPr>
        <p:txBody>
          <a:bodyPr/>
          <a:lstStyle/>
          <a:p>
            <a:r>
              <a:rPr lang="es-PR" altLang="en-US" dirty="0"/>
              <a:t>Para Considerar</a:t>
            </a:r>
          </a:p>
        </p:txBody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98913" y="2438400"/>
            <a:ext cx="4764087" cy="3240088"/>
          </a:xfrm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50195"/>
                  </a:schemeClr>
                </a:solidFill>
              </a14:hiddenFill>
            </a:ext>
          </a:extLst>
        </p:spPr>
        <p:txBody>
          <a:bodyPr/>
          <a:lstStyle/>
          <a:p>
            <a:pPr>
              <a:lnSpc>
                <a:spcPct val="90000"/>
              </a:lnSpc>
            </a:pPr>
            <a:r>
              <a:rPr lang="es-PR" altLang="en-US" sz="4400" dirty="0"/>
              <a:t>¿En qué circunstancias le resulta más difícil confiar en Dios?</a:t>
            </a:r>
          </a:p>
        </p:txBody>
      </p:sp>
    </p:spTree>
    <p:extLst>
      <p:ext uri="{BB962C8B-B14F-4D97-AF65-F5344CB8AC3E}">
        <p14:creationId xmlns:p14="http://schemas.microsoft.com/office/powerpoint/2010/main" val="4229125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7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330" grpId="0" animBg="1"/>
      <p:bldP spid="227331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5" descr="question%10mar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3513"/>
            <a:ext cx="9144000" cy="653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38600" y="1808956"/>
            <a:ext cx="4840287" cy="3240088"/>
          </a:xfrm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50195"/>
                  </a:schemeClr>
                </a:solidFill>
              </a14:hiddenFill>
            </a:ext>
          </a:extLst>
        </p:spPr>
        <p:txBody>
          <a:bodyPr/>
          <a:lstStyle/>
          <a:p>
            <a:pPr>
              <a:lnSpc>
                <a:spcPct val="90000"/>
              </a:lnSpc>
            </a:pPr>
            <a:r>
              <a:rPr lang="es-PR" altLang="en-US" sz="4400" dirty="0"/>
              <a:t>¿Cómo podemos saber si alguien es digno de confianza?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85800"/>
            <a:ext cx="4411663" cy="990600"/>
          </a:xfrm>
          <a:solidFill>
            <a:schemeClr val="bg1">
              <a:alpha val="50195"/>
            </a:schemeClr>
          </a:solidFill>
        </p:spPr>
        <p:txBody>
          <a:bodyPr/>
          <a:lstStyle/>
          <a:p>
            <a:r>
              <a:rPr lang="es-PR" altLang="en-US" dirty="0"/>
              <a:t>Para Considerar</a:t>
            </a:r>
          </a:p>
        </p:txBody>
      </p:sp>
    </p:spTree>
    <p:extLst>
      <p:ext uri="{BB962C8B-B14F-4D97-AF65-F5344CB8AC3E}">
        <p14:creationId xmlns:p14="http://schemas.microsoft.com/office/powerpoint/2010/main" val="2174856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331" grpId="0" build="p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solidFill>
                  <a:schemeClr val="bg1">
                    <a:lumMod val="85000"/>
                  </a:schemeClr>
                </a:solidFill>
                <a:latin typeface="Candara" panose="020E0502030303020204" pitchFamily="34" charset="0"/>
              </a:rPr>
              <a:t>Pasaje bíblico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440397" y="2286000"/>
            <a:ext cx="42672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>
                <a:latin typeface="Candara" panose="020E0502030303020204" pitchFamily="34" charset="0"/>
                <a:cs typeface="David" panose="020E0502060401010101" pitchFamily="34" charset="-79"/>
              </a:rPr>
              <a:t>Juan 14.2-4</a:t>
            </a:r>
            <a:endParaRPr lang="es-ES" sz="4800" dirty="0">
              <a:latin typeface="Candara" panose="020E0502030303020204" pitchFamily="34" charset="0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365382134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/>
              <a:t>Juan 14.2-4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2057400"/>
            <a:ext cx="8718551" cy="452431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s-ES" sz="3600" i="1" baseline="30000" dirty="0"/>
              <a:t>2</a:t>
            </a:r>
            <a:r>
              <a:rPr lang="es-ES" sz="3600" i="1" dirty="0"/>
              <a:t>En la casa de mi padre muchas moradas hay; si así no fuera, yo os lo hubiera dicho; voy, pues, a preparar lugar para vosotros. </a:t>
            </a:r>
            <a:r>
              <a:rPr lang="es-ES" sz="3600" i="1" baseline="30000" dirty="0"/>
              <a:t>3</a:t>
            </a:r>
            <a:r>
              <a:rPr lang="es-ES" sz="3600" i="1" dirty="0"/>
              <a:t>Y si me fuere y os preparare lugar, vendré otra vez, y os tomaré a mí mismo, para que donde yo estoy, vosotros también estéis. </a:t>
            </a:r>
            <a:r>
              <a:rPr lang="es-ES" sz="3600" i="1" baseline="30000" dirty="0"/>
              <a:t>4</a:t>
            </a:r>
            <a:r>
              <a:rPr lang="es-ES" sz="3600" i="1" dirty="0"/>
              <a:t>Y sabéis a dónde voy, y sabéis el camino.</a:t>
            </a:r>
          </a:p>
        </p:txBody>
      </p:sp>
    </p:spTree>
    <p:extLst>
      <p:ext uri="{BB962C8B-B14F-4D97-AF65-F5344CB8AC3E}">
        <p14:creationId xmlns:p14="http://schemas.microsoft.com/office/powerpoint/2010/main" val="1018838012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5" descr="question%10mar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3513"/>
            <a:ext cx="9144000" cy="653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733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85800"/>
            <a:ext cx="4411663" cy="990600"/>
          </a:xfrm>
          <a:solidFill>
            <a:schemeClr val="bg1">
              <a:alpha val="50195"/>
            </a:schemeClr>
          </a:solidFill>
        </p:spPr>
        <p:txBody>
          <a:bodyPr/>
          <a:lstStyle/>
          <a:p>
            <a:r>
              <a:rPr lang="es-PR" altLang="en-US"/>
              <a:t>Para Considerar</a:t>
            </a:r>
          </a:p>
        </p:txBody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98913" y="2438400"/>
            <a:ext cx="4840287" cy="3240088"/>
          </a:xfrm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50195"/>
                  </a:schemeClr>
                </a:solidFill>
              </a14:hiddenFill>
            </a:ext>
          </a:extLst>
        </p:spPr>
        <p:txBody>
          <a:bodyPr/>
          <a:lstStyle/>
          <a:p>
            <a:pPr>
              <a:lnSpc>
                <a:spcPct val="90000"/>
              </a:lnSpc>
            </a:pPr>
            <a:r>
              <a:rPr lang="es-PR" altLang="en-US" sz="3600" dirty="0"/>
              <a:t>¿Cómo expresaría usted, con sus palabras, las promesas de los vv.2-4?</a:t>
            </a:r>
          </a:p>
        </p:txBody>
      </p:sp>
    </p:spTree>
    <p:extLst>
      <p:ext uri="{BB962C8B-B14F-4D97-AF65-F5344CB8AC3E}">
        <p14:creationId xmlns:p14="http://schemas.microsoft.com/office/powerpoint/2010/main" val="1678481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7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330" grpId="0" animBg="1"/>
      <p:bldP spid="22733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5" descr="question%10mar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3513"/>
            <a:ext cx="9144000" cy="653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733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85800"/>
            <a:ext cx="4411663" cy="990600"/>
          </a:xfrm>
          <a:solidFill>
            <a:schemeClr val="bg1">
              <a:alpha val="50195"/>
            </a:schemeClr>
          </a:solidFill>
        </p:spPr>
        <p:txBody>
          <a:bodyPr/>
          <a:lstStyle/>
          <a:p>
            <a:r>
              <a:rPr lang="es-PR" altLang="en-US"/>
              <a:t>Para Considerar</a:t>
            </a:r>
          </a:p>
        </p:txBody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98913" y="2438400"/>
            <a:ext cx="4840287" cy="3240088"/>
          </a:xfrm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50195"/>
                  </a:schemeClr>
                </a:solidFill>
              </a14:hiddenFill>
            </a:ext>
          </a:extLst>
        </p:spPr>
        <p:txBody>
          <a:bodyPr/>
          <a:lstStyle/>
          <a:p>
            <a:pPr>
              <a:lnSpc>
                <a:spcPct val="90000"/>
              </a:lnSpc>
            </a:pPr>
            <a:r>
              <a:rPr lang="es-PR" altLang="en-US" sz="3600" dirty="0"/>
              <a:t>¿Qué le resulta más consolador de estos versículos y por qué?</a:t>
            </a:r>
          </a:p>
        </p:txBody>
      </p:sp>
    </p:spTree>
    <p:extLst>
      <p:ext uri="{BB962C8B-B14F-4D97-AF65-F5344CB8AC3E}">
        <p14:creationId xmlns:p14="http://schemas.microsoft.com/office/powerpoint/2010/main" val="484914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7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330" grpId="0" animBg="1"/>
      <p:bldP spid="227331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solidFill>
                  <a:schemeClr val="bg1">
                    <a:lumMod val="85000"/>
                  </a:schemeClr>
                </a:solidFill>
                <a:latin typeface="Candara" panose="020E0502030303020204" pitchFamily="34" charset="0"/>
              </a:rPr>
              <a:t>Pasaje bíblico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440397" y="2286000"/>
            <a:ext cx="42672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itchFamily="2" charset="2"/>
              <a:buNone/>
              <a:tabLst/>
              <a:defRPr/>
            </a:pPr>
            <a:r>
              <a:rPr kumimoji="0" lang="es-PR" sz="4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David" panose="020E0502060401010101" pitchFamily="34" charset="-79"/>
              </a:rPr>
              <a:t>Juan 14.5-7</a:t>
            </a:r>
            <a:endParaRPr kumimoji="0" lang="es-ES" sz="4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729621333"/>
      </p:ext>
    </p:extLst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D3A36D5-4982-416A-93B5-B3CD44AA987B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/>
              <a:t>Juan 14.5-7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599" y="2057400"/>
            <a:ext cx="8718551" cy="3970318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s-ES" sz="3600" i="1" baseline="30000" dirty="0"/>
              <a:t>5</a:t>
            </a:r>
            <a:r>
              <a:rPr lang="es-ES" sz="3600" i="1" dirty="0"/>
              <a:t>Le dijo Tomás: Señor, no sabemos a dónde vas; ¿cómo, pues, podemos saber el camino? </a:t>
            </a:r>
            <a:r>
              <a:rPr lang="es-ES" sz="3600" i="1" baseline="30000" dirty="0"/>
              <a:t>6</a:t>
            </a:r>
            <a:r>
              <a:rPr lang="es-ES" sz="3600" i="1" dirty="0"/>
              <a:t>Jesús le dijo: Yo soy el camino, y la verdad, y la vida; nadie viene al Padre, sino por mí. </a:t>
            </a:r>
            <a:r>
              <a:rPr lang="es-ES" sz="3600" i="1" baseline="30000" dirty="0"/>
              <a:t>7</a:t>
            </a:r>
            <a:r>
              <a:rPr lang="es-ES" sz="3600" i="1" dirty="0"/>
              <a:t>Si me conocieseis, también a mi Padre conoceríais; y desde ahora le conocéis, y le habéis visto.</a:t>
            </a:r>
          </a:p>
        </p:txBody>
      </p:sp>
    </p:spTree>
    <p:extLst>
      <p:ext uri="{BB962C8B-B14F-4D97-AF65-F5344CB8AC3E}">
        <p14:creationId xmlns:p14="http://schemas.microsoft.com/office/powerpoint/2010/main" val="2678090525"/>
      </p:ext>
    </p:extLst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5" descr="question%10mar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3513"/>
            <a:ext cx="9144000" cy="653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733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85800"/>
            <a:ext cx="4411663" cy="990600"/>
          </a:xfrm>
          <a:solidFill>
            <a:schemeClr val="bg1">
              <a:alpha val="50195"/>
            </a:schemeClr>
          </a:solidFill>
        </p:spPr>
        <p:txBody>
          <a:bodyPr/>
          <a:lstStyle/>
          <a:p>
            <a:r>
              <a:rPr lang="es-PR" altLang="en-US"/>
              <a:t>Para Considerar</a:t>
            </a:r>
          </a:p>
        </p:txBody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98913" y="2438400"/>
            <a:ext cx="4840287" cy="3240088"/>
          </a:xfrm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50195"/>
                  </a:schemeClr>
                </a:solidFill>
              </a14:hiddenFill>
            </a:ext>
          </a:extLst>
        </p:spPr>
        <p:txBody>
          <a:bodyPr/>
          <a:lstStyle/>
          <a:p>
            <a:pPr>
              <a:lnSpc>
                <a:spcPct val="90000"/>
              </a:lnSpc>
            </a:pPr>
            <a:r>
              <a:rPr lang="es-PR" altLang="en-US" sz="3600" dirty="0"/>
              <a:t>¿Qué implicaciones tienen las palabras de Jesús para la sociedad actual?</a:t>
            </a:r>
          </a:p>
        </p:txBody>
      </p:sp>
    </p:spTree>
    <p:extLst>
      <p:ext uri="{BB962C8B-B14F-4D97-AF65-F5344CB8AC3E}">
        <p14:creationId xmlns:p14="http://schemas.microsoft.com/office/powerpoint/2010/main" val="333416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7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330" grpId="0" animBg="1"/>
      <p:bldP spid="227331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5" descr="question%10mar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3513"/>
            <a:ext cx="9144000" cy="653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733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85800"/>
            <a:ext cx="4411663" cy="990600"/>
          </a:xfrm>
          <a:solidFill>
            <a:schemeClr val="bg1">
              <a:alpha val="50195"/>
            </a:schemeClr>
          </a:solidFill>
        </p:spPr>
        <p:txBody>
          <a:bodyPr/>
          <a:lstStyle/>
          <a:p>
            <a:r>
              <a:rPr lang="es-PR" altLang="en-US"/>
              <a:t>Para Considerar</a:t>
            </a:r>
          </a:p>
        </p:txBody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98913" y="2438400"/>
            <a:ext cx="4840287" cy="3240088"/>
          </a:xfrm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50195"/>
                  </a:schemeClr>
                </a:solidFill>
              </a14:hiddenFill>
            </a:ext>
          </a:extLst>
        </p:spPr>
        <p:txBody>
          <a:bodyPr/>
          <a:lstStyle/>
          <a:p>
            <a:pPr>
              <a:lnSpc>
                <a:spcPct val="90000"/>
              </a:lnSpc>
            </a:pPr>
            <a:r>
              <a:rPr lang="es-PR" altLang="en-US" sz="3600" dirty="0"/>
              <a:t>¿Por qué la paz perdurable se encuentra solo en Jesús?</a:t>
            </a:r>
          </a:p>
        </p:txBody>
      </p:sp>
    </p:spTree>
    <p:extLst>
      <p:ext uri="{BB962C8B-B14F-4D97-AF65-F5344CB8AC3E}">
        <p14:creationId xmlns:p14="http://schemas.microsoft.com/office/powerpoint/2010/main" val="888879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7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330" grpId="0" animBg="1"/>
      <p:bldP spid="22733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 err="1"/>
              <a:t>Contexto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80772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PR" sz="3600" dirty="0"/>
              <a:t>Jesús no solamente nos ofrece palabras para tratar de consolarnos, sino que Él se ofrece a Sí mismo. Y Jesús hace algo que nadie puede hacer: nos da la paz verdadera, aun en medio de los problemas.</a:t>
            </a:r>
          </a:p>
        </p:txBody>
      </p:sp>
    </p:spTree>
  </p:cSld>
  <p:clrMapOvr>
    <a:masterClrMapping/>
  </p:clrMapOvr>
  <p:transition spd="slow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91530" y="5114924"/>
            <a:ext cx="8915400" cy="12144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endParaRPr lang="es-ES" sz="28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20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/>
              <a:t>Aplicación</a:t>
            </a:r>
            <a:r>
              <a:rPr lang="en-US" dirty="0"/>
              <a:t> para mi </a:t>
            </a:r>
            <a:r>
              <a:rPr lang="es-PR" dirty="0"/>
              <a:t>vida</a:t>
            </a:r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791200" y="3048000"/>
            <a:ext cx="2969091" cy="2443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52399" y="2066924"/>
            <a:ext cx="5486401" cy="3048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PR" b="1" dirty="0"/>
              <a:t>Alabe a Dios</a:t>
            </a:r>
            <a:r>
              <a:rPr lang="es-PR" dirty="0"/>
              <a:t>. Pase una hora dando gracias a Jesús por el lugar que Él ha preparado para usted en el cielo. Alabe a Dios por bendecirlo con la paz y con un hogar eterno junto a Cristo.</a:t>
            </a:r>
          </a:p>
        </p:txBody>
      </p:sp>
    </p:spTree>
    <p:extLst>
      <p:ext uri="{BB962C8B-B14F-4D97-AF65-F5344CB8AC3E}">
        <p14:creationId xmlns:p14="http://schemas.microsoft.com/office/powerpoint/2010/main" val="202696363"/>
      </p:ext>
    </p:extLst>
  </p:cSld>
  <p:clrMapOvr>
    <a:masterClrMapping/>
  </p:clrMapOvr>
  <p:transition spd="slow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52400" y="5110162"/>
            <a:ext cx="8915400" cy="12144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endParaRPr lang="es-ES" sz="28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21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/>
              <a:t>Aplicación</a:t>
            </a:r>
            <a:r>
              <a:rPr lang="en-US" dirty="0"/>
              <a:t> para mi </a:t>
            </a:r>
            <a:r>
              <a:rPr lang="es-PR" dirty="0"/>
              <a:t>vida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52399" y="2066924"/>
            <a:ext cx="5331291" cy="3048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PR" b="1" dirty="0"/>
              <a:t>Memorice la Palabra</a:t>
            </a:r>
            <a:r>
              <a:rPr lang="es-PR" dirty="0"/>
              <a:t>. Esfuércese todos los días por aprender de memoria Juan 14:6. Anime a sus familiares y amigos a memorizar este importante versículo junto con usted.</a:t>
            </a:r>
          </a:p>
        </p:txBody>
      </p:sp>
      <p:pic>
        <p:nvPicPr>
          <p:cNvPr id="8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791200" y="3048000"/>
            <a:ext cx="2969091" cy="2443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8075236"/>
      </p:ext>
    </p:extLst>
  </p:cSld>
  <p:clrMapOvr>
    <a:masterClrMapping/>
  </p:clrMapOvr>
  <p:transition spd="slow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52400" y="5110162"/>
            <a:ext cx="8915400" cy="12144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endParaRPr lang="es-ES" sz="28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22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/>
              <a:t>Aplicación</a:t>
            </a:r>
            <a:r>
              <a:rPr lang="en-US" dirty="0"/>
              <a:t> para mi </a:t>
            </a:r>
            <a:r>
              <a:rPr lang="es-PR" dirty="0"/>
              <a:t>vida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52399" y="2066924"/>
            <a:ext cx="5331292" cy="3048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PR" sz="2800" b="1" dirty="0"/>
              <a:t>Sea osado</a:t>
            </a:r>
            <a:r>
              <a:rPr lang="es-PR" sz="2800" dirty="0"/>
              <a:t>. Invite a una persona de otra creencia a tomar un café o almorzar. Pídale que le explique lo que su religión enseña sobre conceptos como el camino al cielo, la verdad y la vida eterna. A su vez, dígale lo que Jesús enseñó y lo que usted cree sobre estos temas.</a:t>
            </a:r>
          </a:p>
        </p:txBody>
      </p:sp>
      <p:pic>
        <p:nvPicPr>
          <p:cNvPr id="8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791200" y="3048000"/>
            <a:ext cx="2969091" cy="2443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5833248"/>
      </p:ext>
    </p:extLst>
  </p:cSld>
  <p:clrMapOvr>
    <a:masterClrMapping/>
  </p:clrMapOvr>
  <p:transition spd="slow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296"/>
            <a:ext cx="9144000" cy="6847703"/>
          </a:xfrm>
          <a:prstGeom prst="rect">
            <a:avLst/>
          </a:prstGeom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573088"/>
          </a:xfrm>
          <a:solidFill>
            <a:schemeClr val="bg1">
              <a:lumMod val="95000"/>
              <a:lumOff val="5000"/>
              <a:alpha val="80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>
                <a:solidFill>
                  <a:schemeClr val="tx1"/>
                </a:solidFill>
              </a:rPr>
              <a:t>Próximo Estudio Dominical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990600"/>
            <a:ext cx="8382000" cy="5181600"/>
          </a:xfrm>
          <a:solidFill>
            <a:schemeClr val="bg1">
              <a:lumMod val="95000"/>
              <a:lumOff val="5000"/>
              <a:alpha val="80000"/>
            </a:schemeClr>
          </a:solidFill>
          <a:ln/>
        </p:spPr>
        <p:txBody>
          <a:bodyPr anchor="ctr">
            <a:noAutofit/>
          </a:bodyPr>
          <a:lstStyle/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000" b="1" dirty="0"/>
              <a:t>Primavera 2017/Tema</a:t>
            </a:r>
            <a:r>
              <a:rPr lang="es-PR" sz="4000" dirty="0"/>
              <a:t>: Gloria en lugar de ceniza: Redención en el quebrantamiento</a:t>
            </a:r>
          </a:p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000" dirty="0"/>
              <a:t>Sesión 2</a:t>
            </a:r>
            <a:r>
              <a:rPr lang="es-PR" sz="4000" cap="small" dirty="0"/>
              <a:t>: Nuestra necesidad de Propósito</a:t>
            </a:r>
            <a:endParaRPr lang="es-PR" sz="3600" cap="small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sz="4000" dirty="0"/>
              <a:t>30 de abril de 2017</a:t>
            </a:r>
            <a:endParaRPr lang="es-PR" sz="2800" kern="1200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/>
              <a:t>Leer y meditar en:</a:t>
            </a:r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/>
              <a:t>(Juan  15.1-8)</a:t>
            </a:r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8253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24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09600" y="250376"/>
            <a:ext cx="7696200" cy="644514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5" descr="question%10mar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9144000" cy="653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733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85800"/>
            <a:ext cx="4411663" cy="990600"/>
          </a:xfrm>
          <a:solidFill>
            <a:schemeClr val="bg1">
              <a:alpha val="50195"/>
            </a:schemeClr>
          </a:solidFill>
        </p:spPr>
        <p:txBody>
          <a:bodyPr/>
          <a:lstStyle/>
          <a:p>
            <a:r>
              <a:rPr lang="es-PR" altLang="en-US"/>
              <a:t>Para Considerar</a:t>
            </a:r>
          </a:p>
        </p:txBody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98913" y="2438400"/>
            <a:ext cx="4840287" cy="3240088"/>
          </a:xfrm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50195"/>
                  </a:schemeClr>
                </a:solidFill>
              </a14:hiddenFill>
            </a:ext>
          </a:extLst>
        </p:spPr>
        <p:txBody>
          <a:bodyPr/>
          <a:lstStyle/>
          <a:p>
            <a:pPr>
              <a:lnSpc>
                <a:spcPct val="90000"/>
              </a:lnSpc>
            </a:pPr>
            <a:r>
              <a:rPr lang="es-PR" altLang="en-US" sz="4400" dirty="0"/>
              <a:t>¿Cuándo usted se ha sentido en paz?</a:t>
            </a:r>
          </a:p>
        </p:txBody>
      </p:sp>
    </p:spTree>
    <p:extLst>
      <p:ext uri="{BB962C8B-B14F-4D97-AF65-F5344CB8AC3E}">
        <p14:creationId xmlns:p14="http://schemas.microsoft.com/office/powerpoint/2010/main" val="508937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7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330" grpId="0" animBg="1"/>
      <p:bldP spid="22733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793037" cy="1462087"/>
          </a:xfrm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 err="1"/>
              <a:t>Verdad</a:t>
            </a:r>
            <a:r>
              <a:rPr lang="en-US" dirty="0"/>
              <a:t> Central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65532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PR" sz="3600" dirty="0"/>
              <a:t>Jesús es el camino al Padre, por eso podemos vivir en paz.</a:t>
            </a:r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6487376" y="3429000"/>
            <a:ext cx="2123224" cy="3183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18877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793037" cy="1462087"/>
          </a:xfrm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 err="1"/>
              <a:t>Gotitas</a:t>
            </a:r>
            <a:r>
              <a:rPr lang="en-US" dirty="0"/>
              <a:t> del saber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80772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PR" sz="3600" b="1" i="1" dirty="0"/>
              <a:t>Turbe</a:t>
            </a:r>
            <a:r>
              <a:rPr lang="es-PR" sz="3600" dirty="0"/>
              <a:t>. Puede referirse a una sacudida, a un alboroto exterior, o a una turbulencia interior, a circunstancias inquietantes o a confundirse. (</a:t>
            </a:r>
            <a:r>
              <a:rPr lang="es-PR" sz="3600" dirty="0" err="1">
                <a:solidFill>
                  <a:srgbClr val="0000FF"/>
                </a:solidFill>
              </a:rPr>
              <a:t>Jn</a:t>
            </a:r>
            <a:r>
              <a:rPr lang="es-PR" sz="3600" dirty="0">
                <a:solidFill>
                  <a:srgbClr val="0000FF"/>
                </a:solidFill>
              </a:rPr>
              <a:t>. 14.1</a:t>
            </a:r>
            <a:r>
              <a:rPr lang="es-PR" sz="36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098560151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793037" cy="1462087"/>
          </a:xfrm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 err="1"/>
              <a:t>Gotitas</a:t>
            </a:r>
            <a:r>
              <a:rPr lang="en-US" dirty="0"/>
              <a:t> del saber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80772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PR" sz="3600" b="1" i="1" dirty="0"/>
              <a:t>Moradas</a:t>
            </a:r>
            <a:r>
              <a:rPr lang="es-PR" sz="3600" dirty="0"/>
              <a:t>. Lugar a donde quedarse o habitar, como una habitación o una vivienda, incluso puede ser un domicilio establecido. (</a:t>
            </a:r>
            <a:r>
              <a:rPr lang="es-PR" sz="3600" dirty="0" err="1">
                <a:solidFill>
                  <a:srgbClr val="0000FF"/>
                </a:solidFill>
              </a:rPr>
              <a:t>Jn</a:t>
            </a:r>
            <a:r>
              <a:rPr lang="es-PR" sz="3600" dirty="0">
                <a:solidFill>
                  <a:srgbClr val="0000FF"/>
                </a:solidFill>
              </a:rPr>
              <a:t>. 14.2</a:t>
            </a:r>
            <a:r>
              <a:rPr lang="es-PR" sz="36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186939392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793037" cy="1462087"/>
          </a:xfrm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 err="1"/>
              <a:t>Gotitas</a:t>
            </a:r>
            <a:r>
              <a:rPr lang="en-US" dirty="0"/>
              <a:t> del saber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80772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PR" sz="3600" b="1" i="1" dirty="0"/>
              <a:t>Conocer</a:t>
            </a:r>
            <a:r>
              <a:rPr lang="es-PR" sz="3600" dirty="0"/>
              <a:t>. En este versículo las formas de “conocer” provienen del verbo griego </a:t>
            </a:r>
            <a:r>
              <a:rPr lang="es-PR" sz="3600" i="1" u="sng" dirty="0" err="1"/>
              <a:t>gignõskõ</a:t>
            </a:r>
            <a:r>
              <a:rPr lang="es-PR" sz="3600" dirty="0"/>
              <a:t> que se puede traducir como “conocer por experiencia personal”. En los vv.4-5 se utiliza el verbo </a:t>
            </a:r>
            <a:r>
              <a:rPr lang="es-PR" sz="3600" i="1" u="sng" dirty="0" err="1"/>
              <a:t>oida</a:t>
            </a:r>
            <a:r>
              <a:rPr lang="es-PR" sz="3600" dirty="0"/>
              <a:t> que los eruditos bíblicos plantean tiene un significado diferente. (</a:t>
            </a:r>
            <a:r>
              <a:rPr lang="es-PR" sz="3600" dirty="0" err="1">
                <a:solidFill>
                  <a:srgbClr val="0000FF"/>
                </a:solidFill>
              </a:rPr>
              <a:t>Jn</a:t>
            </a:r>
            <a:r>
              <a:rPr lang="es-PR" sz="3600" dirty="0">
                <a:solidFill>
                  <a:srgbClr val="0000FF"/>
                </a:solidFill>
              </a:rPr>
              <a:t>. 14.7</a:t>
            </a:r>
            <a:r>
              <a:rPr lang="es-PR" sz="36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733563182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solidFill>
                  <a:schemeClr val="bg1">
                    <a:lumMod val="85000"/>
                  </a:schemeClr>
                </a:solidFill>
                <a:latin typeface="Candara" panose="020E0502030303020204" pitchFamily="34" charset="0"/>
              </a:rPr>
              <a:t>Pasaje bíblico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438400" y="2286000"/>
            <a:ext cx="42672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>
                <a:latin typeface="Candara" panose="020E0502030303020204" pitchFamily="34" charset="0"/>
                <a:cs typeface="David" panose="020E0502060401010101" pitchFamily="34" charset="-79"/>
              </a:rPr>
              <a:t>Juan 14.1</a:t>
            </a:r>
            <a:endParaRPr lang="es-ES" sz="4800" dirty="0">
              <a:latin typeface="Candara" panose="020E0502030303020204" pitchFamily="34" charset="0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648641825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Juan 14:1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" y="2057400"/>
            <a:ext cx="8715376" cy="1077218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s-ES" sz="3200" i="1" baseline="30000" dirty="0"/>
              <a:t>1</a:t>
            </a:r>
            <a:r>
              <a:rPr lang="es-ES" sz="3200" i="1" dirty="0"/>
              <a:t>No se turbe vuestro corazón; creéis en Dios, creed también en mí.</a:t>
            </a:r>
            <a:endParaRPr lang="es-ES" sz="3200" b="1" i="1" dirty="0"/>
          </a:p>
        </p:txBody>
      </p:sp>
    </p:spTree>
    <p:extLst>
      <p:ext uri="{BB962C8B-B14F-4D97-AF65-F5344CB8AC3E}">
        <p14:creationId xmlns:p14="http://schemas.microsoft.com/office/powerpoint/2010/main" val="2503741547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116467</TotalTime>
  <Words>692</Words>
  <Application>Microsoft Office PowerPoint</Application>
  <PresentationFormat>On-screen Show (4:3)</PresentationFormat>
  <Paragraphs>81</Paragraphs>
  <Slides>24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24</vt:i4>
      </vt:variant>
    </vt:vector>
  </HeadingPairs>
  <TitlesOfParts>
    <vt:vector size="33" baseType="lpstr">
      <vt:lpstr>Arial</vt:lpstr>
      <vt:lpstr>Calibri</vt:lpstr>
      <vt:lpstr>Candara</vt:lpstr>
      <vt:lpstr>David</vt:lpstr>
      <vt:lpstr>Tahoma</vt:lpstr>
      <vt:lpstr>Wingdings</vt:lpstr>
      <vt:lpstr>Blends</vt:lpstr>
      <vt:lpstr>1_Office Theme</vt:lpstr>
      <vt:lpstr>1_Blends</vt:lpstr>
      <vt:lpstr>PowerPoint Presentation</vt:lpstr>
      <vt:lpstr>Contexto</vt:lpstr>
      <vt:lpstr>Para Considerar</vt:lpstr>
      <vt:lpstr>Verdad Central</vt:lpstr>
      <vt:lpstr>Gotitas del saber</vt:lpstr>
      <vt:lpstr>Gotitas del saber</vt:lpstr>
      <vt:lpstr>Gotitas del saber</vt:lpstr>
      <vt:lpstr>Pasaje bíblico</vt:lpstr>
      <vt:lpstr>Juan 14:1</vt:lpstr>
      <vt:lpstr>Para Considerar</vt:lpstr>
      <vt:lpstr>Para Considerar</vt:lpstr>
      <vt:lpstr>Pasaje bíblico</vt:lpstr>
      <vt:lpstr>Juan 14.2-4</vt:lpstr>
      <vt:lpstr>Para Considerar</vt:lpstr>
      <vt:lpstr>Para Considerar</vt:lpstr>
      <vt:lpstr>Pasaje bíblico</vt:lpstr>
      <vt:lpstr>Juan 14.5-7</vt:lpstr>
      <vt:lpstr>Para Considerar</vt:lpstr>
      <vt:lpstr>Para Considerar</vt:lpstr>
      <vt:lpstr>Aplicación para mi vida</vt:lpstr>
      <vt:lpstr>Aplicación para mi vida</vt:lpstr>
      <vt:lpstr>Aplicación para mi vida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nuestra_necesidad_de_paz_042317</dc:title>
  <dc:subject>nuestra_necesidad_de_paz_042317</dc:subject>
  <dc:creator>Tito Ortega</dc:creator>
  <cp:lastModifiedBy>Tito</cp:lastModifiedBy>
  <cp:revision>5591</cp:revision>
  <cp:lastPrinted>2017-02-19T03:20:39Z</cp:lastPrinted>
  <dcterms:created xsi:type="dcterms:W3CDTF">2007-01-24T21:53:34Z</dcterms:created>
  <dcterms:modified xsi:type="dcterms:W3CDTF">2017-04-30T22:15:18Z</dcterms:modified>
</cp:coreProperties>
</file>