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16"/>
  </p:notesMasterIdLst>
  <p:handoutMasterIdLst>
    <p:handoutMasterId r:id="rId17"/>
  </p:handoutMasterIdLst>
  <p:sldIdLst>
    <p:sldId id="1963" r:id="rId3"/>
    <p:sldId id="804" r:id="rId4"/>
    <p:sldId id="1778" r:id="rId5"/>
    <p:sldId id="1968" r:id="rId6"/>
    <p:sldId id="1973" r:id="rId7"/>
    <p:sldId id="1974" r:id="rId8"/>
    <p:sldId id="1953" r:id="rId9"/>
    <p:sldId id="1970" r:id="rId10"/>
    <p:sldId id="1964" r:id="rId11"/>
    <p:sldId id="1971" r:id="rId12"/>
    <p:sldId id="1704" r:id="rId13"/>
    <p:sldId id="1663" r:id="rId14"/>
    <p:sldId id="908" r:id="rId1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RIVERA" initials="J" lastIdx="1" clrIdx="0">
    <p:extLst>
      <p:ext uri="{19B8F6BF-5375-455C-9EA6-DF929625EA0E}">
        <p15:presenceInfo xmlns:p15="http://schemas.microsoft.com/office/powerpoint/2012/main" userId="S-1-5-21-1923034732-3165472078-3183135663-17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0D0D0D"/>
    <a:srgbClr val="000000"/>
    <a:srgbClr val="FFFFD1"/>
    <a:srgbClr val="0000CC"/>
    <a:srgbClr val="0000FF"/>
    <a:srgbClr val="A6925A"/>
    <a:srgbClr val="285633"/>
    <a:srgbClr val="CC9900"/>
    <a:srgbClr val="CB79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5405" autoAdjust="0"/>
  </p:normalViewPr>
  <p:slideViewPr>
    <p:cSldViewPr>
      <p:cViewPr varScale="1">
        <p:scale>
          <a:sx n="105" d="100"/>
          <a:sy n="105" d="100"/>
        </p:scale>
        <p:origin x="1632" y="150"/>
      </p:cViewPr>
      <p:guideLst>
        <p:guide orient="horz" pos="2160"/>
        <p:guide pos="2880"/>
      </p:guideLst>
    </p:cSldViewPr>
  </p:slideViewPr>
  <p:outlineViewPr>
    <p:cViewPr>
      <p:scale>
        <a:sx n="33" d="100"/>
        <a:sy n="33" d="100"/>
      </p:scale>
      <p:origin x="0" y="-638"/>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4" d="100"/>
          <a:sy n="64" d="100"/>
        </p:scale>
        <p:origin x="308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6/6/2017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1</a:t>
            </a:fld>
            <a:endParaRPr lang="en-US">
              <a:solidFill>
                <a:srgbClr val="000000"/>
              </a:solidFill>
            </a:endParaRPr>
          </a:p>
        </p:txBody>
      </p:sp>
    </p:spTree>
    <p:extLst>
      <p:ext uri="{BB962C8B-B14F-4D97-AF65-F5344CB8AC3E}">
        <p14:creationId xmlns:p14="http://schemas.microsoft.com/office/powerpoint/2010/main" val="1592879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a:t>
            </a:fld>
            <a:endParaRPr lang="en-US" dirty="0"/>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a:t>
            </a:fld>
            <a:endParaRPr lang="en-US"/>
          </a:p>
        </p:txBody>
      </p:sp>
    </p:spTree>
    <p:extLst>
      <p:ext uri="{BB962C8B-B14F-4D97-AF65-F5344CB8AC3E}">
        <p14:creationId xmlns:p14="http://schemas.microsoft.com/office/powerpoint/2010/main" val="435275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7</a:t>
            </a:fld>
            <a:endParaRPr lang="en-US"/>
          </a:p>
        </p:txBody>
      </p:sp>
    </p:spTree>
    <p:extLst>
      <p:ext uri="{BB962C8B-B14F-4D97-AF65-F5344CB8AC3E}">
        <p14:creationId xmlns:p14="http://schemas.microsoft.com/office/powerpoint/2010/main" val="4243362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325357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11</a:t>
            </a:fld>
            <a:endParaRPr lang="en-US"/>
          </a:p>
        </p:txBody>
      </p:sp>
    </p:spTree>
    <p:extLst>
      <p:ext uri="{BB962C8B-B14F-4D97-AF65-F5344CB8AC3E}">
        <p14:creationId xmlns:p14="http://schemas.microsoft.com/office/powerpoint/2010/main" val="198542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12</a:t>
            </a:fld>
            <a:endParaRPr lang="en-US">
              <a:solidFill>
                <a:srgbClr val="000000"/>
              </a:solidFill>
            </a:endParaRPr>
          </a:p>
        </p:txBody>
      </p:sp>
    </p:spTree>
    <p:extLst>
      <p:ext uri="{BB962C8B-B14F-4D97-AF65-F5344CB8AC3E}">
        <p14:creationId xmlns:p14="http://schemas.microsoft.com/office/powerpoint/2010/main" val="2280813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13</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ref.ly/logosres/spexpotl;ref=Bible.Mt6.1-18;off=39;ctx=_adoraci$C3$B3n_(6.1$E2$80$9318)$0A~Cristo_pone_la_adora"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https://ref.ly/logosres/ndbunilit;ref=Page.p_649;off=796"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dia1.santabanta.com/full1/Outdoors/Sunrise/sunrise-63a.jpg"/>
          <p:cNvPicPr>
            <a:picLocks noChangeAspect="1" noChangeArrowheads="1"/>
          </p:cNvPicPr>
          <p:nvPr/>
        </p:nvPicPr>
        <p:blipFill rotWithShape="1">
          <a:blip r:embed="rId3">
            <a:extLst>
              <a:ext uri="{28A0092B-C50C-407E-A947-70E740481C1C}">
                <a14:useLocalDpi xmlns:a14="http://schemas.microsoft.com/office/drawing/2010/main" val="0"/>
              </a:ext>
            </a:extLst>
          </a:blip>
          <a:srcRect l="7175" t="5573" r="6731" b="833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6387" name="Rectangle 3"/>
          <p:cNvSpPr>
            <a:spLocks noGrp="1" noChangeArrowheads="1"/>
          </p:cNvSpPr>
          <p:nvPr>
            <p:ph idx="1"/>
          </p:nvPr>
        </p:nvSpPr>
        <p:spPr>
          <a:xfrm>
            <a:off x="457200" y="990600"/>
            <a:ext cx="8229600" cy="5181600"/>
          </a:xfrm>
          <a:solidFill>
            <a:schemeClr val="bg1">
              <a:lumMod val="95000"/>
              <a:lumOff val="5000"/>
              <a:alpha val="80000"/>
            </a:schemeClr>
          </a:solidFill>
          <a:ln/>
        </p:spPr>
        <p:txBody>
          <a:bodyPr anchor="ctr">
            <a:noAutofit/>
          </a:bodyPr>
          <a:lstStyle/>
          <a:p>
            <a:pPr marL="0" lvl="0" indent="0" algn="ctr" fontAlgn="auto">
              <a:spcBef>
                <a:spcPts val="0"/>
              </a:spcBef>
              <a:buNone/>
              <a:defRPr/>
            </a:pPr>
            <a:r>
              <a:rPr lang="es-PR" sz="4400" dirty="0"/>
              <a:t>Verano</a:t>
            </a:r>
            <a:r>
              <a:rPr lang="es-PR" sz="4400" kern="1200" dirty="0"/>
              <a:t> 2017/Tema: Transformado</a:t>
            </a:r>
            <a:r>
              <a:rPr lang="es-PR" sz="4400" dirty="0"/>
              <a:t>: Mi vida en el Reino de Dios</a:t>
            </a:r>
            <a:endParaRPr lang="es-PR" sz="4400" kern="1200" dirty="0"/>
          </a:p>
          <a:p>
            <a:pPr marL="0" lvl="0" indent="0" algn="ctr" fontAlgn="auto">
              <a:spcBef>
                <a:spcPts val="0"/>
              </a:spcBef>
              <a:buNone/>
              <a:defRPr/>
            </a:pPr>
            <a:r>
              <a:rPr lang="es-PR" sz="4400" kern="1200" dirty="0"/>
              <a:t>Sesión 1</a:t>
            </a:r>
            <a:r>
              <a:rPr lang="es-PR" sz="4400" cap="small" dirty="0"/>
              <a:t>: Transformado en mi Adoración</a:t>
            </a:r>
            <a:endParaRPr lang="es-PR" sz="4000" cap="small" dirty="0"/>
          </a:p>
          <a:p>
            <a:pPr marL="0" indent="-234950" algn="ctr">
              <a:spcBef>
                <a:spcPts val="0"/>
              </a:spcBef>
              <a:buNone/>
            </a:pPr>
            <a:r>
              <a:rPr lang="es-PR" sz="4000" kern="1200" dirty="0"/>
              <a:t> 4 de  junio de 2017</a:t>
            </a:r>
            <a:endParaRPr lang="es-PR" dirty="0"/>
          </a:p>
          <a:p>
            <a:pPr marL="0" indent="-234950" algn="ctr">
              <a:spcBef>
                <a:spcPts val="0"/>
              </a:spcBef>
              <a:buNone/>
            </a:pPr>
            <a:r>
              <a:rPr lang="es-PR" dirty="0"/>
              <a:t>(Mateo 6:1-8, 16-18)</a:t>
            </a: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Tree>
    <p:extLst>
      <p:ext uri="{BB962C8B-B14F-4D97-AF65-F5344CB8AC3E}">
        <p14:creationId xmlns:p14="http://schemas.microsoft.com/office/powerpoint/2010/main" val="156506623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87">
                                            <p:bg/>
                                          </p:spTgt>
                                        </p:tgtEl>
                                        <p:attrNameLst>
                                          <p:attrName>style.visibility</p:attrName>
                                        </p:attrNameLst>
                                      </p:cBhvr>
                                      <p:to>
                                        <p:strVal val="visible"/>
                                      </p:to>
                                    </p:set>
                                    <p:animEffect transition="in" filter="fade">
                                      <p:cBhvr>
                                        <p:cTn id="7" dur="500"/>
                                        <p:tgtEl>
                                          <p:spTgt spid="16387">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txEl>
                                              <p:pRg st="0" end="0"/>
                                            </p:txEl>
                                          </p:spTgt>
                                        </p:tgtEl>
                                        <p:attrNameLst>
                                          <p:attrName>style.visibility</p:attrName>
                                        </p:attrNameLst>
                                      </p:cBhvr>
                                      <p:to>
                                        <p:strVal val="visible"/>
                                      </p:to>
                                    </p:set>
                                    <p:animEffect transition="in" filter="fade">
                                      <p:cBhvr>
                                        <p:cTn id="10" dur="500"/>
                                        <p:tgtEl>
                                          <p:spTgt spid="16387">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1" end="1"/>
                                            </p:txEl>
                                          </p:spTgt>
                                        </p:tgtEl>
                                        <p:attrNameLst>
                                          <p:attrName>style.visibility</p:attrName>
                                        </p:attrNameLst>
                                      </p:cBhvr>
                                      <p:to>
                                        <p:strVal val="visible"/>
                                      </p:to>
                                    </p:set>
                                    <p:animEffect transition="in" filter="fade">
                                      <p:cBhvr>
                                        <p:cTn id="13" dur="500"/>
                                        <p:tgtEl>
                                          <p:spTgt spid="16387">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2" end="2"/>
                                            </p:txEl>
                                          </p:spTgt>
                                        </p:tgtEl>
                                        <p:attrNameLst>
                                          <p:attrName>style.visibility</p:attrName>
                                        </p:attrNameLst>
                                      </p:cBhvr>
                                      <p:to>
                                        <p:strVal val="visible"/>
                                      </p:to>
                                    </p:set>
                                    <p:animEffect transition="in" filter="fade">
                                      <p:cBhvr>
                                        <p:cTn id="16" dur="500"/>
                                        <p:tgtEl>
                                          <p:spTgt spid="16387">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3" end="3"/>
                                            </p:txEl>
                                          </p:spTgt>
                                        </p:tgtEl>
                                        <p:attrNameLst>
                                          <p:attrName>style.visibility</p:attrName>
                                        </p:attrNameLst>
                                      </p:cBhvr>
                                      <p:to>
                                        <p:strVal val="visible"/>
                                      </p:to>
                                    </p:set>
                                    <p:animEffect transition="in" filter="fade">
                                      <p:cBhvr>
                                        <p:cTn id="19" dur="500"/>
                                        <p:tgtEl>
                                          <p:spTgt spid="163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David" panose="020E0502060401010101" pitchFamily="34" charset="-79"/>
                <a:cs typeface="David" panose="020E0502060401010101" pitchFamily="34" charset="-79"/>
              </a:rPr>
              <a:t>Mateo 6.16-18</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10</a:t>
            </a:fld>
            <a:endParaRPr lang="en-US"/>
          </a:p>
        </p:txBody>
      </p:sp>
      <p:sp>
        <p:nvSpPr>
          <p:cNvPr id="7" name="TextBox 6"/>
          <p:cNvSpPr txBox="1"/>
          <p:nvPr/>
        </p:nvSpPr>
        <p:spPr>
          <a:xfrm>
            <a:off x="381000" y="2277275"/>
            <a:ext cx="8382000" cy="4027385"/>
          </a:xfrm>
          <a:prstGeom prst="rect">
            <a:avLst/>
          </a:prstGeom>
          <a:noFill/>
        </p:spPr>
        <p:txBody>
          <a:bodyPr vert="horz" wrap="square" rtlCol="0">
            <a:spAutoFit/>
          </a:bodyPr>
          <a:lstStyle/>
          <a:p>
            <a:pPr marL="0" marR="0">
              <a:lnSpc>
                <a:spcPct val="115000"/>
              </a:lnSpc>
              <a:spcBef>
                <a:spcPts val="0"/>
              </a:spcBef>
              <a:spcAft>
                <a:spcPts val="1000"/>
              </a:spcAft>
            </a:pPr>
            <a:r>
              <a:rPr lang="es-PR" sz="2800" dirty="0">
                <a:latin typeface="Calibri" panose="020F0502020204030204" pitchFamily="34" charset="0"/>
              </a:rPr>
              <a:t>“</a:t>
            </a:r>
            <a:r>
              <a:rPr lang="es-PR" sz="2800" i="1" dirty="0">
                <a:latin typeface="Calibri" panose="020F0502020204030204" pitchFamily="34" charset="0"/>
              </a:rPr>
              <a:t>Cuando ayunéis, no seáis austeros, como los hipócritas; porque ellos demudan sus rostros para mostrar a los hombres que ayunan; de cierto os digo que ya tienen su recompensa. Pero tú, cuando ayunes, unge tu cabeza y lava tu rostro, para no mostrar a los hombres que ayunas, sino a tu Padre que está en secreto; y tu Padre que ve en lo secreto te recompensará en público.</a:t>
            </a:r>
            <a:r>
              <a:rPr lang="es-PR" sz="2800" dirty="0">
                <a:latin typeface="Calibri" panose="020F0502020204030204" pitchFamily="34" charset="0"/>
              </a:rPr>
              <a:t>” (Mateo 6.16–18, RVR60) </a:t>
            </a:r>
            <a:endParaRPr lang="es-PR" sz="2800" dirty="0">
              <a:effectLst/>
              <a:latin typeface="Calibri" panose="020F0502020204030204" pitchFamily="34" charset="0"/>
            </a:endParaRPr>
          </a:p>
        </p:txBody>
      </p:sp>
    </p:spTree>
    <p:extLst>
      <p:ext uri="{BB962C8B-B14F-4D97-AF65-F5344CB8AC3E}">
        <p14:creationId xmlns:p14="http://schemas.microsoft.com/office/powerpoint/2010/main" val="4176311364"/>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11</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057400"/>
            <a:ext cx="8610600" cy="4230687"/>
          </a:xfrm>
        </p:spPr>
        <p:txBody>
          <a:bodyPr/>
          <a:lstStyle/>
          <a:p>
            <a:pPr marL="57150" indent="0">
              <a:buNone/>
            </a:pPr>
            <a:r>
              <a:rPr lang="es-PR" sz="1800" dirty="0" err="1"/>
              <a:t>Wiersbe</a:t>
            </a:r>
            <a:r>
              <a:rPr lang="es-PR" sz="1800" dirty="0"/>
              <a:t>, Warren W. </a:t>
            </a:r>
            <a:r>
              <a:rPr lang="es-PR" sz="1800" i="1" dirty="0">
                <a:hlinkClick r:id="rId3"/>
              </a:rPr>
              <a:t>Bosquejos expositivos de la Biblia: Antiguo y Nuevo Testamento</a:t>
            </a:r>
            <a:r>
              <a:rPr lang="es-PR" sz="1800" dirty="0">
                <a:hlinkClick r:id="rId3"/>
              </a:rPr>
              <a:t>. </a:t>
            </a:r>
            <a:r>
              <a:rPr lang="es-PR" sz="1800" dirty="0" err="1">
                <a:hlinkClick r:id="rId3"/>
              </a:rPr>
              <a:t>electronic</a:t>
            </a:r>
            <a:r>
              <a:rPr lang="es-PR" sz="1800" dirty="0">
                <a:hlinkClick r:id="rId3"/>
              </a:rPr>
              <a:t> ed. Nashville: Editorial Caribe, 1995. </a:t>
            </a:r>
            <a:r>
              <a:rPr lang="es-PR" sz="1800" dirty="0" err="1">
                <a:hlinkClick r:id="rId3"/>
              </a:rPr>
              <a:t>Print</a:t>
            </a:r>
            <a:r>
              <a:rPr lang="es-PR" sz="1800" dirty="0">
                <a:hlinkClick r:id="rId3"/>
              </a:rPr>
              <a:t>.</a:t>
            </a:r>
          </a:p>
          <a:p>
            <a:pPr marL="57150" indent="0">
              <a:buNone/>
            </a:pPr>
            <a:r>
              <a:rPr lang="es-PR" sz="1800" dirty="0" err="1"/>
              <a:t>Lockward</a:t>
            </a:r>
            <a:r>
              <a:rPr lang="es-PR" sz="1800" dirty="0"/>
              <a:t>, Alfonso. </a:t>
            </a:r>
            <a:r>
              <a:rPr lang="es-PR" sz="1800" i="1" u="sng" dirty="0">
                <a:hlinkClick r:id="rId4"/>
              </a:rPr>
              <a:t>Nuevo diccionario de la Biblia</a:t>
            </a:r>
            <a:r>
              <a:rPr lang="es-PR" sz="1800" dirty="0">
                <a:hlinkClick r:id="rId4"/>
              </a:rPr>
              <a:t> 1999 : 649. </a:t>
            </a:r>
            <a:r>
              <a:rPr lang="es-PR" sz="1800" dirty="0" err="1">
                <a:hlinkClick r:id="rId4"/>
              </a:rPr>
              <a:t>Print</a:t>
            </a:r>
            <a:r>
              <a:rPr lang="es-PR" sz="1800" dirty="0">
                <a:hlinkClick r:id="rId4"/>
              </a:rPr>
              <a:t>.</a:t>
            </a:r>
          </a:p>
          <a:p>
            <a:pPr marL="57150" indent="0">
              <a:buNone/>
            </a:pPr>
            <a:endParaRPr lang="es-PR" sz="1800" dirty="0">
              <a:hlinkClick r:id="rId3"/>
            </a:endParaRPr>
          </a:p>
          <a:p>
            <a:pPr marL="57150" indent="0">
              <a:buNone/>
            </a:pPr>
            <a:endParaRPr lang="en-US" sz="1800" dirty="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extLst>
      <p:ext uri="{BB962C8B-B14F-4D97-AF65-F5344CB8AC3E}">
        <p14:creationId xmlns:p14="http://schemas.microsoft.com/office/powerpoint/2010/main" val="3025339085"/>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http://media1.santabanta.com/full1/Outdoors/Sunrise/sunrise-63a.jpg"/>
          <p:cNvPicPr>
            <a:picLocks noChangeAspect="1" noChangeArrowheads="1"/>
          </p:cNvPicPr>
          <p:nvPr/>
        </p:nvPicPr>
        <p:blipFill rotWithShape="1">
          <a:blip r:embed="rId3">
            <a:extLst>
              <a:ext uri="{28A0092B-C50C-407E-A947-70E740481C1C}">
                <a14:useLocalDpi xmlns:a14="http://schemas.microsoft.com/office/drawing/2010/main" val="0"/>
              </a:ext>
            </a:extLst>
          </a:blip>
          <a:srcRect l="7175" t="5573" r="6731" b="833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6386" name="Rectangle 2"/>
          <p:cNvSpPr>
            <a:spLocks noGrp="1" noChangeArrowheads="1"/>
          </p:cNvSpPr>
          <p:nvPr>
            <p:ph type="title"/>
          </p:nvPr>
        </p:nvSpPr>
        <p:spPr>
          <a:xfrm>
            <a:off x="457200" y="304800"/>
            <a:ext cx="8229600" cy="573088"/>
          </a:xfrm>
          <a:solidFill>
            <a:schemeClr val="bg1">
              <a:lumMod val="95000"/>
              <a:lumOff val="5000"/>
              <a:alpha val="80000"/>
            </a:schemeClr>
          </a:solidFill>
          <a:ln/>
        </p:spPr>
        <p:txBody>
          <a:bodyPr anchor="ctr">
            <a:noAutofit/>
          </a:bodyPr>
          <a:lstStyle/>
          <a:p>
            <a:pPr algn="ctr"/>
            <a:r>
              <a:rPr lang="es-PR" dirty="0">
                <a:solidFill>
                  <a:schemeClr val="tx1"/>
                </a:solidFill>
              </a:rPr>
              <a:t>Próximo Estudio Dominical</a:t>
            </a: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3" name="Content Placeholder 2"/>
          <p:cNvSpPr>
            <a:spLocks noGrp="1"/>
          </p:cNvSpPr>
          <p:nvPr>
            <p:ph idx="1"/>
          </p:nvPr>
        </p:nvSpPr>
        <p:spPr/>
        <p:txBody>
          <a:bodyPr/>
          <a:lstStyle/>
          <a:p>
            <a:endParaRPr lang="es-PR"/>
          </a:p>
        </p:txBody>
      </p:sp>
      <p:sp>
        <p:nvSpPr>
          <p:cNvPr id="9" name="Rectangle 3"/>
          <p:cNvSpPr txBox="1">
            <a:spLocks noChangeArrowheads="1"/>
          </p:cNvSpPr>
          <p:nvPr/>
        </p:nvSpPr>
        <p:spPr>
          <a:xfrm>
            <a:off x="457200" y="990600"/>
            <a:ext cx="8229600" cy="5181600"/>
          </a:xfrm>
          <a:prstGeom prst="rect">
            <a:avLst/>
          </a:prstGeom>
          <a:solidFill>
            <a:schemeClr val="bg1">
              <a:lumMod val="95000"/>
              <a:lumOff val="5000"/>
              <a:alpha val="80000"/>
            </a:schemeClr>
          </a:solidFill>
          <a:ln/>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fontAlgn="auto">
              <a:spcBef>
                <a:spcPts val="0"/>
              </a:spcBef>
              <a:buNone/>
              <a:defRPr/>
            </a:pPr>
            <a:r>
              <a:rPr lang="es-PR" sz="4400" dirty="0"/>
              <a:t>Verano 2017/Tema: Transformado: Mi vida en el Reino de Dios</a:t>
            </a:r>
          </a:p>
          <a:p>
            <a:pPr marL="0" lvl="0" indent="0" algn="ctr" fontAlgn="auto">
              <a:spcBef>
                <a:spcPts val="0"/>
              </a:spcBef>
              <a:buNone/>
              <a:defRPr/>
            </a:pPr>
            <a:r>
              <a:rPr lang="es-PR" sz="4400" dirty="0"/>
              <a:t>Sesión 1</a:t>
            </a:r>
            <a:r>
              <a:rPr lang="es-PR" sz="4400" cap="small" dirty="0"/>
              <a:t>: </a:t>
            </a:r>
            <a:r>
              <a:rPr lang="es-PR" sz="4400" dirty="0"/>
              <a:t>Transformado en mi forma de orar</a:t>
            </a:r>
          </a:p>
          <a:p>
            <a:pPr marL="0" indent="-234950" algn="ctr">
              <a:spcBef>
                <a:spcPts val="0"/>
              </a:spcBef>
              <a:buNone/>
            </a:pPr>
            <a:r>
              <a:rPr lang="es-PR" sz="4000" dirty="0"/>
              <a:t> 11 de  junio de 2017</a:t>
            </a:r>
            <a:endParaRPr lang="es-PR" sz="4400" dirty="0"/>
          </a:p>
          <a:p>
            <a:pPr marL="0" indent="-234950" algn="ctr">
              <a:spcBef>
                <a:spcPts val="0"/>
              </a:spcBef>
              <a:buNone/>
            </a:pPr>
            <a:r>
              <a:rPr lang="es-PR" sz="4400" dirty="0"/>
              <a:t>(Mateo 6:9-15)</a:t>
            </a:r>
          </a:p>
          <a:p>
            <a:pPr marL="0" indent="-234950" algn="ctr" fontAlgn="auto">
              <a:spcBef>
                <a:spcPts val="0"/>
              </a:spcBef>
              <a:spcAft>
                <a:spcPts val="0"/>
              </a:spcAft>
              <a:buFont typeface="Arial" pitchFamily="34" charset="0"/>
              <a:buNone/>
            </a:pPr>
            <a:endParaRPr lang="es-PR" dirty="0"/>
          </a:p>
        </p:txBody>
      </p:sp>
    </p:spTree>
    <p:extLst>
      <p:ext uri="{BB962C8B-B14F-4D97-AF65-F5344CB8AC3E}">
        <p14:creationId xmlns:p14="http://schemas.microsoft.com/office/powerpoint/2010/main" val="38718253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bg/>
                                          </p:spTgt>
                                        </p:tgtEl>
                                        <p:attrNameLst>
                                          <p:attrName>style.visibility</p:attrName>
                                        </p:attrNameLst>
                                      </p:cBhvr>
                                      <p:to>
                                        <p:strVal val="visible"/>
                                      </p:to>
                                    </p:set>
                                    <p:animEffect transition="in" filter="fade">
                                      <p:cBhvr>
                                        <p:cTn id="10" dur="500"/>
                                        <p:tgtEl>
                                          <p:spTgt spid="9">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500"/>
                                        <p:tgtEl>
                                          <p:spTgt spid="9">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fade">
                                      <p:cBhvr>
                                        <p:cTn id="16" dur="500"/>
                                        <p:tgtEl>
                                          <p:spTgt spid="9">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500"/>
                                        <p:tgtEl>
                                          <p:spTgt spid="9">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9"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13</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2</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a:t>asunto</a:t>
            </a:r>
          </a:p>
        </p:txBody>
      </p:sp>
      <p:sp>
        <p:nvSpPr>
          <p:cNvPr id="315395" name="Rectangle 3"/>
          <p:cNvSpPr>
            <a:spLocks noGrp="1" noChangeArrowheads="1"/>
          </p:cNvSpPr>
          <p:nvPr>
            <p:ph type="body" sz="half" idx="1"/>
          </p:nvPr>
        </p:nvSpPr>
        <p:spPr>
          <a:xfrm>
            <a:off x="0" y="2057400"/>
            <a:ext cx="5486400" cy="4643438"/>
          </a:xfrm>
          <a:solidFill>
            <a:schemeClr val="bg1">
              <a:alpha val="45000"/>
            </a:schemeClr>
          </a:solidFill>
        </p:spPr>
        <p:txBody>
          <a:bodyPr>
            <a:normAutofit/>
          </a:bodyPr>
          <a:lstStyle/>
          <a:p>
            <a:r>
              <a:rPr lang="es-PR" sz="3600" dirty="0"/>
              <a:t>Ofrendar, orar y ayunar son disciplinas de la adoración personal. </a:t>
            </a:r>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a:solidFill>
                  <a:schemeClr val="bg1">
                    <a:lumMod val="85000"/>
                  </a:schemeClr>
                </a:solidFill>
              </a:rPr>
              <a:t>Pasaje bíblico</a:t>
            </a: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ES" sz="4800" dirty="0">
                <a:latin typeface="David" panose="020E0502060401010101" pitchFamily="34" charset="-79"/>
                <a:cs typeface="David" panose="020E0502060401010101" pitchFamily="34" charset="-79"/>
              </a:rPr>
              <a:t>Mateo 6:1-4</a:t>
            </a:r>
          </a:p>
        </p:txBody>
      </p:sp>
    </p:spTree>
    <p:extLst>
      <p:ext uri="{BB962C8B-B14F-4D97-AF65-F5344CB8AC3E}">
        <p14:creationId xmlns:p14="http://schemas.microsoft.com/office/powerpoint/2010/main" val="1648641825"/>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David" panose="020E0502060401010101" pitchFamily="34" charset="-79"/>
                <a:cs typeface="David" panose="020E0502060401010101" pitchFamily="34" charset="-79"/>
              </a:rPr>
              <a:t>Mateo 6:1-4</a:t>
            </a:r>
          </a:p>
        </p:txBody>
      </p:sp>
      <p:sp>
        <p:nvSpPr>
          <p:cNvPr id="4" name="Slide Number Placeholder 3"/>
          <p:cNvSpPr>
            <a:spLocks noGrp="1"/>
          </p:cNvSpPr>
          <p:nvPr>
            <p:ph type="sldNum" sz="quarter" idx="12"/>
          </p:nvPr>
        </p:nvSpPr>
        <p:spPr/>
        <p:txBody>
          <a:bodyPr/>
          <a:lstStyle/>
          <a:p>
            <a:fld id="{921E7F7E-33AA-4283-8B9E-027FB821B55F}" type="slidenum">
              <a:rPr lang="en-US" smtClean="0"/>
              <a:pPr/>
              <a:t>4</a:t>
            </a:fld>
            <a:endParaRPr lang="en-US"/>
          </a:p>
        </p:txBody>
      </p:sp>
      <p:sp>
        <p:nvSpPr>
          <p:cNvPr id="5" name="TextBox 4"/>
          <p:cNvSpPr txBox="1"/>
          <p:nvPr/>
        </p:nvSpPr>
        <p:spPr>
          <a:xfrm>
            <a:off x="381000" y="2057400"/>
            <a:ext cx="8382000" cy="4666534"/>
          </a:xfrm>
          <a:prstGeom prst="rect">
            <a:avLst/>
          </a:prstGeom>
          <a:noFill/>
        </p:spPr>
        <p:txBody>
          <a:bodyPr vert="horz" wrap="square" rtlCol="0">
            <a:spAutoFit/>
          </a:bodyPr>
          <a:lstStyle/>
          <a:p>
            <a:pPr marL="0" marR="0">
              <a:lnSpc>
                <a:spcPct val="115000"/>
              </a:lnSpc>
              <a:spcBef>
                <a:spcPts val="0"/>
              </a:spcBef>
              <a:spcAft>
                <a:spcPts val="1000"/>
              </a:spcAft>
            </a:pPr>
            <a:r>
              <a:rPr lang="es-PR" sz="2600" dirty="0">
                <a:latin typeface="Calibri" panose="020F0502020204030204" pitchFamily="34" charset="0"/>
              </a:rPr>
              <a:t>“</a:t>
            </a:r>
            <a:r>
              <a:rPr lang="es-PR" sz="2600" i="1" dirty="0">
                <a:latin typeface="Calibri" panose="020F0502020204030204" pitchFamily="34" charset="0"/>
              </a:rPr>
              <a:t>Guardaos de hacer vuestra justicia delante de los hombres, para ser vistos de ellos; de otra manera no tendréis recompensa de vuestro Padre que está en los cielos. Cuando, pues, des limosna, no hagas tocar trompeta delante de ti, como hacen los hipócritas en las sinagogas y en las calles, para ser alabados por los hombres; de cierto os digo que ya tienen su recompensa. Mas cuando tú des limosna, no sepa tu izquierda lo que hace tu derecha, para que sea tu limosna en secreto; y tu Padre que ve en lo secreto te recompensará en público.</a:t>
            </a:r>
            <a:r>
              <a:rPr lang="es-PR" sz="2600" dirty="0">
                <a:latin typeface="Calibri" panose="020F0502020204030204" pitchFamily="34" charset="0"/>
              </a:rPr>
              <a:t>” (Mateo 6.1–4, RVR60) </a:t>
            </a:r>
            <a:endParaRPr lang="es-PR" sz="2600" dirty="0">
              <a:effectLst/>
              <a:latin typeface="Calibri" panose="020F0502020204030204" pitchFamily="34" charset="0"/>
            </a:endParaRPr>
          </a:p>
        </p:txBody>
      </p:sp>
    </p:spTree>
    <p:extLst>
      <p:ext uri="{BB962C8B-B14F-4D97-AF65-F5344CB8AC3E}">
        <p14:creationId xmlns:p14="http://schemas.microsoft.com/office/powerpoint/2010/main" val="2224491942"/>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David" panose="020E0502060401010101" pitchFamily="34" charset="-79"/>
                <a:cs typeface="David" panose="020E0502060401010101" pitchFamily="34" charset="-79"/>
              </a:rPr>
              <a:t>Mateo 6:1-4</a:t>
            </a:r>
          </a:p>
        </p:txBody>
      </p:sp>
      <p:sp>
        <p:nvSpPr>
          <p:cNvPr id="3" name="Content Placeholder 2"/>
          <p:cNvSpPr>
            <a:spLocks noGrp="1"/>
          </p:cNvSpPr>
          <p:nvPr>
            <p:ph idx="1"/>
          </p:nvPr>
        </p:nvSpPr>
        <p:spPr>
          <a:xfrm>
            <a:off x="152400" y="2017712"/>
            <a:ext cx="8802688" cy="4611687"/>
          </a:xfrm>
        </p:spPr>
        <p:txBody>
          <a:bodyPr>
            <a:normAutofit/>
          </a:bodyPr>
          <a:lstStyle/>
          <a:p>
            <a:r>
              <a:rPr lang="es-PR" b="1" dirty="0"/>
              <a:t>LIMOSNA </a:t>
            </a:r>
            <a:r>
              <a:rPr lang="es-PR" dirty="0"/>
              <a:t>Es lo que se da gratuita y desinteresadamente a una persona necesitada. </a:t>
            </a:r>
          </a:p>
        </p:txBody>
      </p:sp>
      <p:sp>
        <p:nvSpPr>
          <p:cNvPr id="4" name="Slide Number Placeholder 3"/>
          <p:cNvSpPr>
            <a:spLocks noGrp="1"/>
          </p:cNvSpPr>
          <p:nvPr>
            <p:ph type="sldNum" sz="quarter" idx="12"/>
          </p:nvPr>
        </p:nvSpPr>
        <p:spPr/>
        <p:txBody>
          <a:bodyPr/>
          <a:lstStyle/>
          <a:p>
            <a:fld id="{921E7F7E-33AA-4283-8B9E-027FB821B55F}" type="slidenum">
              <a:rPr lang="en-US" smtClean="0"/>
              <a:pPr/>
              <a:t>5</a:t>
            </a:fld>
            <a:endParaRPr lang="en-US"/>
          </a:p>
        </p:txBody>
      </p:sp>
    </p:spTree>
    <p:extLst>
      <p:ext uri="{BB962C8B-B14F-4D97-AF65-F5344CB8AC3E}">
        <p14:creationId xmlns:p14="http://schemas.microsoft.com/office/powerpoint/2010/main" val="2228957709"/>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David" panose="020E0502060401010101" pitchFamily="34" charset="-79"/>
                <a:cs typeface="David" panose="020E0502060401010101" pitchFamily="34" charset="-79"/>
              </a:rPr>
              <a:t>Mateo 6:1-4</a:t>
            </a:r>
          </a:p>
        </p:txBody>
      </p:sp>
      <p:sp>
        <p:nvSpPr>
          <p:cNvPr id="3" name="Content Placeholder 2"/>
          <p:cNvSpPr>
            <a:spLocks noGrp="1"/>
          </p:cNvSpPr>
          <p:nvPr>
            <p:ph idx="1"/>
          </p:nvPr>
        </p:nvSpPr>
        <p:spPr>
          <a:xfrm>
            <a:off x="152400" y="2017712"/>
            <a:ext cx="8802688" cy="4611687"/>
          </a:xfrm>
        </p:spPr>
        <p:txBody>
          <a:bodyPr>
            <a:normAutofit/>
          </a:bodyPr>
          <a:lstStyle/>
          <a:p>
            <a:r>
              <a:rPr lang="es-PR" dirty="0"/>
              <a:t>Cristo pone la adoración primero, puesto que la relación de uno con Dios determina su relación con el mundo y con las demás personas.</a:t>
            </a:r>
          </a:p>
          <a:p>
            <a:r>
              <a:rPr lang="es-PR" dirty="0"/>
              <a:t>A los fariseos les encantaba hacer propaganda de sus ofrendas </a:t>
            </a:r>
            <a:r>
              <a:rPr lang="es-PR" i="1" dirty="0">
                <a:solidFill>
                  <a:schemeClr val="tx2"/>
                </a:solidFill>
              </a:rPr>
              <a:t>(Marcos 12.38–40).</a:t>
            </a:r>
          </a:p>
          <a:p>
            <a:pPr marL="0" indent="0">
              <a:buNone/>
            </a:pPr>
            <a:endParaRPr lang="es-PR" i="1" dirty="0">
              <a:solidFill>
                <a:schemeClr val="tx2"/>
              </a:solidFill>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6</a:t>
            </a:fld>
            <a:endParaRPr lang="en-US"/>
          </a:p>
        </p:txBody>
      </p:sp>
    </p:spTree>
    <p:extLst>
      <p:ext uri="{BB962C8B-B14F-4D97-AF65-F5344CB8AC3E}">
        <p14:creationId xmlns:p14="http://schemas.microsoft.com/office/powerpoint/2010/main" val="2379502640"/>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a:solidFill>
                  <a:schemeClr val="bg1">
                    <a:lumMod val="85000"/>
                  </a:schemeClr>
                </a:solidFill>
              </a:rPr>
              <a:t>Pasaje bíblico</a:t>
            </a: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ES" sz="4800" dirty="0">
                <a:latin typeface="David" panose="020E0502060401010101" pitchFamily="34" charset="-79"/>
                <a:cs typeface="David" panose="020E0502060401010101" pitchFamily="34" charset="-79"/>
              </a:rPr>
              <a:t>Mateo 6.5–8</a:t>
            </a:r>
          </a:p>
        </p:txBody>
      </p:sp>
    </p:spTree>
    <p:extLst>
      <p:ext uri="{BB962C8B-B14F-4D97-AF65-F5344CB8AC3E}">
        <p14:creationId xmlns:p14="http://schemas.microsoft.com/office/powerpoint/2010/main" val="2365382134"/>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David" panose="020E0502060401010101" pitchFamily="34" charset="-79"/>
                <a:cs typeface="David" panose="020E0502060401010101" pitchFamily="34" charset="-79"/>
              </a:rPr>
              <a:t>Mateo 6:5-8</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8</a:t>
            </a:fld>
            <a:endParaRPr lang="en-US"/>
          </a:p>
        </p:txBody>
      </p:sp>
      <p:sp>
        <p:nvSpPr>
          <p:cNvPr id="7" name="TextBox 6"/>
          <p:cNvSpPr txBox="1"/>
          <p:nvPr/>
        </p:nvSpPr>
        <p:spPr>
          <a:xfrm>
            <a:off x="381000" y="2133600"/>
            <a:ext cx="8382000" cy="4314707"/>
          </a:xfrm>
          <a:prstGeom prst="rect">
            <a:avLst/>
          </a:prstGeom>
          <a:noFill/>
        </p:spPr>
        <p:txBody>
          <a:bodyPr vert="horz" wrap="square" rtlCol="0">
            <a:spAutoFit/>
          </a:bodyPr>
          <a:lstStyle/>
          <a:p>
            <a:pPr marL="0" marR="0">
              <a:lnSpc>
                <a:spcPct val="115000"/>
              </a:lnSpc>
              <a:spcBef>
                <a:spcPts val="0"/>
              </a:spcBef>
              <a:spcAft>
                <a:spcPts val="1000"/>
              </a:spcAft>
            </a:pPr>
            <a:r>
              <a:rPr lang="es-PR" sz="2400" dirty="0">
                <a:latin typeface="Calibri" panose="020F0502020204030204" pitchFamily="34" charset="0"/>
              </a:rPr>
              <a:t>“</a:t>
            </a:r>
            <a:r>
              <a:rPr lang="es-PR" sz="2400" i="1" dirty="0">
                <a:latin typeface="Calibri" panose="020F0502020204030204" pitchFamily="34" charset="0"/>
              </a:rPr>
              <a:t>Y cuando ores, no seas como los hipócritas; porque ellos aman el orar en pie en las sinagogas y en las esquinas de las calles, para ser vistos de los hombres; de cierto os digo que ya tienen su recompensa. Mas tú, cuando ores, entra en tu aposento, y cerrada la puerta, ora a tu Padre que está en secreto; y tu Padre que ve en lo secreto te recompensará en público. Y orando, no uséis vanas repeticiones, como los gentiles, que piensan que por su palabrería serán oídos. No os hagáis, pues, semejantes a ellos; porque vuestro Padre sabe de qué cosas tenéis necesidad, antes que vosotros le pidáis.</a:t>
            </a:r>
            <a:r>
              <a:rPr lang="es-PR" sz="2400" dirty="0">
                <a:latin typeface="Calibri" panose="020F0502020204030204" pitchFamily="34" charset="0"/>
              </a:rPr>
              <a:t>” (Mateo 6.5–8, RVR60) </a:t>
            </a:r>
            <a:endParaRPr lang="es-PR" sz="2400" dirty="0">
              <a:effectLst/>
              <a:latin typeface="Calibri" panose="020F0502020204030204" pitchFamily="34" charset="0"/>
            </a:endParaRPr>
          </a:p>
        </p:txBody>
      </p:sp>
    </p:spTree>
    <p:extLst>
      <p:ext uri="{BB962C8B-B14F-4D97-AF65-F5344CB8AC3E}">
        <p14:creationId xmlns:p14="http://schemas.microsoft.com/office/powerpoint/2010/main" val="1361511979"/>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a:solidFill>
                  <a:schemeClr val="bg1">
                    <a:lumMod val="85000"/>
                  </a:schemeClr>
                </a:solidFill>
              </a:rPr>
              <a:t>Pasaje bíblico</a:t>
            </a: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ES" sz="4800" dirty="0">
                <a:latin typeface="David" panose="020E0502060401010101" pitchFamily="34" charset="-79"/>
                <a:cs typeface="David" panose="020E0502060401010101" pitchFamily="34" charset="-79"/>
              </a:rPr>
              <a:t>Mateo 6.16-18</a:t>
            </a:r>
          </a:p>
        </p:txBody>
      </p:sp>
    </p:spTree>
    <p:extLst>
      <p:ext uri="{BB962C8B-B14F-4D97-AF65-F5344CB8AC3E}">
        <p14:creationId xmlns:p14="http://schemas.microsoft.com/office/powerpoint/2010/main" val="3093528635"/>
      </p:ext>
    </p:extLst>
  </p:cSld>
  <p:clrMapOvr>
    <a:masterClrMapping/>
  </p:clrMapOvr>
  <p:transition spd="slow">
    <p:fade/>
  </p:transition>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115214</TotalTime>
  <Words>561</Words>
  <Application>Microsoft Office PowerPoint</Application>
  <PresentationFormat>On-screen Show (4:3)</PresentationFormat>
  <Paragraphs>47</Paragraphs>
  <Slides>13</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Arial</vt:lpstr>
      <vt:lpstr>Calibri</vt:lpstr>
      <vt:lpstr>David</vt:lpstr>
      <vt:lpstr>Tahoma</vt:lpstr>
      <vt:lpstr>Wingdings</vt:lpstr>
      <vt:lpstr>Blends</vt:lpstr>
      <vt:lpstr>1_Office Theme</vt:lpstr>
      <vt:lpstr>PowerPoint Presentation</vt:lpstr>
      <vt:lpstr>El asunto</vt:lpstr>
      <vt:lpstr>Pasaje bíblico</vt:lpstr>
      <vt:lpstr>Mateo 6:1-4</vt:lpstr>
      <vt:lpstr>Mateo 6:1-4</vt:lpstr>
      <vt:lpstr>Mateo 6:1-4</vt:lpstr>
      <vt:lpstr>Pasaje bíblico</vt:lpstr>
      <vt:lpstr>Mateo 6:5-8</vt:lpstr>
      <vt:lpstr>Pasaje bíblico</vt:lpstr>
      <vt:lpstr>Mateo 6.16-18</vt:lpstr>
      <vt:lpstr>Recursos</vt:lpstr>
      <vt:lpstr>Próximo Estudio Dominical</vt:lpstr>
      <vt:lpstr>PowerPoint Presentation</vt:lpstr>
    </vt:vector>
  </TitlesOfParts>
  <Company>UIPR-Aguadilla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transformado_en_mi adoracion_060417</dc:title>
  <dc:creator>JRIVERA</dc:creator>
  <cp:lastModifiedBy>Tito</cp:lastModifiedBy>
  <cp:revision>5552</cp:revision>
  <cp:lastPrinted>2016-04-09T19:10:40Z</cp:lastPrinted>
  <dcterms:created xsi:type="dcterms:W3CDTF">2007-01-24T21:53:34Z</dcterms:created>
  <dcterms:modified xsi:type="dcterms:W3CDTF">2017-06-07T02:53:20Z</dcterms:modified>
</cp:coreProperties>
</file>