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23"/>
  </p:notesMasterIdLst>
  <p:handoutMasterIdLst>
    <p:handoutMasterId r:id="rId24"/>
  </p:handoutMasterIdLst>
  <p:sldIdLst>
    <p:sldId id="1963" r:id="rId3"/>
    <p:sldId id="804" r:id="rId4"/>
    <p:sldId id="1966" r:id="rId5"/>
    <p:sldId id="1967" r:id="rId6"/>
    <p:sldId id="1778" r:id="rId7"/>
    <p:sldId id="1968" r:id="rId8"/>
    <p:sldId id="1977" r:id="rId9"/>
    <p:sldId id="1976" r:id="rId10"/>
    <p:sldId id="1979" r:id="rId11"/>
    <p:sldId id="1980" r:id="rId12"/>
    <p:sldId id="1953" r:id="rId13"/>
    <p:sldId id="1970" r:id="rId14"/>
    <p:sldId id="1982" r:id="rId15"/>
    <p:sldId id="1964" r:id="rId16"/>
    <p:sldId id="1971" r:id="rId17"/>
    <p:sldId id="1984" r:id="rId18"/>
    <p:sldId id="1972" r:id="rId19"/>
    <p:sldId id="1704" r:id="rId20"/>
    <p:sldId id="1663" r:id="rId21"/>
    <p:sldId id="908" r:id="rId2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RIVERA" initials="J" lastIdx="1" clrIdx="0">
    <p:extLst>
      <p:ext uri="{19B8F6BF-5375-455C-9EA6-DF929625EA0E}">
        <p15:presenceInfo xmlns:p15="http://schemas.microsoft.com/office/powerpoint/2012/main" userId="S-1-5-21-1923034732-3165472078-3183135663-17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a:srgbClr val="0D0D0D"/>
    <a:srgbClr val="000000"/>
    <a:srgbClr val="FFFFD1"/>
    <a:srgbClr val="0000CC"/>
    <a:srgbClr val="0000FF"/>
    <a:srgbClr val="A6925A"/>
    <a:srgbClr val="285633"/>
    <a:srgbClr val="CC9900"/>
    <a:srgbClr val="CB79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5405" autoAdjust="0"/>
  </p:normalViewPr>
  <p:slideViewPr>
    <p:cSldViewPr>
      <p:cViewPr varScale="1">
        <p:scale>
          <a:sx n="105" d="100"/>
          <a:sy n="105" d="100"/>
        </p:scale>
        <p:origin x="1632" y="114"/>
      </p:cViewPr>
      <p:guideLst>
        <p:guide orient="horz" pos="2160"/>
        <p:guide pos="2880"/>
      </p:guideLst>
    </p:cSldViewPr>
  </p:slideViewPr>
  <p:outlineViewPr>
    <p:cViewPr>
      <p:scale>
        <a:sx n="33" d="100"/>
        <a:sy n="33" d="100"/>
      </p:scale>
      <p:origin x="0" y="-638"/>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64" d="100"/>
          <a:sy n="64" d="100"/>
        </p:scale>
        <p:origin x="308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CE3FCA5-A52A-443B-A5B1-7E194A08C435}" type="datetimeFigureOut">
              <a:rPr lang="en-US" smtClean="0"/>
              <a:pPr/>
              <a:t>7/5/2017</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1</a:t>
            </a:fld>
            <a:endParaRPr lang="en-US">
              <a:solidFill>
                <a:srgbClr val="000000"/>
              </a:solidFill>
            </a:endParaRPr>
          </a:p>
        </p:txBody>
      </p:sp>
    </p:spTree>
    <p:extLst>
      <p:ext uri="{BB962C8B-B14F-4D97-AF65-F5344CB8AC3E}">
        <p14:creationId xmlns:p14="http://schemas.microsoft.com/office/powerpoint/2010/main" val="15928797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a:t>
            </a:fld>
            <a:endParaRPr lang="en-US" dirty="0"/>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435275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8</a:t>
            </a:fld>
            <a:endParaRPr lang="en-US"/>
          </a:p>
        </p:txBody>
      </p:sp>
    </p:spTree>
    <p:extLst>
      <p:ext uri="{BB962C8B-B14F-4D97-AF65-F5344CB8AC3E}">
        <p14:creationId xmlns:p14="http://schemas.microsoft.com/office/powerpoint/2010/main" val="4270224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11</a:t>
            </a:fld>
            <a:endParaRPr lang="en-US"/>
          </a:p>
        </p:txBody>
      </p:sp>
    </p:spTree>
    <p:extLst>
      <p:ext uri="{BB962C8B-B14F-4D97-AF65-F5344CB8AC3E}">
        <p14:creationId xmlns:p14="http://schemas.microsoft.com/office/powerpoint/2010/main" val="42433625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14</a:t>
            </a:fld>
            <a:endParaRPr lang="en-US"/>
          </a:p>
        </p:txBody>
      </p:sp>
    </p:spTree>
    <p:extLst>
      <p:ext uri="{BB962C8B-B14F-4D97-AF65-F5344CB8AC3E}">
        <p14:creationId xmlns:p14="http://schemas.microsoft.com/office/powerpoint/2010/main" val="325357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18</a:t>
            </a:fld>
            <a:endParaRPr lang="en-US"/>
          </a:p>
        </p:txBody>
      </p:sp>
    </p:spTree>
    <p:extLst>
      <p:ext uri="{BB962C8B-B14F-4D97-AF65-F5344CB8AC3E}">
        <p14:creationId xmlns:p14="http://schemas.microsoft.com/office/powerpoint/2010/main" val="1985425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19</a:t>
            </a:fld>
            <a:endParaRPr lang="en-US">
              <a:solidFill>
                <a:srgbClr val="000000"/>
              </a:solidFill>
            </a:endParaRPr>
          </a:p>
        </p:txBody>
      </p:sp>
    </p:spTree>
    <p:extLst>
      <p:ext uri="{BB962C8B-B14F-4D97-AF65-F5344CB8AC3E}">
        <p14:creationId xmlns:p14="http://schemas.microsoft.com/office/powerpoint/2010/main" val="2280813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20</a:t>
            </a:fld>
            <a:endParaRPr lang="en-US"/>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ref.ly/logosres/spexpotl;ref=Bible.Mt6.1-18;off=39;ctx=_adoraci$C3$B3n_(6.1$E2$80$9318)$0A~Cristo_pone_la_adora"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edia1.santabanta.com/full1/Outdoors/Sunrise/sunrise-63a.jpg"/>
          <p:cNvPicPr>
            <a:picLocks noChangeAspect="1" noChangeArrowheads="1"/>
          </p:cNvPicPr>
          <p:nvPr/>
        </p:nvPicPr>
        <p:blipFill rotWithShape="1">
          <a:blip r:embed="rId3">
            <a:extLst>
              <a:ext uri="{28A0092B-C50C-407E-A947-70E740481C1C}">
                <a14:useLocalDpi xmlns:a14="http://schemas.microsoft.com/office/drawing/2010/main" val="0"/>
              </a:ext>
            </a:extLst>
          </a:blip>
          <a:srcRect l="7175" t="5573" r="6731" b="833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6387" name="Rectangle 3"/>
          <p:cNvSpPr>
            <a:spLocks noGrp="1" noChangeArrowheads="1"/>
          </p:cNvSpPr>
          <p:nvPr>
            <p:ph idx="1"/>
          </p:nvPr>
        </p:nvSpPr>
        <p:spPr>
          <a:xfrm>
            <a:off x="457200" y="990600"/>
            <a:ext cx="8229600" cy="5181600"/>
          </a:xfrm>
          <a:solidFill>
            <a:schemeClr val="bg1">
              <a:lumMod val="95000"/>
              <a:lumOff val="5000"/>
              <a:alpha val="80000"/>
            </a:schemeClr>
          </a:solidFill>
          <a:ln/>
        </p:spPr>
        <p:txBody>
          <a:bodyPr anchor="ctr">
            <a:noAutofit/>
          </a:bodyPr>
          <a:lstStyle/>
          <a:p>
            <a:pPr marL="0" lvl="0" indent="0" algn="ctr" fontAlgn="auto">
              <a:spcBef>
                <a:spcPts val="0"/>
              </a:spcBef>
              <a:buNone/>
              <a:defRPr/>
            </a:pPr>
            <a:r>
              <a:rPr lang="es-PR" sz="4400" dirty="0"/>
              <a:t>Verano</a:t>
            </a:r>
            <a:r>
              <a:rPr lang="es-PR" sz="4400" kern="1200" dirty="0"/>
              <a:t> 2017/Tema: Transformado</a:t>
            </a:r>
            <a:r>
              <a:rPr lang="es-PR" sz="4400" dirty="0"/>
              <a:t>: Mi vida en el Reino de Dios</a:t>
            </a:r>
            <a:endParaRPr lang="es-PR" sz="4400" kern="1200" dirty="0"/>
          </a:p>
          <a:p>
            <a:pPr marL="0" lvl="0" indent="0" algn="ctr" fontAlgn="auto">
              <a:spcBef>
                <a:spcPts val="0"/>
              </a:spcBef>
              <a:buNone/>
              <a:defRPr/>
            </a:pPr>
            <a:r>
              <a:rPr lang="es-PR" sz="4400" kern="1200" dirty="0"/>
              <a:t>Sesión 5</a:t>
            </a:r>
            <a:r>
              <a:rPr lang="es-PR" sz="4400" cap="small" dirty="0"/>
              <a:t>: Transformado en mis acciones</a:t>
            </a:r>
            <a:endParaRPr lang="es-PR" sz="4000" cap="small" dirty="0"/>
          </a:p>
          <a:p>
            <a:pPr marL="0" indent="-234950" algn="ctr">
              <a:spcBef>
                <a:spcPts val="0"/>
              </a:spcBef>
              <a:buNone/>
            </a:pPr>
            <a:r>
              <a:rPr lang="es-PR" sz="4000" kern="1200" dirty="0"/>
              <a:t> 2 de  junio de 2017</a:t>
            </a:r>
            <a:endParaRPr lang="es-PR" dirty="0"/>
          </a:p>
          <a:p>
            <a:pPr marL="0" indent="-234950" algn="ctr">
              <a:spcBef>
                <a:spcPts val="0"/>
              </a:spcBef>
              <a:buNone/>
            </a:pPr>
            <a:r>
              <a:rPr lang="es-PR" dirty="0"/>
              <a:t>(Mateo 7:1-12)</a:t>
            </a: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Tree>
    <p:extLst>
      <p:ext uri="{BB962C8B-B14F-4D97-AF65-F5344CB8AC3E}">
        <p14:creationId xmlns:p14="http://schemas.microsoft.com/office/powerpoint/2010/main" val="156506623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387">
                                            <p:bg/>
                                          </p:spTgt>
                                        </p:tgtEl>
                                        <p:attrNameLst>
                                          <p:attrName>style.visibility</p:attrName>
                                        </p:attrNameLst>
                                      </p:cBhvr>
                                      <p:to>
                                        <p:strVal val="visible"/>
                                      </p:to>
                                    </p:set>
                                    <p:animEffect transition="in" filter="fade">
                                      <p:cBhvr>
                                        <p:cTn id="7" dur="500"/>
                                        <p:tgtEl>
                                          <p:spTgt spid="16387">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txEl>
                                              <p:pRg st="0" end="0"/>
                                            </p:txEl>
                                          </p:spTgt>
                                        </p:tgtEl>
                                        <p:attrNameLst>
                                          <p:attrName>style.visibility</p:attrName>
                                        </p:attrNameLst>
                                      </p:cBhvr>
                                      <p:to>
                                        <p:strVal val="visible"/>
                                      </p:to>
                                    </p:set>
                                    <p:animEffect transition="in" filter="fade">
                                      <p:cBhvr>
                                        <p:cTn id="10" dur="500"/>
                                        <p:tgtEl>
                                          <p:spTgt spid="16387">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1" end="1"/>
                                            </p:txEl>
                                          </p:spTgt>
                                        </p:tgtEl>
                                        <p:attrNameLst>
                                          <p:attrName>style.visibility</p:attrName>
                                        </p:attrNameLst>
                                      </p:cBhvr>
                                      <p:to>
                                        <p:strVal val="visible"/>
                                      </p:to>
                                    </p:set>
                                    <p:animEffect transition="in" filter="fade">
                                      <p:cBhvr>
                                        <p:cTn id="13" dur="500"/>
                                        <p:tgtEl>
                                          <p:spTgt spid="16387">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2" end="2"/>
                                            </p:txEl>
                                          </p:spTgt>
                                        </p:tgtEl>
                                        <p:attrNameLst>
                                          <p:attrName>style.visibility</p:attrName>
                                        </p:attrNameLst>
                                      </p:cBhvr>
                                      <p:to>
                                        <p:strVal val="visible"/>
                                      </p:to>
                                    </p:set>
                                    <p:animEffect transition="in" filter="fade">
                                      <p:cBhvr>
                                        <p:cTn id="16" dur="500"/>
                                        <p:tgtEl>
                                          <p:spTgt spid="16387">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3" end="3"/>
                                            </p:txEl>
                                          </p:spTgt>
                                        </p:tgtEl>
                                        <p:attrNameLst>
                                          <p:attrName>style.visibility</p:attrName>
                                        </p:attrNameLst>
                                      </p:cBhvr>
                                      <p:to>
                                        <p:strVal val="visible"/>
                                      </p:to>
                                    </p:set>
                                    <p:animEffect transition="in" filter="fade">
                                      <p:cBhvr>
                                        <p:cTn id="19" dur="500"/>
                                        <p:tgtEl>
                                          <p:spTgt spid="163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3DFB1-4032-4474-BBFC-75829E441354}"/>
              </a:ext>
            </a:extLst>
          </p:cNvPr>
          <p:cNvSpPr>
            <a:spLocks noGrp="1"/>
          </p:cNvSpPr>
          <p:nvPr>
            <p:ph type="title"/>
          </p:nvPr>
        </p:nvSpPr>
        <p:spPr/>
        <p:txBody>
          <a:bodyPr/>
          <a:lstStyle/>
          <a:p>
            <a:r>
              <a:rPr lang="es-ES" dirty="0">
                <a:latin typeface="David" panose="020E0502060401010101" pitchFamily="34" charset="-79"/>
                <a:cs typeface="David" panose="020E0502060401010101" pitchFamily="34" charset="-79"/>
              </a:rPr>
              <a:t>Mateo 7:1-6</a:t>
            </a:r>
            <a:endParaRPr lang="es-PR" dirty="0"/>
          </a:p>
        </p:txBody>
      </p:sp>
      <p:sp>
        <p:nvSpPr>
          <p:cNvPr id="3" name="Content Placeholder 2">
            <a:extLst>
              <a:ext uri="{FF2B5EF4-FFF2-40B4-BE49-F238E27FC236}">
                <a16:creationId xmlns:a16="http://schemas.microsoft.com/office/drawing/2014/main" id="{4B056B03-033E-48FA-B8FC-449B2C645A5C}"/>
              </a:ext>
            </a:extLst>
          </p:cNvPr>
          <p:cNvSpPr>
            <a:spLocks noGrp="1"/>
          </p:cNvSpPr>
          <p:nvPr>
            <p:ph idx="1"/>
          </p:nvPr>
        </p:nvSpPr>
        <p:spPr>
          <a:xfrm>
            <a:off x="228600" y="2017713"/>
            <a:ext cx="8726488" cy="4114800"/>
          </a:xfrm>
        </p:spPr>
        <p:txBody>
          <a:bodyPr/>
          <a:lstStyle/>
          <a:p>
            <a:r>
              <a:rPr lang="es-PR" sz="2400" dirty="0"/>
              <a:t>Bajo la Ley de Moisés, los perros y cerdos eran animales inmundos y aquí se emplean estos términos para describir a personas malvadas. </a:t>
            </a:r>
          </a:p>
          <a:p>
            <a:r>
              <a:rPr lang="es-PR" sz="2400" dirty="0"/>
              <a:t>Cuando nos encontramos con personas malignas que tratan las verdades divinas con un absoluto menosprecio y que responden a nuestra predicación de las demandas de Cristo con insultos y violencia, no estamos obligados a seguir compartiéndoles el evangelio.</a:t>
            </a:r>
          </a:p>
        </p:txBody>
      </p:sp>
      <p:sp>
        <p:nvSpPr>
          <p:cNvPr id="4" name="Slide Number Placeholder 3">
            <a:extLst>
              <a:ext uri="{FF2B5EF4-FFF2-40B4-BE49-F238E27FC236}">
                <a16:creationId xmlns:a16="http://schemas.microsoft.com/office/drawing/2014/main" id="{F36C614A-1FDC-474D-8A61-53C01E912B3C}"/>
              </a:ext>
            </a:extLst>
          </p:cNvPr>
          <p:cNvSpPr>
            <a:spLocks noGrp="1"/>
          </p:cNvSpPr>
          <p:nvPr>
            <p:ph type="sldNum" sz="quarter" idx="12"/>
          </p:nvPr>
        </p:nvSpPr>
        <p:spPr/>
        <p:txBody>
          <a:bodyPr/>
          <a:lstStyle/>
          <a:p>
            <a:fld id="{921E7F7E-33AA-4283-8B9E-027FB821B55F}" type="slidenum">
              <a:rPr lang="en-US" smtClean="0"/>
              <a:pPr/>
              <a:t>10</a:t>
            </a:fld>
            <a:endParaRPr lang="en-US"/>
          </a:p>
        </p:txBody>
      </p:sp>
    </p:spTree>
    <p:extLst>
      <p:ext uri="{BB962C8B-B14F-4D97-AF65-F5344CB8AC3E}">
        <p14:creationId xmlns:p14="http://schemas.microsoft.com/office/powerpoint/2010/main" val="1340872001"/>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a:solidFill>
                  <a:schemeClr val="bg1">
                    <a:lumMod val="85000"/>
                  </a:schemeClr>
                </a:solidFill>
              </a:rPr>
              <a:t>Pasaje bíblico</a:t>
            </a: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ES" sz="4800" dirty="0">
                <a:latin typeface="David" panose="020E0502060401010101" pitchFamily="34" charset="-79"/>
                <a:cs typeface="David" panose="020E0502060401010101" pitchFamily="34" charset="-79"/>
              </a:rPr>
              <a:t>Mateo 7:7-11</a:t>
            </a:r>
          </a:p>
        </p:txBody>
      </p:sp>
    </p:spTree>
    <p:extLst>
      <p:ext uri="{BB962C8B-B14F-4D97-AF65-F5344CB8AC3E}">
        <p14:creationId xmlns:p14="http://schemas.microsoft.com/office/powerpoint/2010/main" val="2365382134"/>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David" panose="020E0502060401010101" pitchFamily="34" charset="-79"/>
                <a:cs typeface="David" panose="020E0502060401010101" pitchFamily="34" charset="-79"/>
              </a:rPr>
              <a:t>Mateo 7:7-11</a:t>
            </a:r>
          </a:p>
        </p:txBody>
      </p:sp>
      <p:sp>
        <p:nvSpPr>
          <p:cNvPr id="3" name="Content Placeholder 2">
            <a:extLst>
              <a:ext uri="{FF2B5EF4-FFF2-40B4-BE49-F238E27FC236}">
                <a16:creationId xmlns:a16="http://schemas.microsoft.com/office/drawing/2014/main" id="{32D13961-79C5-4076-84A7-23ABA431735E}"/>
              </a:ext>
            </a:extLst>
          </p:cNvPr>
          <p:cNvSpPr>
            <a:spLocks noGrp="1"/>
          </p:cNvSpPr>
          <p:nvPr>
            <p:ph idx="1"/>
          </p:nvPr>
        </p:nvSpPr>
        <p:spPr>
          <a:xfrm>
            <a:off x="152400" y="2017713"/>
            <a:ext cx="8802688" cy="4114800"/>
          </a:xfrm>
        </p:spPr>
        <p:txBody>
          <a:bodyPr/>
          <a:lstStyle/>
          <a:p>
            <a:pPr>
              <a:lnSpc>
                <a:spcPct val="150000"/>
              </a:lnSpc>
            </a:pPr>
            <a:r>
              <a:rPr lang="es-PR" sz="2000" dirty="0">
                <a:latin typeface="Calibri" panose="020F0502020204030204" pitchFamily="34" charset="0"/>
              </a:rPr>
              <a:t>“</a:t>
            </a:r>
            <a:r>
              <a:rPr lang="es-PR" sz="2000" i="1" dirty="0">
                <a:latin typeface="Calibri" panose="020F0502020204030204" pitchFamily="34" charset="0"/>
              </a:rPr>
              <a:t>Pedid, y se os dará; buscad, y hallaréis; llamad, y se os abrirá. Porque todo aquel que pide, recibe; y el que busca, halla; y al que llama, se le abrirá. ¿Qué hombre hay de vosotros, que si su hijo le pide pan, le dará una piedra? ¿O si le pide un pescado, le dará una serpiente? Pues si vosotros, siendo malos, sabéis dar buenas dádivas a vuestros hijos, ¿cuánto más vuestro Padre que está en los cielos dará buenas cosas a los que le pidan?</a:t>
            </a:r>
            <a:r>
              <a:rPr lang="es-PR" sz="2000" dirty="0">
                <a:latin typeface="Calibri" panose="020F0502020204030204" pitchFamily="34" charset="0"/>
              </a:rPr>
              <a:t>” (Mateo 7.7–11, RVR60) </a:t>
            </a:r>
          </a:p>
        </p:txBody>
      </p:sp>
      <p:sp>
        <p:nvSpPr>
          <p:cNvPr id="4" name="Slide Number Placeholder 3"/>
          <p:cNvSpPr>
            <a:spLocks noGrp="1"/>
          </p:cNvSpPr>
          <p:nvPr>
            <p:ph type="sldNum" sz="quarter" idx="12"/>
          </p:nvPr>
        </p:nvSpPr>
        <p:spPr/>
        <p:txBody>
          <a:bodyPr/>
          <a:lstStyle/>
          <a:p>
            <a:fld id="{921E7F7E-33AA-4283-8B9E-027FB821B55F}" type="slidenum">
              <a:rPr lang="en-US" smtClean="0"/>
              <a:pPr/>
              <a:t>12</a:t>
            </a:fld>
            <a:endParaRPr lang="en-US"/>
          </a:p>
        </p:txBody>
      </p:sp>
    </p:spTree>
    <p:extLst>
      <p:ext uri="{BB962C8B-B14F-4D97-AF65-F5344CB8AC3E}">
        <p14:creationId xmlns:p14="http://schemas.microsoft.com/office/powerpoint/2010/main" val="1361511979"/>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DC720-3649-4654-B9F0-2224F037E268}"/>
              </a:ext>
            </a:extLst>
          </p:cNvPr>
          <p:cNvSpPr>
            <a:spLocks noGrp="1"/>
          </p:cNvSpPr>
          <p:nvPr>
            <p:ph type="title"/>
          </p:nvPr>
        </p:nvSpPr>
        <p:spPr/>
        <p:txBody>
          <a:bodyPr/>
          <a:lstStyle/>
          <a:p>
            <a:r>
              <a:rPr lang="es-ES" dirty="0">
                <a:latin typeface="David" panose="020E0502060401010101" pitchFamily="34" charset="-79"/>
                <a:cs typeface="David" panose="020E0502060401010101" pitchFamily="34" charset="-79"/>
              </a:rPr>
              <a:t>Mateo 7:7-11</a:t>
            </a:r>
            <a:endParaRPr lang="es-PR" dirty="0"/>
          </a:p>
        </p:txBody>
      </p:sp>
      <p:sp>
        <p:nvSpPr>
          <p:cNvPr id="3" name="Content Placeholder 2">
            <a:extLst>
              <a:ext uri="{FF2B5EF4-FFF2-40B4-BE49-F238E27FC236}">
                <a16:creationId xmlns:a16="http://schemas.microsoft.com/office/drawing/2014/main" id="{85D30A34-438B-447B-A387-41A00F08B13F}"/>
              </a:ext>
            </a:extLst>
          </p:cNvPr>
          <p:cNvSpPr>
            <a:spLocks noGrp="1"/>
          </p:cNvSpPr>
          <p:nvPr>
            <p:ph idx="1"/>
          </p:nvPr>
        </p:nvSpPr>
        <p:spPr>
          <a:xfrm>
            <a:off x="228600" y="2017712"/>
            <a:ext cx="8726488" cy="4683125"/>
          </a:xfrm>
        </p:spPr>
        <p:txBody>
          <a:bodyPr>
            <a:normAutofit lnSpcReduction="10000"/>
          </a:bodyPr>
          <a:lstStyle/>
          <a:p>
            <a:r>
              <a:rPr lang="es-PR" dirty="0">
                <a:latin typeface="Calibri" panose="020F0502020204030204" pitchFamily="34" charset="0"/>
              </a:rPr>
              <a:t>“</a:t>
            </a:r>
            <a:r>
              <a:rPr lang="es-PR" i="1" dirty="0">
                <a:latin typeface="Calibri" panose="020F0502020204030204" pitchFamily="34" charset="0"/>
              </a:rPr>
              <a:t>Buscad a Jehová mientras puede ser hallado, llamadle en tanto que está cercano.</a:t>
            </a:r>
            <a:r>
              <a:rPr lang="es-PR" dirty="0">
                <a:latin typeface="Calibri" panose="020F0502020204030204" pitchFamily="34" charset="0"/>
              </a:rPr>
              <a:t>” (Isaías 55.6, RVR60) </a:t>
            </a:r>
          </a:p>
          <a:p>
            <a:r>
              <a:rPr lang="es-PR" dirty="0">
                <a:latin typeface="Calibri" panose="020F0502020204030204" pitchFamily="34" charset="0"/>
              </a:rPr>
              <a:t>“</a:t>
            </a:r>
            <a:r>
              <a:rPr lang="es-PR" i="1" dirty="0">
                <a:latin typeface="Calibri" panose="020F0502020204030204" pitchFamily="34" charset="0"/>
              </a:rPr>
              <a:t>Amados, si nuestro corazón no nos reprende, confianza tenemos en Dios; y cualquiera cosa que pidiéremos la recibiremos de él, porque guardamos sus mandamientos, y hacemos las cosas que son agradables delante de él.</a:t>
            </a:r>
            <a:r>
              <a:rPr lang="es-PR" dirty="0">
                <a:latin typeface="Calibri" panose="020F0502020204030204" pitchFamily="34" charset="0"/>
              </a:rPr>
              <a:t>” (1 Juan 3.21–22, RVR60) </a:t>
            </a:r>
          </a:p>
          <a:p>
            <a:r>
              <a:rPr lang="es-PR" dirty="0">
                <a:latin typeface="Calibri" panose="020F0502020204030204" pitchFamily="34" charset="0"/>
              </a:rPr>
              <a:t>(Mateo 6.25-34, RVR60) </a:t>
            </a:r>
          </a:p>
          <a:p>
            <a:pPr marL="0" indent="0">
              <a:buNone/>
            </a:pPr>
            <a:endParaRPr lang="es-PR" dirty="0"/>
          </a:p>
        </p:txBody>
      </p:sp>
      <p:sp>
        <p:nvSpPr>
          <p:cNvPr id="4" name="Slide Number Placeholder 3">
            <a:extLst>
              <a:ext uri="{FF2B5EF4-FFF2-40B4-BE49-F238E27FC236}">
                <a16:creationId xmlns:a16="http://schemas.microsoft.com/office/drawing/2014/main" id="{A3AA4955-60BF-4936-8DF7-3605029E8AA9}"/>
              </a:ext>
            </a:extLst>
          </p:cNvPr>
          <p:cNvSpPr>
            <a:spLocks noGrp="1"/>
          </p:cNvSpPr>
          <p:nvPr>
            <p:ph type="sldNum" sz="quarter" idx="12"/>
          </p:nvPr>
        </p:nvSpPr>
        <p:spPr/>
        <p:txBody>
          <a:bodyPr/>
          <a:lstStyle/>
          <a:p>
            <a:fld id="{921E7F7E-33AA-4283-8B9E-027FB821B55F}" type="slidenum">
              <a:rPr lang="en-US" smtClean="0"/>
              <a:pPr/>
              <a:t>13</a:t>
            </a:fld>
            <a:endParaRPr lang="en-US"/>
          </a:p>
        </p:txBody>
      </p:sp>
    </p:spTree>
    <p:extLst>
      <p:ext uri="{BB962C8B-B14F-4D97-AF65-F5344CB8AC3E}">
        <p14:creationId xmlns:p14="http://schemas.microsoft.com/office/powerpoint/2010/main" val="1130267772"/>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a:solidFill>
                  <a:schemeClr val="bg1">
                    <a:lumMod val="85000"/>
                  </a:schemeClr>
                </a:solidFill>
              </a:rPr>
              <a:t>Pasaje bíblico</a:t>
            </a: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ES" sz="4800" dirty="0">
                <a:latin typeface="David" panose="020E0502060401010101" pitchFamily="34" charset="-79"/>
                <a:cs typeface="David" panose="020E0502060401010101" pitchFamily="34" charset="-79"/>
              </a:rPr>
              <a:t>Mateo 7:12</a:t>
            </a:r>
          </a:p>
        </p:txBody>
      </p:sp>
    </p:spTree>
    <p:extLst>
      <p:ext uri="{BB962C8B-B14F-4D97-AF65-F5344CB8AC3E}">
        <p14:creationId xmlns:p14="http://schemas.microsoft.com/office/powerpoint/2010/main" val="3093528635"/>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David" panose="020E0502060401010101" pitchFamily="34" charset="-79"/>
                <a:cs typeface="David" panose="020E0502060401010101" pitchFamily="34" charset="-79"/>
              </a:rPr>
              <a:t>Mateo 7:12</a:t>
            </a:r>
          </a:p>
        </p:txBody>
      </p:sp>
      <p:sp>
        <p:nvSpPr>
          <p:cNvPr id="3" name="Content Placeholder 2">
            <a:extLst>
              <a:ext uri="{FF2B5EF4-FFF2-40B4-BE49-F238E27FC236}">
                <a16:creationId xmlns:a16="http://schemas.microsoft.com/office/drawing/2014/main" id="{3454EDD9-5D4D-4C18-8A3F-0212BC727DF7}"/>
              </a:ext>
            </a:extLst>
          </p:cNvPr>
          <p:cNvSpPr>
            <a:spLocks noGrp="1"/>
          </p:cNvSpPr>
          <p:nvPr>
            <p:ph idx="1"/>
          </p:nvPr>
        </p:nvSpPr>
        <p:spPr>
          <a:xfrm>
            <a:off x="228600" y="2017713"/>
            <a:ext cx="8726488" cy="4114800"/>
          </a:xfrm>
        </p:spPr>
        <p:txBody>
          <a:bodyPr/>
          <a:lstStyle/>
          <a:p>
            <a:pPr>
              <a:lnSpc>
                <a:spcPct val="150000"/>
              </a:lnSpc>
            </a:pPr>
            <a:r>
              <a:rPr lang="es-PR" sz="2000" dirty="0">
                <a:latin typeface="Calibri" panose="020F0502020204030204" pitchFamily="34" charset="0"/>
              </a:rPr>
              <a:t>“</a:t>
            </a:r>
            <a:r>
              <a:rPr lang="es-PR" sz="2000" i="1" dirty="0">
                <a:latin typeface="Calibri" panose="020F0502020204030204" pitchFamily="34" charset="0"/>
              </a:rPr>
              <a:t>Así que, todas las cosas que queráis que los hombres hagan con vosotros, así también haced vosotros con ellos; porque esto es la ley y los profetas.</a:t>
            </a:r>
            <a:r>
              <a:rPr lang="es-PR" sz="2000" dirty="0">
                <a:latin typeface="Calibri" panose="020F0502020204030204" pitchFamily="34" charset="0"/>
              </a:rPr>
              <a:t>” (Mateo 7.12, RVR60) </a:t>
            </a:r>
          </a:p>
          <a:p>
            <a:pPr marL="0" indent="0">
              <a:lnSpc>
                <a:spcPct val="150000"/>
              </a:lnSpc>
              <a:buNone/>
            </a:pPr>
            <a:endParaRPr lang="es-PR" sz="2000" dirty="0">
              <a:latin typeface="Calibri" panose="020F0502020204030204" pitchFamily="34" charset="0"/>
            </a:endParaRPr>
          </a:p>
          <a:p>
            <a:pPr marL="0" indent="0">
              <a:buNone/>
            </a:pPr>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15</a:t>
            </a:fld>
            <a:endParaRPr lang="en-US"/>
          </a:p>
        </p:txBody>
      </p:sp>
    </p:spTree>
    <p:extLst>
      <p:ext uri="{BB962C8B-B14F-4D97-AF65-F5344CB8AC3E}">
        <p14:creationId xmlns:p14="http://schemas.microsoft.com/office/powerpoint/2010/main" val="4176311364"/>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David" panose="020E0502060401010101" pitchFamily="34" charset="-79"/>
                <a:cs typeface="David" panose="020E0502060401010101" pitchFamily="34" charset="-79"/>
              </a:rPr>
              <a:t>Mateo 7:12</a:t>
            </a:r>
          </a:p>
        </p:txBody>
      </p:sp>
      <p:sp>
        <p:nvSpPr>
          <p:cNvPr id="3" name="Content Placeholder 2">
            <a:extLst>
              <a:ext uri="{FF2B5EF4-FFF2-40B4-BE49-F238E27FC236}">
                <a16:creationId xmlns:a16="http://schemas.microsoft.com/office/drawing/2014/main" id="{3454EDD9-5D4D-4C18-8A3F-0212BC727DF7}"/>
              </a:ext>
            </a:extLst>
          </p:cNvPr>
          <p:cNvSpPr>
            <a:spLocks noGrp="1"/>
          </p:cNvSpPr>
          <p:nvPr>
            <p:ph idx="1"/>
          </p:nvPr>
        </p:nvSpPr>
        <p:spPr>
          <a:xfrm>
            <a:off x="228600" y="2017713"/>
            <a:ext cx="8726488" cy="4114800"/>
          </a:xfrm>
        </p:spPr>
        <p:txBody>
          <a:bodyPr>
            <a:normAutofit/>
          </a:bodyPr>
          <a:lstStyle/>
          <a:p>
            <a:r>
              <a:rPr lang="es-PR" dirty="0"/>
              <a:t>El Señor habla de asumir una actitud de reciprocidad hacia los demás. </a:t>
            </a:r>
          </a:p>
          <a:p>
            <a:r>
              <a:rPr lang="es-PR" dirty="0"/>
              <a:t>Provocamos a la retribución del mal o del bien según tomemos la iniciativa. </a:t>
            </a:r>
          </a:p>
          <a:p>
            <a:r>
              <a:rPr lang="es-PR" dirty="0"/>
              <a:t>Debemos comportarnos con los demás según queremos que ellos se comporten con nosotros.</a:t>
            </a:r>
          </a:p>
        </p:txBody>
      </p:sp>
      <p:sp>
        <p:nvSpPr>
          <p:cNvPr id="4" name="Slide Number Placeholder 3"/>
          <p:cNvSpPr>
            <a:spLocks noGrp="1"/>
          </p:cNvSpPr>
          <p:nvPr>
            <p:ph type="sldNum" sz="quarter" idx="12"/>
          </p:nvPr>
        </p:nvSpPr>
        <p:spPr/>
        <p:txBody>
          <a:bodyPr/>
          <a:lstStyle/>
          <a:p>
            <a:fld id="{921E7F7E-33AA-4283-8B9E-027FB821B55F}" type="slidenum">
              <a:rPr lang="en-US" smtClean="0"/>
              <a:pPr/>
              <a:t>16</a:t>
            </a:fld>
            <a:endParaRPr lang="en-US"/>
          </a:p>
        </p:txBody>
      </p:sp>
    </p:spTree>
    <p:extLst>
      <p:ext uri="{BB962C8B-B14F-4D97-AF65-F5344CB8AC3E}">
        <p14:creationId xmlns:p14="http://schemas.microsoft.com/office/powerpoint/2010/main" val="1095244187"/>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t>Aplicaciones</a:t>
            </a:r>
          </a:p>
        </p:txBody>
      </p:sp>
      <p:sp>
        <p:nvSpPr>
          <p:cNvPr id="3" name="Content Placeholder 2"/>
          <p:cNvSpPr>
            <a:spLocks noGrp="1"/>
          </p:cNvSpPr>
          <p:nvPr>
            <p:ph idx="1"/>
          </p:nvPr>
        </p:nvSpPr>
        <p:spPr>
          <a:xfrm>
            <a:off x="228600" y="2017713"/>
            <a:ext cx="8726488" cy="4114800"/>
          </a:xfrm>
        </p:spPr>
        <p:txBody>
          <a:bodyPr/>
          <a:lstStyle/>
          <a:p>
            <a:r>
              <a:rPr lang="es-PR" b="1" dirty="0"/>
              <a:t>La ley y los profetas: </a:t>
            </a:r>
            <a:r>
              <a:rPr lang="es-PR" dirty="0">
                <a:latin typeface="Calibri" panose="020F0502020204030204" pitchFamily="34" charset="0"/>
              </a:rPr>
              <a:t>“</a:t>
            </a:r>
            <a:r>
              <a:rPr lang="es-PR" i="1" dirty="0">
                <a:latin typeface="Calibri" panose="020F0502020204030204" pitchFamily="34" charset="0"/>
              </a:rPr>
              <a:t>Jesús le dijo: Amarás al Señor tu Dios con todo tu corazón, y con toda tu alma, y con toda tu mente. Este es el primero y grande mandamiento. Y el segundo es semejante: Amarás a tu prójimo como a ti mismo. De estos dos mandamientos depende toda la ley y los profetas.</a:t>
            </a:r>
            <a:r>
              <a:rPr lang="es-PR" dirty="0">
                <a:latin typeface="Calibri" panose="020F0502020204030204" pitchFamily="34" charset="0"/>
              </a:rPr>
              <a:t>” (Mateo 22.37–40, RVR60) </a:t>
            </a:r>
          </a:p>
          <a:p>
            <a:endParaRPr lang="es-PR" i="1" dirty="0">
              <a:solidFill>
                <a:schemeClr val="tx2"/>
              </a:solidFill>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17</a:t>
            </a:fld>
            <a:endParaRPr lang="en-US"/>
          </a:p>
        </p:txBody>
      </p:sp>
    </p:spTree>
    <p:extLst>
      <p:ext uri="{BB962C8B-B14F-4D97-AF65-F5344CB8AC3E}">
        <p14:creationId xmlns:p14="http://schemas.microsoft.com/office/powerpoint/2010/main" val="3136883138"/>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18</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057400"/>
            <a:ext cx="8610600" cy="4230687"/>
          </a:xfrm>
        </p:spPr>
        <p:txBody>
          <a:bodyPr/>
          <a:lstStyle/>
          <a:p>
            <a:pPr marL="57150" indent="0">
              <a:buNone/>
            </a:pPr>
            <a:r>
              <a:rPr lang="es-PR" sz="1800" dirty="0"/>
              <a:t> Carson, D.A. et al. Nuevo comentario </a:t>
            </a:r>
            <a:r>
              <a:rPr lang="es-PR" sz="1800" dirty="0" err="1"/>
              <a:t>Bı́blico</a:t>
            </a:r>
            <a:r>
              <a:rPr lang="es-PR" sz="1800" dirty="0"/>
              <a:t>: Siglo veintiuno. </a:t>
            </a:r>
            <a:r>
              <a:rPr lang="es-PR" sz="1800" dirty="0" err="1"/>
              <a:t>electronic</a:t>
            </a:r>
            <a:r>
              <a:rPr lang="es-PR" sz="1800" dirty="0"/>
              <a:t> ed. 	Miami: Sociedades </a:t>
            </a:r>
            <a:r>
              <a:rPr lang="es-PR" sz="1800" dirty="0" err="1"/>
              <a:t>Bı́blicas</a:t>
            </a:r>
            <a:r>
              <a:rPr lang="es-PR" sz="1800" dirty="0"/>
              <a:t> Unidas, 2000. </a:t>
            </a:r>
            <a:r>
              <a:rPr lang="es-PR" sz="1800" dirty="0" err="1"/>
              <a:t>Print</a:t>
            </a:r>
            <a:endParaRPr lang="es-PR" sz="1800" dirty="0"/>
          </a:p>
          <a:p>
            <a:pPr marL="57150" indent="0">
              <a:buNone/>
            </a:pPr>
            <a:r>
              <a:rPr lang="es-PR" sz="1800" dirty="0" err="1"/>
              <a:t>MacDonald</a:t>
            </a:r>
            <a:r>
              <a:rPr lang="es-PR" sz="1800" dirty="0"/>
              <a:t>, William. Comentario Bíblico de William </a:t>
            </a:r>
            <a:r>
              <a:rPr lang="es-PR" sz="1800" dirty="0" err="1"/>
              <a:t>MacDonald</a:t>
            </a:r>
            <a:r>
              <a:rPr lang="es-PR" sz="1800" dirty="0"/>
              <a:t>: Antiguo 	Testamento y Nuevo Testamento. </a:t>
            </a:r>
            <a:r>
              <a:rPr lang="es-PR" sz="1800" dirty="0" err="1"/>
              <a:t>Viladecavalls</a:t>
            </a:r>
            <a:r>
              <a:rPr lang="es-PR" sz="1800" dirty="0"/>
              <a:t> (Barcelona), España: 	Editorial CLIE, 2004. </a:t>
            </a:r>
            <a:r>
              <a:rPr lang="es-PR" sz="1800" dirty="0" err="1"/>
              <a:t>Print</a:t>
            </a:r>
            <a:r>
              <a:rPr lang="es-PR" sz="1800" dirty="0"/>
              <a:t>.</a:t>
            </a:r>
          </a:p>
          <a:p>
            <a:pPr marL="57150" indent="0">
              <a:buNone/>
            </a:pPr>
            <a:r>
              <a:rPr lang="es-PR" sz="1800" dirty="0" err="1"/>
              <a:t>Rı́os</a:t>
            </a:r>
            <a:r>
              <a:rPr lang="es-PR" sz="1800" dirty="0"/>
              <a:t>, Asdrúbal. Comentario </a:t>
            </a:r>
            <a:r>
              <a:rPr lang="es-PR" sz="1800" dirty="0" err="1"/>
              <a:t>bı́blico</a:t>
            </a:r>
            <a:r>
              <a:rPr lang="es-PR" sz="1800" dirty="0"/>
              <a:t> del continente nuevo: San Mateo. Miami, FL: 	Editorial </a:t>
            </a:r>
            <a:r>
              <a:rPr lang="es-PR" sz="1800" dirty="0" err="1"/>
              <a:t>Unilit</a:t>
            </a:r>
            <a:r>
              <a:rPr lang="es-PR" sz="1800" dirty="0"/>
              <a:t>, 1994. </a:t>
            </a:r>
            <a:r>
              <a:rPr lang="es-PR" sz="1800" dirty="0" err="1"/>
              <a:t>Print</a:t>
            </a:r>
            <a:r>
              <a:rPr lang="es-PR" sz="1800" dirty="0"/>
              <a:t>.</a:t>
            </a:r>
            <a:endParaRPr lang="es-PR" sz="1800" dirty="0">
              <a:hlinkClick r:id="rId3"/>
            </a:endParaRPr>
          </a:p>
          <a:p>
            <a:pPr marL="57150" indent="0">
              <a:buNone/>
            </a:pPr>
            <a:endParaRPr lang="es-PR" sz="1800" dirty="0">
              <a:hlinkClick r:id="rId3"/>
            </a:endParaRPr>
          </a:p>
          <a:p>
            <a:pPr marL="57150" indent="0">
              <a:buNone/>
            </a:pPr>
            <a:endParaRPr lang="es-PR" sz="1800" dirty="0"/>
          </a:p>
          <a:p>
            <a:pPr marL="57150" indent="0">
              <a:buNone/>
            </a:pPr>
            <a:endParaRPr lang="es-PR" sz="1800" dirty="0">
              <a:hlinkClick r:id="rId3"/>
            </a:endParaRPr>
          </a:p>
          <a:p>
            <a:pPr marL="57150" indent="0">
              <a:buNone/>
            </a:pPr>
            <a:endParaRPr lang="en-US" sz="1800" dirty="0"/>
          </a:p>
        </p:txBody>
      </p:sp>
      <p:pic>
        <p:nvPicPr>
          <p:cNvPr id="29700" name="Picture 4" descr="doveg"/>
          <p:cNvPicPr>
            <a:picLocks noChangeAspect="1" noChangeArrowheads="1"/>
          </p:cNvPicPr>
          <p:nvPr/>
        </p:nvPicPr>
        <p:blipFill>
          <a:blip r:embed="rId4" cstate="screen"/>
          <a:srcRect/>
          <a:stretch>
            <a:fillRect/>
          </a:stretch>
        </p:blipFill>
        <p:spPr bwMode="auto">
          <a:xfrm>
            <a:off x="7620000" y="381000"/>
            <a:ext cx="1143000" cy="1295400"/>
          </a:xfrm>
          <a:prstGeom prst="rect">
            <a:avLst/>
          </a:prstGeom>
          <a:noFill/>
        </p:spPr>
      </p:pic>
    </p:spTree>
    <p:extLst>
      <p:ext uri="{BB962C8B-B14F-4D97-AF65-F5344CB8AC3E}">
        <p14:creationId xmlns:p14="http://schemas.microsoft.com/office/powerpoint/2010/main" val="3025339085"/>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http://media1.santabanta.com/full1/Outdoors/Sunrise/sunrise-63a.jpg"/>
          <p:cNvPicPr>
            <a:picLocks noChangeAspect="1" noChangeArrowheads="1"/>
          </p:cNvPicPr>
          <p:nvPr/>
        </p:nvPicPr>
        <p:blipFill rotWithShape="1">
          <a:blip r:embed="rId3">
            <a:extLst>
              <a:ext uri="{28A0092B-C50C-407E-A947-70E740481C1C}">
                <a14:useLocalDpi xmlns:a14="http://schemas.microsoft.com/office/drawing/2010/main" val="0"/>
              </a:ext>
            </a:extLst>
          </a:blip>
          <a:srcRect l="7175" t="5573" r="6731" b="833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6386" name="Rectangle 2"/>
          <p:cNvSpPr>
            <a:spLocks noGrp="1" noChangeArrowheads="1"/>
          </p:cNvSpPr>
          <p:nvPr>
            <p:ph type="title"/>
          </p:nvPr>
        </p:nvSpPr>
        <p:spPr>
          <a:xfrm>
            <a:off x="457200" y="304800"/>
            <a:ext cx="8229600" cy="573088"/>
          </a:xfrm>
          <a:solidFill>
            <a:schemeClr val="bg1">
              <a:lumMod val="95000"/>
              <a:lumOff val="5000"/>
              <a:alpha val="80000"/>
            </a:schemeClr>
          </a:solidFill>
          <a:ln/>
        </p:spPr>
        <p:txBody>
          <a:bodyPr anchor="ctr">
            <a:noAutofit/>
          </a:bodyPr>
          <a:lstStyle/>
          <a:p>
            <a:pPr algn="ctr"/>
            <a:r>
              <a:rPr lang="es-PR" dirty="0">
                <a:solidFill>
                  <a:schemeClr val="tx1"/>
                </a:solidFill>
              </a:rPr>
              <a:t>Próximo Estudio Dominical</a:t>
            </a: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3" name="Content Placeholder 2"/>
          <p:cNvSpPr>
            <a:spLocks noGrp="1"/>
          </p:cNvSpPr>
          <p:nvPr>
            <p:ph idx="1"/>
          </p:nvPr>
        </p:nvSpPr>
        <p:spPr/>
        <p:txBody>
          <a:bodyPr/>
          <a:lstStyle/>
          <a:p>
            <a:endParaRPr lang="es-PR"/>
          </a:p>
        </p:txBody>
      </p:sp>
      <p:sp>
        <p:nvSpPr>
          <p:cNvPr id="9" name="Rectangle 3"/>
          <p:cNvSpPr txBox="1">
            <a:spLocks noChangeArrowheads="1"/>
          </p:cNvSpPr>
          <p:nvPr/>
        </p:nvSpPr>
        <p:spPr>
          <a:xfrm>
            <a:off x="457200" y="990600"/>
            <a:ext cx="8229600" cy="5181600"/>
          </a:xfrm>
          <a:prstGeom prst="rect">
            <a:avLst/>
          </a:prstGeom>
          <a:solidFill>
            <a:schemeClr val="bg1">
              <a:lumMod val="95000"/>
              <a:lumOff val="5000"/>
              <a:alpha val="80000"/>
            </a:schemeClr>
          </a:solidFill>
          <a:ln/>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fontAlgn="auto">
              <a:spcBef>
                <a:spcPts val="0"/>
              </a:spcBef>
              <a:buNone/>
              <a:defRPr/>
            </a:pPr>
            <a:r>
              <a:rPr lang="es-PR" sz="4400" dirty="0"/>
              <a:t>Verano 2017/Tema: Transformado: Mi vida en el Reino de Dios</a:t>
            </a:r>
          </a:p>
          <a:p>
            <a:pPr marL="0" lvl="0" indent="0" algn="ctr" fontAlgn="auto">
              <a:spcBef>
                <a:spcPts val="0"/>
              </a:spcBef>
              <a:buNone/>
              <a:defRPr/>
            </a:pPr>
            <a:r>
              <a:rPr lang="es-PR" sz="4400" dirty="0"/>
              <a:t>Sesión 5</a:t>
            </a:r>
            <a:r>
              <a:rPr lang="es-PR" sz="4400" cap="small" dirty="0"/>
              <a:t>: Transformado en mi decisiones</a:t>
            </a:r>
            <a:endParaRPr lang="es-PR" sz="4000" cap="small" dirty="0"/>
          </a:p>
          <a:p>
            <a:pPr marL="0" indent="-234950" algn="ctr">
              <a:spcBef>
                <a:spcPts val="0"/>
              </a:spcBef>
              <a:buNone/>
            </a:pPr>
            <a:r>
              <a:rPr lang="es-PR" sz="4000" dirty="0"/>
              <a:t> 9 de  junio de 2017</a:t>
            </a:r>
            <a:endParaRPr lang="es-PR" sz="4400" dirty="0"/>
          </a:p>
          <a:p>
            <a:pPr marL="0" indent="-234950" algn="ctr">
              <a:spcBef>
                <a:spcPts val="0"/>
              </a:spcBef>
              <a:buNone/>
            </a:pPr>
            <a:r>
              <a:rPr lang="es-PR" sz="4400" dirty="0"/>
              <a:t>(Mateo 7:13-27)</a:t>
            </a:r>
          </a:p>
          <a:p>
            <a:pPr marL="0" indent="-234950" algn="ctr" fontAlgn="auto">
              <a:spcBef>
                <a:spcPts val="0"/>
              </a:spcBef>
              <a:spcAft>
                <a:spcPts val="0"/>
              </a:spcAft>
              <a:buFont typeface="Arial" pitchFamily="34" charset="0"/>
              <a:buNone/>
            </a:pPr>
            <a:endParaRPr lang="es-PR" dirty="0"/>
          </a:p>
        </p:txBody>
      </p:sp>
    </p:spTree>
    <p:extLst>
      <p:ext uri="{BB962C8B-B14F-4D97-AF65-F5344CB8AC3E}">
        <p14:creationId xmlns:p14="http://schemas.microsoft.com/office/powerpoint/2010/main" val="38718253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bg/>
                                          </p:spTgt>
                                        </p:tgtEl>
                                        <p:attrNameLst>
                                          <p:attrName>style.visibility</p:attrName>
                                        </p:attrNameLst>
                                      </p:cBhvr>
                                      <p:to>
                                        <p:strVal val="visible"/>
                                      </p:to>
                                    </p:set>
                                    <p:animEffect transition="in" filter="fade">
                                      <p:cBhvr>
                                        <p:cTn id="10" dur="500"/>
                                        <p:tgtEl>
                                          <p:spTgt spid="9">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500"/>
                                        <p:tgtEl>
                                          <p:spTgt spid="9">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xEl>
                                              <p:pRg st="1" end="1"/>
                                            </p:txEl>
                                          </p:spTgt>
                                        </p:tgtEl>
                                        <p:attrNameLst>
                                          <p:attrName>style.visibility</p:attrName>
                                        </p:attrNameLst>
                                      </p:cBhvr>
                                      <p:to>
                                        <p:strVal val="visible"/>
                                      </p:to>
                                    </p:set>
                                    <p:animEffect transition="in" filter="fade">
                                      <p:cBhvr>
                                        <p:cTn id="16" dur="500"/>
                                        <p:tgtEl>
                                          <p:spTgt spid="9">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fade">
                                      <p:cBhvr>
                                        <p:cTn id="19" dur="500"/>
                                        <p:tgtEl>
                                          <p:spTgt spid="9">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9"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2</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a:t>asunto</a:t>
            </a:r>
          </a:p>
        </p:txBody>
      </p:sp>
      <p:sp>
        <p:nvSpPr>
          <p:cNvPr id="315395" name="Rectangle 3"/>
          <p:cNvSpPr>
            <a:spLocks noGrp="1" noChangeArrowheads="1"/>
          </p:cNvSpPr>
          <p:nvPr>
            <p:ph type="body" sz="half" idx="1"/>
          </p:nvPr>
        </p:nvSpPr>
        <p:spPr>
          <a:xfrm>
            <a:off x="0" y="2057400"/>
            <a:ext cx="5486400" cy="4643438"/>
          </a:xfrm>
          <a:solidFill>
            <a:schemeClr val="bg1">
              <a:alpha val="45000"/>
            </a:schemeClr>
          </a:solidFill>
        </p:spPr>
        <p:txBody>
          <a:bodyPr>
            <a:normAutofit/>
          </a:bodyPr>
          <a:lstStyle/>
          <a:p>
            <a:r>
              <a:rPr lang="es-PR" sz="3600" dirty="0"/>
              <a:t>La forma en que tratamos a los demás debe reflejar la forma en que Dios nos trata a nosotros. </a:t>
            </a:r>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20</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t>Para meditar</a:t>
            </a:r>
          </a:p>
        </p:txBody>
      </p:sp>
      <p:sp>
        <p:nvSpPr>
          <p:cNvPr id="3" name="Text Placeholder 2"/>
          <p:cNvSpPr>
            <a:spLocks noGrp="1"/>
          </p:cNvSpPr>
          <p:nvPr>
            <p:ph type="body" sz="half" idx="1"/>
          </p:nvPr>
        </p:nvSpPr>
        <p:spPr>
          <a:xfrm>
            <a:off x="533400" y="2667001"/>
            <a:ext cx="4459288" cy="3465512"/>
          </a:xfrm>
        </p:spPr>
        <p:txBody>
          <a:bodyPr/>
          <a:lstStyle/>
          <a:p>
            <a:r>
              <a:rPr lang="es-PR" sz="3600" dirty="0"/>
              <a:t>¿Que diferencia existe entre juzgar a otro y hablar sinceramente acerca del pecado?</a:t>
            </a:r>
          </a:p>
        </p:txBody>
      </p:sp>
      <p:pic>
        <p:nvPicPr>
          <p:cNvPr id="7" name="Online Image Placeholder 6" descr="&lt;strong&gt;Question&lt;/strong&gt; marks cutie &lt;strong&gt;mark&lt;/strong&gt; by The-Smiling-Pony on DeviantArt"/>
          <p:cNvPicPr>
            <a:picLocks noGrp="1" noChangeAspect="1"/>
          </p:cNvPicPr>
          <p:nvPr>
            <p:ph type="clipArt" sz="half" idx="2"/>
          </p:nvPr>
        </p:nvPicPr>
        <p:blipFill>
          <a:blip r:embed="rId2" cstate="print">
            <a:extLst>
              <a:ext uri="{28A0092B-C50C-407E-A947-70E740481C1C}">
                <a14:useLocalDpi xmlns:a14="http://schemas.microsoft.com/office/drawing/2010/main" val="0"/>
              </a:ext>
            </a:extLst>
          </a:blip>
          <a:stretch>
            <a:fillRect/>
          </a:stretch>
        </p:blipFill>
        <p:spPr>
          <a:xfrm>
            <a:off x="5145088" y="2187893"/>
            <a:ext cx="3810000" cy="3774440"/>
          </a:xfrm>
        </p:spPr>
      </p:pic>
      <p:sp>
        <p:nvSpPr>
          <p:cNvPr id="5" name="Slide Number Placeholder 4"/>
          <p:cNvSpPr>
            <a:spLocks noGrp="1"/>
          </p:cNvSpPr>
          <p:nvPr>
            <p:ph type="sldNum" sz="quarter" idx="12"/>
          </p:nvPr>
        </p:nvSpPr>
        <p:spPr/>
        <p:txBody>
          <a:bodyPr/>
          <a:lstStyle/>
          <a:p>
            <a:fld id="{22A03716-500E-4B3F-A17A-1660A8F2CB85}" type="slidenum">
              <a:rPr lang="en-US" smtClean="0"/>
              <a:pPr/>
              <a:t>3</a:t>
            </a:fld>
            <a:endParaRPr lang="en-US"/>
          </a:p>
        </p:txBody>
      </p:sp>
    </p:spTree>
    <p:extLst>
      <p:ext uri="{BB962C8B-B14F-4D97-AF65-F5344CB8AC3E}">
        <p14:creationId xmlns:p14="http://schemas.microsoft.com/office/powerpoint/2010/main" val="949261141"/>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t>Para meditar</a:t>
            </a:r>
          </a:p>
        </p:txBody>
      </p:sp>
      <p:sp>
        <p:nvSpPr>
          <p:cNvPr id="3" name="Text Placeholder 2"/>
          <p:cNvSpPr>
            <a:spLocks noGrp="1"/>
          </p:cNvSpPr>
          <p:nvPr>
            <p:ph type="body" sz="half" idx="1"/>
          </p:nvPr>
        </p:nvSpPr>
        <p:spPr>
          <a:xfrm>
            <a:off x="304800" y="2819399"/>
            <a:ext cx="4687888" cy="3313113"/>
          </a:xfrm>
        </p:spPr>
        <p:txBody>
          <a:bodyPr/>
          <a:lstStyle/>
          <a:p>
            <a:r>
              <a:rPr lang="es-PR" sz="3600" dirty="0"/>
              <a:t>¿Como desea que lo traten?</a:t>
            </a:r>
          </a:p>
        </p:txBody>
      </p:sp>
      <p:pic>
        <p:nvPicPr>
          <p:cNvPr id="7" name="Online Image Placeholder 6" descr="&lt;strong&gt;Question&lt;/strong&gt; marks cutie &lt;strong&gt;mark&lt;/strong&gt; by The-Smiling-Pony on DeviantArt"/>
          <p:cNvPicPr>
            <a:picLocks noGrp="1" noChangeAspect="1"/>
          </p:cNvPicPr>
          <p:nvPr>
            <p:ph type="clipArt" sz="half" idx="2"/>
          </p:nvPr>
        </p:nvPicPr>
        <p:blipFill>
          <a:blip r:embed="rId2" cstate="print">
            <a:extLst>
              <a:ext uri="{28A0092B-C50C-407E-A947-70E740481C1C}">
                <a14:useLocalDpi xmlns:a14="http://schemas.microsoft.com/office/drawing/2010/main" val="0"/>
              </a:ext>
            </a:extLst>
          </a:blip>
          <a:stretch>
            <a:fillRect/>
          </a:stretch>
        </p:blipFill>
        <p:spPr>
          <a:xfrm>
            <a:off x="5145088" y="2187893"/>
            <a:ext cx="3810000" cy="3774440"/>
          </a:xfrm>
        </p:spPr>
      </p:pic>
      <p:sp>
        <p:nvSpPr>
          <p:cNvPr id="5" name="Slide Number Placeholder 4"/>
          <p:cNvSpPr>
            <a:spLocks noGrp="1"/>
          </p:cNvSpPr>
          <p:nvPr>
            <p:ph type="sldNum" sz="quarter" idx="12"/>
          </p:nvPr>
        </p:nvSpPr>
        <p:spPr/>
        <p:txBody>
          <a:bodyPr/>
          <a:lstStyle/>
          <a:p>
            <a:fld id="{22A03716-500E-4B3F-A17A-1660A8F2CB85}" type="slidenum">
              <a:rPr lang="en-US" smtClean="0"/>
              <a:pPr/>
              <a:t>4</a:t>
            </a:fld>
            <a:endParaRPr lang="en-US"/>
          </a:p>
        </p:txBody>
      </p:sp>
    </p:spTree>
    <p:extLst>
      <p:ext uri="{BB962C8B-B14F-4D97-AF65-F5344CB8AC3E}">
        <p14:creationId xmlns:p14="http://schemas.microsoft.com/office/powerpoint/2010/main" val="1926398374"/>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l="4541" r="1"/>
          <a:stretch/>
        </p:blipFill>
        <p:spPr>
          <a:xfrm>
            <a:off x="0" y="0"/>
            <a:ext cx="9147994" cy="6858000"/>
          </a:xfrm>
          <a:prstGeom prst="rect">
            <a:avLst/>
          </a:prstGeom>
        </p:spPr>
      </p:pic>
      <p:sp>
        <p:nvSpPr>
          <p:cNvPr id="65538" name="Rectangle 2"/>
          <p:cNvSpPr>
            <a:spLocks noGrp="1" noChangeArrowheads="1"/>
          </p:cNvSpPr>
          <p:nvPr>
            <p:ph type="title"/>
          </p:nvPr>
        </p:nvSpPr>
        <p:spPr/>
        <p:txBody>
          <a:bodyPr/>
          <a:lstStyle/>
          <a:p>
            <a:r>
              <a:rPr lang="es-PR" dirty="0">
                <a:solidFill>
                  <a:schemeClr val="bg1">
                    <a:lumMod val="85000"/>
                  </a:schemeClr>
                </a:solidFill>
              </a:rPr>
              <a:t>Pasaje bíblico</a:t>
            </a: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ES" sz="4800" dirty="0">
                <a:latin typeface="David" panose="020E0502060401010101" pitchFamily="34" charset="-79"/>
                <a:cs typeface="David" panose="020E0502060401010101" pitchFamily="34" charset="-79"/>
              </a:rPr>
              <a:t>Mateo 7:1-6</a:t>
            </a:r>
          </a:p>
        </p:txBody>
      </p:sp>
    </p:spTree>
    <p:extLst>
      <p:ext uri="{BB962C8B-B14F-4D97-AF65-F5344CB8AC3E}">
        <p14:creationId xmlns:p14="http://schemas.microsoft.com/office/powerpoint/2010/main" val="1648641825"/>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David" panose="020E0502060401010101" pitchFamily="34" charset="-79"/>
                <a:cs typeface="David" panose="020E0502060401010101" pitchFamily="34" charset="-79"/>
              </a:rPr>
              <a:t>Mateo 7:1-6</a:t>
            </a:r>
          </a:p>
        </p:txBody>
      </p:sp>
      <p:sp>
        <p:nvSpPr>
          <p:cNvPr id="3" name="Content Placeholder 2">
            <a:extLst>
              <a:ext uri="{FF2B5EF4-FFF2-40B4-BE49-F238E27FC236}">
                <a16:creationId xmlns:a16="http://schemas.microsoft.com/office/drawing/2014/main" id="{FFADCA52-5F86-4A2E-9E72-E480423DA42B}"/>
              </a:ext>
            </a:extLst>
          </p:cNvPr>
          <p:cNvSpPr>
            <a:spLocks noGrp="1"/>
          </p:cNvSpPr>
          <p:nvPr>
            <p:ph idx="1"/>
          </p:nvPr>
        </p:nvSpPr>
        <p:spPr>
          <a:xfrm>
            <a:off x="152400" y="2017713"/>
            <a:ext cx="8802688" cy="4114800"/>
          </a:xfrm>
        </p:spPr>
        <p:txBody>
          <a:bodyPr/>
          <a:lstStyle/>
          <a:p>
            <a:pPr>
              <a:lnSpc>
                <a:spcPct val="150000"/>
              </a:lnSpc>
            </a:pPr>
            <a:r>
              <a:rPr lang="es-PR" sz="2000" dirty="0">
                <a:latin typeface="Calibri" panose="020F0502020204030204" pitchFamily="34" charset="0"/>
              </a:rPr>
              <a:t>“</a:t>
            </a:r>
            <a:r>
              <a:rPr lang="es-PR" sz="2000" i="1" dirty="0">
                <a:latin typeface="Calibri" panose="020F0502020204030204" pitchFamily="34" charset="0"/>
              </a:rPr>
              <a:t>No juzguéis, para que no seáis juzgados. Porque con el juicio con que juzgáis, seréis juzgados, y con la medida con que medís, os será medido. ¿Y por qué miras la paja que está en el ojo de tu hermano, y no echas de ver la viga que está en tu propio ojo?¿O cómo dirás a tu hermano: Déjame sacar la paja de tu ojo, y he aquí la viga en el ojo tuyo?¡Hipócrita! saca primero la viga de tu propio ojo, y entonces verás bien para sacar la paja del ojo de tu hermano. No deis lo santo a los perros, ni echéis vuestras perlas delante de los cerdos, no sea que las pisoteen, y se vuelvan y os despedacen.</a:t>
            </a:r>
            <a:r>
              <a:rPr lang="es-PR" sz="2000" dirty="0">
                <a:latin typeface="Calibri" panose="020F0502020204030204" pitchFamily="34" charset="0"/>
              </a:rPr>
              <a:t>” (Mateo 7.1–6, RVR60) </a:t>
            </a:r>
          </a:p>
        </p:txBody>
      </p:sp>
      <p:sp>
        <p:nvSpPr>
          <p:cNvPr id="4" name="Slide Number Placeholder 3"/>
          <p:cNvSpPr>
            <a:spLocks noGrp="1"/>
          </p:cNvSpPr>
          <p:nvPr>
            <p:ph type="sldNum" sz="quarter" idx="12"/>
          </p:nvPr>
        </p:nvSpPr>
        <p:spPr/>
        <p:txBody>
          <a:bodyPr/>
          <a:lstStyle/>
          <a:p>
            <a:fld id="{921E7F7E-33AA-4283-8B9E-027FB821B55F}" type="slidenum">
              <a:rPr lang="en-US" smtClean="0"/>
              <a:pPr/>
              <a:t>6</a:t>
            </a:fld>
            <a:endParaRPr lang="en-US"/>
          </a:p>
        </p:txBody>
      </p:sp>
    </p:spTree>
    <p:extLst>
      <p:ext uri="{BB962C8B-B14F-4D97-AF65-F5344CB8AC3E}">
        <p14:creationId xmlns:p14="http://schemas.microsoft.com/office/powerpoint/2010/main" val="2224491942"/>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David" panose="020E0502060401010101" pitchFamily="34" charset="-79"/>
                <a:cs typeface="David" panose="020E0502060401010101" pitchFamily="34" charset="-79"/>
              </a:rPr>
              <a:t>Mateo 7:1-6</a:t>
            </a:r>
          </a:p>
        </p:txBody>
      </p:sp>
      <p:sp>
        <p:nvSpPr>
          <p:cNvPr id="3" name="Content Placeholder 2">
            <a:extLst>
              <a:ext uri="{FF2B5EF4-FFF2-40B4-BE49-F238E27FC236}">
                <a16:creationId xmlns:a16="http://schemas.microsoft.com/office/drawing/2014/main" id="{FFADCA52-5F86-4A2E-9E72-E480423DA42B}"/>
              </a:ext>
            </a:extLst>
          </p:cNvPr>
          <p:cNvSpPr>
            <a:spLocks noGrp="1"/>
          </p:cNvSpPr>
          <p:nvPr>
            <p:ph idx="1"/>
          </p:nvPr>
        </p:nvSpPr>
        <p:spPr>
          <a:xfrm>
            <a:off x="152400" y="2017713"/>
            <a:ext cx="8802688" cy="4114800"/>
          </a:xfrm>
        </p:spPr>
        <p:txBody>
          <a:bodyPr/>
          <a:lstStyle/>
          <a:p>
            <a:pPr>
              <a:lnSpc>
                <a:spcPct val="150000"/>
              </a:lnSpc>
            </a:pPr>
            <a:r>
              <a:rPr lang="es-PR" sz="2000" dirty="0">
                <a:latin typeface="Calibri" panose="020F0502020204030204" pitchFamily="34" charset="0"/>
              </a:rPr>
              <a:t>Del lat. </a:t>
            </a:r>
            <a:r>
              <a:rPr lang="es-PR" sz="2000" b="1" dirty="0" err="1">
                <a:latin typeface="Calibri" panose="020F0502020204030204" pitchFamily="34" charset="0"/>
              </a:rPr>
              <a:t>iudicāre</a:t>
            </a:r>
            <a:r>
              <a:rPr lang="es-PR" sz="2000" b="1" dirty="0">
                <a:latin typeface="Calibri" panose="020F0502020204030204" pitchFamily="34" charset="0"/>
              </a:rPr>
              <a:t>.</a:t>
            </a:r>
          </a:p>
          <a:p>
            <a:pPr>
              <a:lnSpc>
                <a:spcPct val="150000"/>
              </a:lnSpc>
            </a:pPr>
            <a:r>
              <a:rPr lang="es-PR" sz="2000" dirty="0">
                <a:latin typeface="Calibri" panose="020F0502020204030204" pitchFamily="34" charset="0"/>
              </a:rPr>
              <a:t>1. </a:t>
            </a:r>
            <a:r>
              <a:rPr lang="es-PR" sz="2000" dirty="0" err="1">
                <a:latin typeface="Calibri" panose="020F0502020204030204" pitchFamily="34" charset="0"/>
              </a:rPr>
              <a:t>tr</a:t>
            </a:r>
            <a:r>
              <a:rPr lang="es-PR" sz="2000" dirty="0">
                <a:latin typeface="Calibri" panose="020F0502020204030204" pitchFamily="34" charset="0"/>
              </a:rPr>
              <a:t>. Dicho de un juez o un tribunal: Determinar si el comportamiento de alguien es contrario a la ley, y sentenciar lo procedente. Lo juzgaron POR malos tratos.</a:t>
            </a:r>
          </a:p>
          <a:p>
            <a:pPr>
              <a:lnSpc>
                <a:spcPct val="150000"/>
              </a:lnSpc>
            </a:pPr>
            <a:r>
              <a:rPr lang="es-PR" sz="2000" dirty="0">
                <a:latin typeface="Calibri" panose="020F0502020204030204" pitchFamily="34" charset="0"/>
              </a:rPr>
              <a:t>2. </a:t>
            </a:r>
            <a:r>
              <a:rPr lang="es-PR" sz="2000" dirty="0" err="1">
                <a:latin typeface="Calibri" panose="020F0502020204030204" pitchFamily="34" charset="0"/>
              </a:rPr>
              <a:t>tr</a:t>
            </a:r>
            <a:r>
              <a:rPr lang="es-PR" sz="2000" dirty="0">
                <a:latin typeface="Calibri" panose="020F0502020204030204" pitchFamily="34" charset="0"/>
              </a:rPr>
              <a:t>. Dicho de un juez o un tribunal: Determinar si un hecho es contrario a la ley, y sentenciar lo procedente. Juzgan su posible participación en la trama.</a:t>
            </a:r>
          </a:p>
          <a:p>
            <a:pPr>
              <a:lnSpc>
                <a:spcPct val="150000"/>
              </a:lnSpc>
            </a:pPr>
            <a:r>
              <a:rPr lang="es-PR" sz="2000" dirty="0">
                <a:latin typeface="Calibri" panose="020F0502020204030204" pitchFamily="34" charset="0"/>
              </a:rPr>
              <a:t>3. </a:t>
            </a:r>
            <a:r>
              <a:rPr lang="es-PR" sz="2000" dirty="0" err="1">
                <a:latin typeface="Calibri" panose="020F0502020204030204" pitchFamily="34" charset="0"/>
              </a:rPr>
              <a:t>tr</a:t>
            </a:r>
            <a:r>
              <a:rPr lang="es-PR" sz="2000" dirty="0">
                <a:latin typeface="Calibri" panose="020F0502020204030204" pitchFamily="34" charset="0"/>
              </a:rPr>
              <a:t>. Formar opinión sobre algo o alguien. No lo juzgues sin conocerlo. U. t. c. intr. Juzga por ti mismo.</a:t>
            </a:r>
          </a:p>
        </p:txBody>
      </p:sp>
      <p:sp>
        <p:nvSpPr>
          <p:cNvPr id="4" name="Slide Number Placeholder 3"/>
          <p:cNvSpPr>
            <a:spLocks noGrp="1"/>
          </p:cNvSpPr>
          <p:nvPr>
            <p:ph type="sldNum" sz="quarter" idx="12"/>
          </p:nvPr>
        </p:nvSpPr>
        <p:spPr/>
        <p:txBody>
          <a:bodyPr/>
          <a:lstStyle/>
          <a:p>
            <a:fld id="{921E7F7E-33AA-4283-8B9E-027FB821B55F}" type="slidenum">
              <a:rPr lang="en-US" smtClean="0"/>
              <a:pPr/>
              <a:t>7</a:t>
            </a:fld>
            <a:endParaRPr lang="en-US"/>
          </a:p>
        </p:txBody>
      </p:sp>
      <p:sp>
        <p:nvSpPr>
          <p:cNvPr id="7" name="Footer Placeholder 6">
            <a:extLst>
              <a:ext uri="{FF2B5EF4-FFF2-40B4-BE49-F238E27FC236}">
                <a16:creationId xmlns:a16="http://schemas.microsoft.com/office/drawing/2014/main" id="{4690CE2A-99F0-44D0-B800-40FF373F613A}"/>
              </a:ext>
            </a:extLst>
          </p:cNvPr>
          <p:cNvSpPr>
            <a:spLocks noGrp="1"/>
          </p:cNvSpPr>
          <p:nvPr>
            <p:ph type="ftr" sz="quarter" idx="11"/>
          </p:nvPr>
        </p:nvSpPr>
        <p:spPr>
          <a:xfrm>
            <a:off x="152400" y="6243638"/>
            <a:ext cx="6400800" cy="457200"/>
          </a:xfrm>
        </p:spPr>
        <p:txBody>
          <a:bodyPr/>
          <a:lstStyle/>
          <a:p>
            <a:pPr algn="l"/>
            <a:r>
              <a:rPr lang="es-PR" sz="1050" dirty="0"/>
              <a:t>Real Academia Española © Todos los derechos reservados</a:t>
            </a:r>
            <a:endParaRPr lang="en-US" sz="1050" dirty="0"/>
          </a:p>
        </p:txBody>
      </p:sp>
    </p:spTree>
    <p:extLst>
      <p:ext uri="{BB962C8B-B14F-4D97-AF65-F5344CB8AC3E}">
        <p14:creationId xmlns:p14="http://schemas.microsoft.com/office/powerpoint/2010/main" val="4102891610"/>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A4098-8331-4AAD-A6A5-D8FAF9850721}"/>
              </a:ext>
            </a:extLst>
          </p:cNvPr>
          <p:cNvSpPr>
            <a:spLocks noGrp="1"/>
          </p:cNvSpPr>
          <p:nvPr>
            <p:ph type="title"/>
          </p:nvPr>
        </p:nvSpPr>
        <p:spPr/>
        <p:txBody>
          <a:bodyPr/>
          <a:lstStyle/>
          <a:p>
            <a:r>
              <a:rPr lang="es-ES" dirty="0">
                <a:latin typeface="David" panose="020E0502060401010101" pitchFamily="34" charset="-79"/>
                <a:cs typeface="David" panose="020E0502060401010101" pitchFamily="34" charset="-79"/>
              </a:rPr>
              <a:t>Mateo 7:1-6</a:t>
            </a:r>
            <a:endParaRPr lang="es-PR" dirty="0"/>
          </a:p>
        </p:txBody>
      </p:sp>
      <p:sp>
        <p:nvSpPr>
          <p:cNvPr id="3" name="Content Placeholder 2">
            <a:extLst>
              <a:ext uri="{FF2B5EF4-FFF2-40B4-BE49-F238E27FC236}">
                <a16:creationId xmlns:a16="http://schemas.microsoft.com/office/drawing/2014/main" id="{46F64842-9F08-42AB-A56B-F3D40243280A}"/>
              </a:ext>
            </a:extLst>
          </p:cNvPr>
          <p:cNvSpPr>
            <a:spLocks noGrp="1"/>
          </p:cNvSpPr>
          <p:nvPr>
            <p:ph idx="1"/>
          </p:nvPr>
        </p:nvSpPr>
        <p:spPr>
          <a:xfrm>
            <a:off x="228600" y="2017713"/>
            <a:ext cx="8726488" cy="3894977"/>
          </a:xfrm>
        </p:spPr>
        <p:txBody>
          <a:bodyPr wrap="square">
            <a:spAutoFit/>
          </a:bodyPr>
          <a:lstStyle/>
          <a:p>
            <a:pPr>
              <a:lnSpc>
                <a:spcPct val="150000"/>
              </a:lnSpc>
            </a:pPr>
            <a:r>
              <a:rPr lang="es-PR" sz="2400" b="1" dirty="0"/>
              <a:t>El juzgar a otros </a:t>
            </a:r>
            <a:r>
              <a:rPr lang="es-PR" sz="2400" dirty="0"/>
              <a:t>(</a:t>
            </a:r>
            <a:r>
              <a:rPr lang="es-PR" sz="2400" i="1" dirty="0">
                <a:solidFill>
                  <a:schemeClr val="tx2"/>
                </a:solidFill>
              </a:rPr>
              <a:t>Luc. 6:37, 38; 41, 42</a:t>
            </a:r>
            <a:r>
              <a:rPr lang="es-PR" sz="2400" dirty="0"/>
              <a:t>). 1–5 advierte en contra de la crítica de otras personas sin considerar lo vulnerables que nosotros mismos podemos ser ante la crítica; </a:t>
            </a:r>
            <a:r>
              <a:rPr lang="es-PR" sz="2400" i="1" dirty="0"/>
              <a:t>seáis juzgados bien puede referirse al juicio de Dios, al igual que al de otras personas. Pero el v. 6 indica que existe el juicio correcto que al discípulo le toca ejercer (cf. además 15–20).</a:t>
            </a:r>
          </a:p>
        </p:txBody>
      </p:sp>
      <p:sp>
        <p:nvSpPr>
          <p:cNvPr id="4" name="Slide Number Placeholder 3">
            <a:extLst>
              <a:ext uri="{FF2B5EF4-FFF2-40B4-BE49-F238E27FC236}">
                <a16:creationId xmlns:a16="http://schemas.microsoft.com/office/drawing/2014/main" id="{F5170FA2-D5BF-4785-AB8C-5BBA077CA9DB}"/>
              </a:ext>
            </a:extLst>
          </p:cNvPr>
          <p:cNvSpPr>
            <a:spLocks noGrp="1"/>
          </p:cNvSpPr>
          <p:nvPr>
            <p:ph type="sldNum" sz="quarter" idx="12"/>
          </p:nvPr>
        </p:nvSpPr>
        <p:spPr/>
        <p:txBody>
          <a:bodyPr/>
          <a:lstStyle/>
          <a:p>
            <a:fld id="{921E7F7E-33AA-4283-8B9E-027FB821B55F}" type="slidenum">
              <a:rPr lang="en-US" smtClean="0"/>
              <a:pPr/>
              <a:t>8</a:t>
            </a:fld>
            <a:endParaRPr lang="en-US"/>
          </a:p>
        </p:txBody>
      </p:sp>
    </p:spTree>
    <p:extLst>
      <p:ext uri="{BB962C8B-B14F-4D97-AF65-F5344CB8AC3E}">
        <p14:creationId xmlns:p14="http://schemas.microsoft.com/office/powerpoint/2010/main" val="3671649169"/>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3DFB1-4032-4474-BBFC-75829E441354}"/>
              </a:ext>
            </a:extLst>
          </p:cNvPr>
          <p:cNvSpPr>
            <a:spLocks noGrp="1"/>
          </p:cNvSpPr>
          <p:nvPr>
            <p:ph type="title"/>
          </p:nvPr>
        </p:nvSpPr>
        <p:spPr/>
        <p:txBody>
          <a:bodyPr/>
          <a:lstStyle/>
          <a:p>
            <a:r>
              <a:rPr lang="es-ES" dirty="0">
                <a:latin typeface="David" panose="020E0502060401010101" pitchFamily="34" charset="-79"/>
                <a:cs typeface="David" panose="020E0502060401010101" pitchFamily="34" charset="-79"/>
              </a:rPr>
              <a:t>Mateo 7:1-6</a:t>
            </a:r>
            <a:endParaRPr lang="es-PR" dirty="0"/>
          </a:p>
        </p:txBody>
      </p:sp>
      <p:sp>
        <p:nvSpPr>
          <p:cNvPr id="3" name="Content Placeholder 2">
            <a:extLst>
              <a:ext uri="{FF2B5EF4-FFF2-40B4-BE49-F238E27FC236}">
                <a16:creationId xmlns:a16="http://schemas.microsoft.com/office/drawing/2014/main" id="{4B056B03-033E-48FA-B8FC-449B2C645A5C}"/>
              </a:ext>
            </a:extLst>
          </p:cNvPr>
          <p:cNvSpPr>
            <a:spLocks noGrp="1"/>
          </p:cNvSpPr>
          <p:nvPr>
            <p:ph idx="1"/>
          </p:nvPr>
        </p:nvSpPr>
        <p:spPr>
          <a:xfrm>
            <a:off x="228600" y="2017713"/>
            <a:ext cx="8726488" cy="4114800"/>
          </a:xfrm>
        </p:spPr>
        <p:txBody>
          <a:bodyPr/>
          <a:lstStyle/>
          <a:p>
            <a:pPr>
              <a:lnSpc>
                <a:spcPct val="150000"/>
              </a:lnSpc>
            </a:pPr>
            <a:r>
              <a:rPr lang="es-PR" sz="2400" dirty="0">
                <a:latin typeface="Calibri" panose="020F0502020204030204" pitchFamily="34" charset="0"/>
              </a:rPr>
              <a:t>“</a:t>
            </a:r>
            <a:r>
              <a:rPr lang="es-PR" sz="2400" i="1" dirty="0">
                <a:latin typeface="Calibri" panose="020F0502020204030204" pitchFamily="34" charset="0"/>
              </a:rPr>
              <a:t>Pero tú, ¿por qué juzgas a tu hermano? O tú también, ¿por qué menosprecias a tu hermano? Porque todos compareceremos ante el tribunal de Cristo. Porque escrito está: Vivo yo, dice el Señor, que ante mí se doblará toda rodilla, Y toda lengua confesará a Dios. De manera que cada uno de nosotros dará a Dios cuenta de sí. Así que, ya no nos juzguemos más los unos a los otros, sino más bien decidid no poner tropiezo u ocasión de caer al hermano.</a:t>
            </a:r>
            <a:r>
              <a:rPr lang="es-PR" sz="2400" dirty="0">
                <a:latin typeface="Calibri" panose="020F0502020204030204" pitchFamily="34" charset="0"/>
              </a:rPr>
              <a:t>” (Romanos 14.10–13, RVR60) </a:t>
            </a:r>
          </a:p>
        </p:txBody>
      </p:sp>
      <p:sp>
        <p:nvSpPr>
          <p:cNvPr id="4" name="Slide Number Placeholder 3">
            <a:extLst>
              <a:ext uri="{FF2B5EF4-FFF2-40B4-BE49-F238E27FC236}">
                <a16:creationId xmlns:a16="http://schemas.microsoft.com/office/drawing/2014/main" id="{F36C614A-1FDC-474D-8A61-53C01E912B3C}"/>
              </a:ext>
            </a:extLst>
          </p:cNvPr>
          <p:cNvSpPr>
            <a:spLocks noGrp="1"/>
          </p:cNvSpPr>
          <p:nvPr>
            <p:ph type="sldNum" sz="quarter" idx="12"/>
          </p:nvPr>
        </p:nvSpPr>
        <p:spPr/>
        <p:txBody>
          <a:bodyPr/>
          <a:lstStyle/>
          <a:p>
            <a:fld id="{921E7F7E-33AA-4283-8B9E-027FB821B55F}" type="slidenum">
              <a:rPr lang="en-US" smtClean="0"/>
              <a:pPr/>
              <a:t>9</a:t>
            </a:fld>
            <a:endParaRPr lang="en-US"/>
          </a:p>
        </p:txBody>
      </p:sp>
    </p:spTree>
    <p:extLst>
      <p:ext uri="{BB962C8B-B14F-4D97-AF65-F5344CB8AC3E}">
        <p14:creationId xmlns:p14="http://schemas.microsoft.com/office/powerpoint/2010/main" val="1753691599"/>
      </p:ext>
    </p:extLst>
  </p:cSld>
  <p:clrMapOvr>
    <a:masterClrMapping/>
  </p:clrMapOvr>
  <p:transition spd="slow">
    <p:fade/>
  </p:transition>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115748</TotalTime>
  <Words>1048</Words>
  <Application>Microsoft Office PowerPoint</Application>
  <PresentationFormat>On-screen Show (4:3)</PresentationFormat>
  <Paragraphs>80</Paragraphs>
  <Slides>20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Arial</vt:lpstr>
      <vt:lpstr>Calibri</vt:lpstr>
      <vt:lpstr>David</vt:lpstr>
      <vt:lpstr>Tahoma</vt:lpstr>
      <vt:lpstr>Wingdings</vt:lpstr>
      <vt:lpstr>Blends</vt:lpstr>
      <vt:lpstr>1_Office Theme</vt:lpstr>
      <vt:lpstr>PowerPoint Presentation</vt:lpstr>
      <vt:lpstr>El asunto</vt:lpstr>
      <vt:lpstr>Para meditar</vt:lpstr>
      <vt:lpstr>Para meditar</vt:lpstr>
      <vt:lpstr>Pasaje bíblico</vt:lpstr>
      <vt:lpstr>Mateo 7:1-6</vt:lpstr>
      <vt:lpstr>Mateo 7:1-6</vt:lpstr>
      <vt:lpstr>Mateo 7:1-6</vt:lpstr>
      <vt:lpstr>Mateo 7:1-6</vt:lpstr>
      <vt:lpstr>Mateo 7:1-6</vt:lpstr>
      <vt:lpstr>Pasaje bíblico</vt:lpstr>
      <vt:lpstr>Mateo 7:7-11</vt:lpstr>
      <vt:lpstr>Mateo 7:7-11</vt:lpstr>
      <vt:lpstr>Pasaje bíblico</vt:lpstr>
      <vt:lpstr>Mateo 7:12</vt:lpstr>
      <vt:lpstr>Mateo 7:12</vt:lpstr>
      <vt:lpstr>Aplicaciones</vt:lpstr>
      <vt:lpstr>Recursos</vt:lpstr>
      <vt:lpstr>Próximo Estudio Dominical</vt:lpstr>
      <vt:lpstr>PowerPoint Presentation</vt:lpstr>
    </vt:vector>
  </TitlesOfParts>
  <Company>UIPR-Aguadilla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transformado_en_mis_acciones_070217</dc:title>
  <dc:creator>JRIVERA</dc:creator>
  <cp:lastModifiedBy>Tito</cp:lastModifiedBy>
  <cp:revision>5566</cp:revision>
  <cp:lastPrinted>2016-04-09T19:10:40Z</cp:lastPrinted>
  <dcterms:created xsi:type="dcterms:W3CDTF">2007-01-24T21:53:34Z</dcterms:created>
  <dcterms:modified xsi:type="dcterms:W3CDTF">2017-07-05T23:27:27Z</dcterms:modified>
</cp:coreProperties>
</file>