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45"/>
  </p:notesMasterIdLst>
  <p:sldIdLst>
    <p:sldId id="256" r:id="rId2"/>
    <p:sldId id="259" r:id="rId3"/>
    <p:sldId id="514" r:id="rId4"/>
    <p:sldId id="302" r:id="rId5"/>
    <p:sldId id="260" r:id="rId6"/>
    <p:sldId id="299" r:id="rId7"/>
    <p:sldId id="301" r:id="rId8"/>
    <p:sldId id="303" r:id="rId9"/>
    <p:sldId id="362" r:id="rId10"/>
    <p:sldId id="363" r:id="rId11"/>
    <p:sldId id="300" r:id="rId12"/>
    <p:sldId id="430" r:id="rId13"/>
    <p:sldId id="261" r:id="rId14"/>
    <p:sldId id="263" r:id="rId15"/>
    <p:sldId id="510" r:id="rId16"/>
    <p:sldId id="264" r:id="rId17"/>
    <p:sldId id="511" r:id="rId18"/>
    <p:sldId id="512" r:id="rId19"/>
    <p:sldId id="304" r:id="rId20"/>
    <p:sldId id="318" r:id="rId21"/>
    <p:sldId id="319" r:id="rId22"/>
    <p:sldId id="320" r:id="rId23"/>
    <p:sldId id="321" r:id="rId24"/>
    <p:sldId id="361" r:id="rId25"/>
    <p:sldId id="513" r:id="rId26"/>
    <p:sldId id="340" r:id="rId27"/>
    <p:sldId id="515" r:id="rId28"/>
    <p:sldId id="341" r:id="rId29"/>
    <p:sldId id="343" r:id="rId30"/>
    <p:sldId id="344" r:id="rId31"/>
    <p:sldId id="345" r:id="rId32"/>
    <p:sldId id="459" r:id="rId33"/>
    <p:sldId id="460" r:id="rId34"/>
    <p:sldId id="461" r:id="rId35"/>
    <p:sldId id="462" r:id="rId36"/>
    <p:sldId id="463" r:id="rId37"/>
    <p:sldId id="464" r:id="rId38"/>
    <p:sldId id="465" r:id="rId39"/>
    <p:sldId id="466" r:id="rId40"/>
    <p:sldId id="467" r:id="rId41"/>
    <p:sldId id="383" r:id="rId42"/>
    <p:sldId id="390" r:id="rId43"/>
    <p:sldId id="391" r:id="rId44"/>
    <p:sldId id="392" r:id="rId45"/>
    <p:sldId id="393" r:id="rId46"/>
    <p:sldId id="394" r:id="rId47"/>
    <p:sldId id="395" r:id="rId48"/>
    <p:sldId id="396" r:id="rId49"/>
    <p:sldId id="397" r:id="rId50"/>
    <p:sldId id="398" r:id="rId51"/>
    <p:sldId id="399" r:id="rId52"/>
    <p:sldId id="427" r:id="rId53"/>
    <p:sldId id="428" r:id="rId54"/>
    <p:sldId id="429" r:id="rId55"/>
    <p:sldId id="400" r:id="rId56"/>
    <p:sldId id="401" r:id="rId57"/>
    <p:sldId id="360" r:id="rId58"/>
    <p:sldId id="431" r:id="rId59"/>
    <p:sldId id="350" r:id="rId60"/>
    <p:sldId id="356" r:id="rId61"/>
    <p:sldId id="432" r:id="rId62"/>
    <p:sldId id="433" r:id="rId63"/>
    <p:sldId id="434" r:id="rId64"/>
    <p:sldId id="435" r:id="rId65"/>
    <p:sldId id="436" r:id="rId66"/>
    <p:sldId id="437" r:id="rId67"/>
    <p:sldId id="438" r:id="rId68"/>
    <p:sldId id="439" r:id="rId69"/>
    <p:sldId id="440" r:id="rId70"/>
    <p:sldId id="402" r:id="rId71"/>
    <p:sldId id="403" r:id="rId72"/>
    <p:sldId id="507" r:id="rId73"/>
    <p:sldId id="425" r:id="rId74"/>
    <p:sldId id="442" r:id="rId75"/>
    <p:sldId id="404" r:id="rId76"/>
    <p:sldId id="405" r:id="rId77"/>
    <p:sldId id="441" r:id="rId78"/>
    <p:sldId id="406" r:id="rId79"/>
    <p:sldId id="443" r:id="rId80"/>
    <p:sldId id="456" r:id="rId81"/>
    <p:sldId id="444" r:id="rId82"/>
    <p:sldId id="413" r:id="rId83"/>
    <p:sldId id="446" r:id="rId84"/>
    <p:sldId id="445" r:id="rId85"/>
    <p:sldId id="447" r:id="rId86"/>
    <p:sldId id="452" r:id="rId87"/>
    <p:sldId id="453" r:id="rId88"/>
    <p:sldId id="414" r:id="rId89"/>
    <p:sldId id="448" r:id="rId90"/>
    <p:sldId id="454" r:id="rId91"/>
    <p:sldId id="516" r:id="rId92"/>
    <p:sldId id="449" r:id="rId93"/>
    <p:sldId id="415" r:id="rId94"/>
    <p:sldId id="455" r:id="rId95"/>
    <p:sldId id="450" r:id="rId96"/>
    <p:sldId id="417" r:id="rId97"/>
    <p:sldId id="418" r:id="rId98"/>
    <p:sldId id="419" r:id="rId99"/>
    <p:sldId id="469" r:id="rId100"/>
    <p:sldId id="472" r:id="rId101"/>
    <p:sldId id="473" r:id="rId102"/>
    <p:sldId id="474" r:id="rId103"/>
    <p:sldId id="475" r:id="rId104"/>
    <p:sldId id="476" r:id="rId105"/>
    <p:sldId id="477" r:id="rId106"/>
    <p:sldId id="478" r:id="rId107"/>
    <p:sldId id="479" r:id="rId108"/>
    <p:sldId id="480" r:id="rId109"/>
    <p:sldId id="481" r:id="rId110"/>
    <p:sldId id="482" r:id="rId111"/>
    <p:sldId id="483" r:id="rId112"/>
    <p:sldId id="484" r:id="rId113"/>
    <p:sldId id="485" r:id="rId114"/>
    <p:sldId id="486" r:id="rId115"/>
    <p:sldId id="487" r:id="rId116"/>
    <p:sldId id="488" r:id="rId117"/>
    <p:sldId id="489" r:id="rId118"/>
    <p:sldId id="490" r:id="rId119"/>
    <p:sldId id="491" r:id="rId120"/>
    <p:sldId id="492" r:id="rId121"/>
    <p:sldId id="493" r:id="rId122"/>
    <p:sldId id="494" r:id="rId123"/>
    <p:sldId id="495" r:id="rId124"/>
    <p:sldId id="496" r:id="rId125"/>
    <p:sldId id="497" r:id="rId126"/>
    <p:sldId id="498" r:id="rId127"/>
    <p:sldId id="499" r:id="rId128"/>
    <p:sldId id="500" r:id="rId129"/>
    <p:sldId id="501" r:id="rId130"/>
    <p:sldId id="524" r:id="rId131"/>
    <p:sldId id="525" r:id="rId132"/>
    <p:sldId id="520" r:id="rId133"/>
    <p:sldId id="521" r:id="rId134"/>
    <p:sldId id="522" r:id="rId135"/>
    <p:sldId id="523" r:id="rId136"/>
    <p:sldId id="504" r:id="rId137"/>
    <p:sldId id="526" r:id="rId138"/>
    <p:sldId id="527" r:id="rId139"/>
    <p:sldId id="528" r:id="rId140"/>
    <p:sldId id="529" r:id="rId141"/>
    <p:sldId id="530" r:id="rId142"/>
    <p:sldId id="339" r:id="rId143"/>
    <p:sldId id="468" r:id="rId144"/>
  </p:sldIdLst>
  <p:sldSz cx="9144000" cy="6858000" type="screen4x3"/>
  <p:notesSz cx="6858000" cy="9144000"/>
  <p:defaultTextStyle>
    <a:defPPr>
      <a:defRPr lang="es-PR"/>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12" autoAdjust="0"/>
    <p:restoredTop sz="94660" autoAdjust="0"/>
  </p:normalViewPr>
  <p:slideViewPr>
    <p:cSldViewPr>
      <p:cViewPr varScale="1">
        <p:scale>
          <a:sx n="113" d="100"/>
          <a:sy n="113" d="100"/>
        </p:scale>
        <p:origin x="1686" y="90"/>
      </p:cViewPr>
      <p:guideLst>
        <p:guide orient="horz" pos="2160"/>
        <p:guide pos="2880"/>
      </p:guideLst>
    </p:cSldViewPr>
  </p:slideViewPr>
  <p:outlineViewPr>
    <p:cViewPr>
      <p:scale>
        <a:sx n="33" d="100"/>
        <a:sy n="33" d="100"/>
      </p:scale>
      <p:origin x="0" y="112002"/>
    </p:cViewPr>
  </p:outlineViewPr>
  <p:notesTextViewPr>
    <p:cViewPr>
      <p:scale>
        <a:sx n="100" d="100"/>
        <a:sy n="100" d="100"/>
      </p:scale>
      <p:origin x="0" y="0"/>
    </p:cViewPr>
  </p:notesTextViewPr>
  <p:sorterViewPr>
    <p:cViewPr>
      <p:scale>
        <a:sx n="100" d="100"/>
        <a:sy n="100" d="100"/>
      </p:scale>
      <p:origin x="0" y="-2097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tableStyles" Target="tableStyle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96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s-PR"/>
          </a:p>
        </p:txBody>
      </p:sp>
      <p:sp>
        <p:nvSpPr>
          <p:cNvPr id="23961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s-PR"/>
          </a:p>
        </p:txBody>
      </p:sp>
      <p:sp>
        <p:nvSpPr>
          <p:cNvPr id="2396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962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smtClean="0"/>
              <a:t>Click to edit Master text styles</a:t>
            </a:r>
          </a:p>
          <a:p>
            <a:pPr lvl="1"/>
            <a:r>
              <a:rPr lang="es-PR" smtClean="0"/>
              <a:t>Second level</a:t>
            </a:r>
          </a:p>
          <a:p>
            <a:pPr lvl="2"/>
            <a:r>
              <a:rPr lang="es-PR" smtClean="0"/>
              <a:t>Third level</a:t>
            </a:r>
          </a:p>
          <a:p>
            <a:pPr lvl="3"/>
            <a:r>
              <a:rPr lang="es-PR" smtClean="0"/>
              <a:t>Fourth level</a:t>
            </a:r>
          </a:p>
          <a:p>
            <a:pPr lvl="4"/>
            <a:r>
              <a:rPr lang="es-PR" smtClean="0"/>
              <a:t>Fifth level</a:t>
            </a:r>
          </a:p>
        </p:txBody>
      </p:sp>
      <p:sp>
        <p:nvSpPr>
          <p:cNvPr id="23962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s-PR"/>
          </a:p>
        </p:txBody>
      </p:sp>
      <p:sp>
        <p:nvSpPr>
          <p:cNvPr id="23962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FF545122-4A96-4C62-A8F8-A25153BB5FE7}" type="slidenum">
              <a:rPr lang="es-PR"/>
              <a:pPr/>
              <a:t>‹#›</a:t>
            </a:fld>
            <a:endParaRPr lang="es-PR"/>
          </a:p>
        </p:txBody>
      </p:sp>
    </p:spTree>
    <p:extLst>
      <p:ext uri="{BB962C8B-B14F-4D97-AF65-F5344CB8AC3E}">
        <p14:creationId xmlns:p14="http://schemas.microsoft.com/office/powerpoint/2010/main" val="407388587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BABF28-7AB2-4D9D-B601-72A6468FB4DD}" type="slidenum">
              <a:rPr lang="es-PR"/>
              <a:pPr/>
              <a:t>1</a:t>
            </a:fld>
            <a:endParaRPr lang="es-PR"/>
          </a:p>
        </p:txBody>
      </p:sp>
      <p:sp>
        <p:nvSpPr>
          <p:cNvPr id="240642" name="Rectangle 2"/>
          <p:cNvSpPr>
            <a:spLocks noGrp="1" noRot="1" noChangeAspect="1" noChangeArrowheads="1" noTextEdit="1"/>
          </p:cNvSpPr>
          <p:nvPr>
            <p:ph type="sldImg"/>
          </p:nvPr>
        </p:nvSpPr>
        <p:spPr>
          <a:ln/>
        </p:spPr>
      </p:sp>
      <p:sp>
        <p:nvSpPr>
          <p:cNvPr id="2406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743047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F100A8-6CF1-4F3C-B981-B59CE8575129}" type="slidenum">
              <a:rPr lang="es-PR"/>
              <a:pPr/>
              <a:t>10</a:t>
            </a:fld>
            <a:endParaRPr lang="es-PR"/>
          </a:p>
        </p:txBody>
      </p:sp>
      <p:sp>
        <p:nvSpPr>
          <p:cNvPr id="248834" name="Rectangle 2"/>
          <p:cNvSpPr>
            <a:spLocks noGrp="1" noRot="1" noChangeAspect="1" noChangeArrowheads="1" noTextEdit="1"/>
          </p:cNvSpPr>
          <p:nvPr>
            <p:ph type="sldImg"/>
          </p:nvPr>
        </p:nvSpPr>
        <p:spPr>
          <a:ln/>
        </p:spPr>
      </p:sp>
      <p:sp>
        <p:nvSpPr>
          <p:cNvPr id="2488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58505274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5546CCEC-655C-4288-BB20-9EE1F8D7F8C3}" type="slidenum">
              <a:rPr lang="es-PR">
                <a:latin typeface="Arial" charset="0"/>
              </a:rPr>
              <a:pPr eaLnBrk="1" hangingPunct="1"/>
              <a:t>100</a:t>
            </a:fld>
            <a:endParaRPr lang="es-PR">
              <a:latin typeface="Arial"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52583513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4442979F-0F18-45D8-8C4A-3D5797A87361}" type="slidenum">
              <a:rPr lang="es-PR">
                <a:latin typeface="Arial" charset="0"/>
              </a:rPr>
              <a:pPr eaLnBrk="1" hangingPunct="1"/>
              <a:t>101</a:t>
            </a:fld>
            <a:endParaRPr lang="es-PR">
              <a:latin typeface="Arial"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03844715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D4EF1BB7-CFF5-4866-A72B-262A39FF0025}" type="slidenum">
              <a:rPr lang="es-PR">
                <a:latin typeface="Arial" charset="0"/>
              </a:rPr>
              <a:pPr eaLnBrk="1" hangingPunct="1"/>
              <a:t>102</a:t>
            </a:fld>
            <a:endParaRPr lang="es-PR">
              <a:latin typeface="Arial"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86025076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A9A44A87-C498-4347-9581-56484DAC1028}" type="slidenum">
              <a:rPr lang="es-PR">
                <a:latin typeface="Arial" charset="0"/>
              </a:rPr>
              <a:pPr eaLnBrk="1" hangingPunct="1"/>
              <a:t>103</a:t>
            </a:fld>
            <a:endParaRPr lang="es-PR">
              <a:latin typeface="Arial"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61794501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7244000F-FB2E-4C7B-A1CD-933B4AD2432A}" type="slidenum">
              <a:rPr lang="es-PR">
                <a:latin typeface="Arial" charset="0"/>
              </a:rPr>
              <a:pPr eaLnBrk="1" hangingPunct="1"/>
              <a:t>104</a:t>
            </a:fld>
            <a:endParaRPr lang="es-PR">
              <a:latin typeface="Arial"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44819602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30AC7AC3-6D68-4C37-A9EE-AF9CF97574C1}" type="slidenum">
              <a:rPr lang="es-PR">
                <a:latin typeface="Arial" charset="0"/>
              </a:rPr>
              <a:pPr eaLnBrk="1" hangingPunct="1"/>
              <a:t>105</a:t>
            </a:fld>
            <a:endParaRPr lang="es-PR">
              <a:latin typeface="Arial"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9080801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9E97B181-2CE7-40A1-B581-0B52A221B598}" type="slidenum">
              <a:rPr lang="es-PR">
                <a:latin typeface="Arial" charset="0"/>
              </a:rPr>
              <a:pPr eaLnBrk="1" hangingPunct="1"/>
              <a:t>106</a:t>
            </a:fld>
            <a:endParaRPr lang="es-PR">
              <a:latin typeface="Arial"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29229452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68841E09-1C4D-4D73-B2AD-6FD0403B77E1}" type="slidenum">
              <a:rPr lang="es-PR">
                <a:latin typeface="Arial" charset="0"/>
              </a:rPr>
              <a:pPr eaLnBrk="1" hangingPunct="1"/>
              <a:t>107</a:t>
            </a:fld>
            <a:endParaRPr lang="es-PR">
              <a:latin typeface="Arial"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45473694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3F55056F-A84F-4591-B7A3-0406C3765708}" type="slidenum">
              <a:rPr lang="es-PR">
                <a:latin typeface="Arial" charset="0"/>
              </a:rPr>
              <a:pPr eaLnBrk="1" hangingPunct="1"/>
              <a:t>108</a:t>
            </a:fld>
            <a:endParaRPr lang="es-PR">
              <a:latin typeface="Arial"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05494807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88BAC2D6-40B1-48E9-85B9-95CBBC268BAD}" type="slidenum">
              <a:rPr lang="es-PR">
                <a:latin typeface="Arial" charset="0"/>
              </a:rPr>
              <a:pPr eaLnBrk="1" hangingPunct="1"/>
              <a:t>109</a:t>
            </a:fld>
            <a:endParaRPr lang="es-PR">
              <a:latin typeface="Arial"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77623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FF80C7-BC52-4DA5-B282-108520B21BA4}" type="slidenum">
              <a:rPr lang="es-PR"/>
              <a:pPr/>
              <a:t>11</a:t>
            </a:fld>
            <a:endParaRPr lang="es-PR"/>
          </a:p>
        </p:txBody>
      </p:sp>
      <p:sp>
        <p:nvSpPr>
          <p:cNvPr id="249858" name="Rectangle 2"/>
          <p:cNvSpPr>
            <a:spLocks noGrp="1" noRot="1" noChangeAspect="1" noChangeArrowheads="1" noTextEdit="1"/>
          </p:cNvSpPr>
          <p:nvPr>
            <p:ph type="sldImg"/>
          </p:nvPr>
        </p:nvSpPr>
        <p:spPr>
          <a:ln/>
        </p:spPr>
      </p:sp>
      <p:sp>
        <p:nvSpPr>
          <p:cNvPr id="2498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61998197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179313A2-2227-4352-9942-D108DA201D9D}" type="slidenum">
              <a:rPr lang="es-PR">
                <a:latin typeface="Arial" charset="0"/>
              </a:rPr>
              <a:pPr eaLnBrk="1" hangingPunct="1"/>
              <a:t>110</a:t>
            </a:fld>
            <a:endParaRPr lang="es-PR">
              <a:latin typeface="Arial"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19943875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E3111D73-F0C8-4BC1-B6A7-CC43655068B9}" type="slidenum">
              <a:rPr lang="es-PR">
                <a:latin typeface="Arial" charset="0"/>
              </a:rPr>
              <a:pPr eaLnBrk="1" hangingPunct="1"/>
              <a:t>111</a:t>
            </a:fld>
            <a:endParaRPr lang="es-PR">
              <a:latin typeface="Arial"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33898470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0DFA692A-7B34-4C35-8774-E0767EDDBBBB}" type="slidenum">
              <a:rPr lang="es-PR">
                <a:latin typeface="Arial" charset="0"/>
              </a:rPr>
              <a:pPr eaLnBrk="1" hangingPunct="1"/>
              <a:t>112</a:t>
            </a:fld>
            <a:endParaRPr lang="es-PR">
              <a:latin typeface="Arial"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76482344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76B30AE4-50E9-4A60-830F-9240EAD17081}" type="slidenum">
              <a:rPr lang="es-PR">
                <a:latin typeface="Arial" charset="0"/>
              </a:rPr>
              <a:pPr eaLnBrk="1" hangingPunct="1"/>
              <a:t>113</a:t>
            </a:fld>
            <a:endParaRPr lang="es-PR">
              <a:latin typeface="Arial"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71545634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85AF8C36-4CD1-4A43-B747-6F5B1B651EEA}" type="slidenum">
              <a:rPr lang="es-PR">
                <a:latin typeface="Arial" charset="0"/>
              </a:rPr>
              <a:pPr eaLnBrk="1" hangingPunct="1"/>
              <a:t>114</a:t>
            </a:fld>
            <a:endParaRPr lang="es-PR">
              <a:latin typeface="Arial"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423059228"/>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BD9B5428-6801-4CB4-AA5F-746800888733}" type="slidenum">
              <a:rPr lang="es-PR">
                <a:latin typeface="Arial" charset="0"/>
              </a:rPr>
              <a:pPr eaLnBrk="1" hangingPunct="1"/>
              <a:t>115</a:t>
            </a:fld>
            <a:endParaRPr lang="es-PR">
              <a:latin typeface="Arial"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80305293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754A87B7-363B-4D0E-95C3-348B1CE9C584}" type="slidenum">
              <a:rPr lang="es-PR">
                <a:latin typeface="Arial" charset="0"/>
              </a:rPr>
              <a:pPr eaLnBrk="1" hangingPunct="1"/>
              <a:t>116</a:t>
            </a:fld>
            <a:endParaRPr lang="es-PR">
              <a:latin typeface="Arial"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03851903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FEB1D538-3B63-4C0D-9A2F-E8F9C7899B2E}" type="slidenum">
              <a:rPr lang="es-PR">
                <a:latin typeface="Arial" charset="0"/>
              </a:rPr>
              <a:pPr eaLnBrk="1" hangingPunct="1"/>
              <a:t>117</a:t>
            </a:fld>
            <a:endParaRPr lang="es-PR">
              <a:latin typeface="Arial"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99908967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FC3F2D7F-2715-4BFC-B5F6-7B4CF920CD8D}" type="slidenum">
              <a:rPr lang="es-PR">
                <a:latin typeface="Arial" charset="0"/>
              </a:rPr>
              <a:pPr eaLnBrk="1" hangingPunct="1"/>
              <a:t>118</a:t>
            </a:fld>
            <a:endParaRPr lang="es-PR">
              <a:latin typeface="Arial"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91704643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2103C4AA-EBDC-4467-ACC3-AD35080AD0D4}" type="slidenum">
              <a:rPr lang="es-PR">
                <a:latin typeface="Arial" charset="0"/>
              </a:rPr>
              <a:pPr eaLnBrk="1" hangingPunct="1"/>
              <a:t>119</a:t>
            </a:fld>
            <a:endParaRPr lang="es-PR">
              <a:latin typeface="Arial"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278248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B3DBFF-22C9-4443-A683-94D7DC9BC1DE}" type="slidenum">
              <a:rPr lang="es-PR"/>
              <a:pPr/>
              <a:t>12</a:t>
            </a:fld>
            <a:endParaRPr lang="es-PR"/>
          </a:p>
        </p:txBody>
      </p:sp>
      <p:sp>
        <p:nvSpPr>
          <p:cNvPr id="250882" name="Rectangle 2"/>
          <p:cNvSpPr>
            <a:spLocks noGrp="1" noRot="1" noChangeAspect="1" noChangeArrowheads="1" noTextEdit="1"/>
          </p:cNvSpPr>
          <p:nvPr>
            <p:ph type="sldImg"/>
          </p:nvPr>
        </p:nvSpPr>
        <p:spPr>
          <a:ln/>
        </p:spPr>
      </p:sp>
      <p:sp>
        <p:nvSpPr>
          <p:cNvPr id="2508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141648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90898DE4-FE6A-4257-9B43-91B5B097FC01}" type="slidenum">
              <a:rPr lang="es-PR">
                <a:latin typeface="Arial" charset="0"/>
              </a:rPr>
              <a:pPr eaLnBrk="1" hangingPunct="1"/>
              <a:t>120</a:t>
            </a:fld>
            <a:endParaRPr lang="es-PR">
              <a:latin typeface="Arial"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80273113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1E6EBCA4-DA4D-48C5-A971-4AAFFA780E21}" type="slidenum">
              <a:rPr lang="es-PR">
                <a:latin typeface="Arial" charset="0"/>
              </a:rPr>
              <a:pPr eaLnBrk="1" hangingPunct="1"/>
              <a:t>121</a:t>
            </a:fld>
            <a:endParaRPr lang="es-PR">
              <a:latin typeface="Arial"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176841928"/>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AD7F5151-48DA-45AE-99F2-E6E17910A49C}" type="slidenum">
              <a:rPr lang="es-PR">
                <a:latin typeface="Arial" charset="0"/>
              </a:rPr>
              <a:pPr eaLnBrk="1" hangingPunct="1"/>
              <a:t>122</a:t>
            </a:fld>
            <a:endParaRPr lang="es-PR">
              <a:latin typeface="Arial"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58793498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E3E10ACE-185F-4194-9548-C63E7AC1B2F5}" type="slidenum">
              <a:rPr lang="es-PR">
                <a:latin typeface="Arial" charset="0"/>
              </a:rPr>
              <a:pPr eaLnBrk="1" hangingPunct="1"/>
              <a:t>123</a:t>
            </a:fld>
            <a:endParaRPr lang="es-PR">
              <a:latin typeface="Arial"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42609501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003A5798-9BE7-441A-BC6A-AE6176EB5E51}" type="slidenum">
              <a:rPr lang="es-PR">
                <a:latin typeface="Arial" charset="0"/>
              </a:rPr>
              <a:pPr eaLnBrk="1" hangingPunct="1"/>
              <a:t>124</a:t>
            </a:fld>
            <a:endParaRPr lang="es-PR">
              <a:latin typeface="Arial"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135594460"/>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BDBCECE1-B232-4B2B-9C53-3BAD007CBBA6}" type="slidenum">
              <a:rPr lang="es-PR">
                <a:latin typeface="Arial" charset="0"/>
              </a:rPr>
              <a:pPr eaLnBrk="1" hangingPunct="1"/>
              <a:t>125</a:t>
            </a:fld>
            <a:endParaRPr lang="es-PR">
              <a:latin typeface="Arial"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80088404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B074A587-6D14-479E-9267-15A32D605759}" type="slidenum">
              <a:rPr lang="es-PR">
                <a:latin typeface="Arial" charset="0"/>
              </a:rPr>
              <a:pPr eaLnBrk="1" hangingPunct="1"/>
              <a:t>126</a:t>
            </a:fld>
            <a:endParaRPr lang="es-PR">
              <a:latin typeface="Arial"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64177625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8289DEF2-4295-4698-AB27-B2562F208AA5}" type="slidenum">
              <a:rPr lang="es-PR">
                <a:latin typeface="Arial" charset="0"/>
              </a:rPr>
              <a:pPr eaLnBrk="1" hangingPunct="1"/>
              <a:t>127</a:t>
            </a:fld>
            <a:endParaRPr lang="es-PR">
              <a:latin typeface="Arial"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55992901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0CE7A534-F7E9-4F4C-A8B3-DCEEE5370AEE}" type="slidenum">
              <a:rPr lang="es-PR">
                <a:latin typeface="Arial" charset="0"/>
              </a:rPr>
              <a:pPr eaLnBrk="1" hangingPunct="1"/>
              <a:t>128</a:t>
            </a:fld>
            <a:endParaRPr lang="es-PR">
              <a:latin typeface="Arial"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83149017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916A12BC-8E64-48F1-8031-6B896B6F6947}" type="slidenum">
              <a:rPr lang="es-PR">
                <a:latin typeface="Arial" charset="0"/>
              </a:rPr>
              <a:pPr eaLnBrk="1" hangingPunct="1"/>
              <a:t>129</a:t>
            </a:fld>
            <a:endParaRPr lang="es-PR">
              <a:latin typeface="Arial"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767086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9B720B-1A3C-4C6B-88E4-5B8C9C5C05EF}" type="slidenum">
              <a:rPr lang="es-PR"/>
              <a:pPr/>
              <a:t>13</a:t>
            </a:fld>
            <a:endParaRPr lang="es-PR"/>
          </a:p>
        </p:txBody>
      </p:sp>
      <p:sp>
        <p:nvSpPr>
          <p:cNvPr id="252930" name="Rectangle 2"/>
          <p:cNvSpPr>
            <a:spLocks noGrp="1" noRot="1" noChangeAspect="1" noChangeArrowheads="1" noTextEdit="1"/>
          </p:cNvSpPr>
          <p:nvPr>
            <p:ph type="sldImg"/>
          </p:nvPr>
        </p:nvSpPr>
        <p:spPr>
          <a:ln/>
        </p:spPr>
      </p:sp>
      <p:sp>
        <p:nvSpPr>
          <p:cNvPr id="2529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947214723"/>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916A12BC-8E64-48F1-8031-6B896B6F6947}" type="slidenum">
              <a:rPr lang="es-PR">
                <a:latin typeface="Arial" charset="0"/>
              </a:rPr>
              <a:pPr eaLnBrk="1" hangingPunct="1"/>
              <a:t>130</a:t>
            </a:fld>
            <a:endParaRPr lang="es-PR">
              <a:latin typeface="Arial"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3053021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916A12BC-8E64-48F1-8031-6B896B6F6947}" type="slidenum">
              <a:rPr lang="es-PR">
                <a:latin typeface="Arial" charset="0"/>
              </a:rPr>
              <a:pPr eaLnBrk="1" hangingPunct="1"/>
              <a:t>131</a:t>
            </a:fld>
            <a:endParaRPr lang="es-PR">
              <a:latin typeface="Arial"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16071617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B67238-C626-446D-AED7-F6513C908136}" type="slidenum">
              <a:rPr lang="es-PR"/>
              <a:pPr/>
              <a:t>132</a:t>
            </a:fld>
            <a:endParaRPr lang="es-PR"/>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08470073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B67238-C626-446D-AED7-F6513C908136}" type="slidenum">
              <a:rPr lang="es-PR"/>
              <a:pPr/>
              <a:t>133</a:t>
            </a:fld>
            <a:endParaRPr lang="es-PR"/>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14086465"/>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B67238-C626-446D-AED7-F6513C908136}" type="slidenum">
              <a:rPr lang="es-PR"/>
              <a:pPr/>
              <a:t>134</a:t>
            </a:fld>
            <a:endParaRPr lang="es-PR"/>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048796448"/>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B67238-C626-446D-AED7-F6513C908136}" type="slidenum">
              <a:rPr lang="es-PR"/>
              <a:pPr/>
              <a:t>135</a:t>
            </a:fld>
            <a:endParaRPr lang="es-PR"/>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123638795"/>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B67238-C626-446D-AED7-F6513C908136}" type="slidenum">
              <a:rPr lang="es-PR"/>
              <a:pPr/>
              <a:t>136</a:t>
            </a:fld>
            <a:endParaRPr lang="es-PR"/>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180177755"/>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B67238-C626-446D-AED7-F6513C908136}" type="slidenum">
              <a:rPr lang="es-PR"/>
              <a:pPr/>
              <a:t>137</a:t>
            </a:fld>
            <a:endParaRPr lang="es-PR"/>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360634968"/>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B67238-C626-446D-AED7-F6513C908136}" type="slidenum">
              <a:rPr lang="es-PR"/>
              <a:pPr/>
              <a:t>138</a:t>
            </a:fld>
            <a:endParaRPr lang="es-PR"/>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46859624"/>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B67238-C626-446D-AED7-F6513C908136}" type="slidenum">
              <a:rPr lang="es-PR"/>
              <a:pPr/>
              <a:t>139</a:t>
            </a:fld>
            <a:endParaRPr lang="es-PR"/>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038358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6E6260-6128-43BC-BEB4-0BF4847E5762}" type="slidenum">
              <a:rPr lang="es-PR"/>
              <a:pPr/>
              <a:t>14</a:t>
            </a:fld>
            <a:endParaRPr lang="es-PR"/>
          </a:p>
        </p:txBody>
      </p:sp>
      <p:sp>
        <p:nvSpPr>
          <p:cNvPr id="253954" name="Rectangle 2"/>
          <p:cNvSpPr>
            <a:spLocks noGrp="1" noRot="1" noChangeAspect="1" noChangeArrowheads="1" noTextEdit="1"/>
          </p:cNvSpPr>
          <p:nvPr>
            <p:ph type="sldImg"/>
          </p:nvPr>
        </p:nvSpPr>
        <p:spPr>
          <a:ln/>
        </p:spPr>
      </p:sp>
      <p:sp>
        <p:nvSpPr>
          <p:cNvPr id="2539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25453260"/>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B67238-C626-446D-AED7-F6513C908136}" type="slidenum">
              <a:rPr lang="es-PR"/>
              <a:pPr/>
              <a:t>140</a:t>
            </a:fld>
            <a:endParaRPr lang="es-PR"/>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20519733"/>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B67238-C626-446D-AED7-F6513C908136}" type="slidenum">
              <a:rPr lang="es-PR"/>
              <a:pPr/>
              <a:t>141</a:t>
            </a:fld>
            <a:endParaRPr lang="es-PR"/>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4808646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B67238-C626-446D-AED7-F6513C908136}" type="slidenum">
              <a:rPr lang="es-PR"/>
              <a:pPr/>
              <a:t>142</a:t>
            </a:fld>
            <a:endParaRPr lang="es-PR"/>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0008991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B67238-C626-446D-AED7-F6513C908136}" type="slidenum">
              <a:rPr lang="es-PR"/>
              <a:pPr/>
              <a:t>143</a:t>
            </a:fld>
            <a:endParaRPr lang="es-PR"/>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8153633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6E6260-6128-43BC-BEB4-0BF4847E5762}" type="slidenum">
              <a:rPr lang="es-PR"/>
              <a:pPr/>
              <a:t>15</a:t>
            </a:fld>
            <a:endParaRPr lang="es-PR"/>
          </a:p>
        </p:txBody>
      </p:sp>
      <p:sp>
        <p:nvSpPr>
          <p:cNvPr id="253954" name="Rectangle 2"/>
          <p:cNvSpPr>
            <a:spLocks noGrp="1" noRot="1" noChangeAspect="1" noChangeArrowheads="1" noTextEdit="1"/>
          </p:cNvSpPr>
          <p:nvPr>
            <p:ph type="sldImg"/>
          </p:nvPr>
        </p:nvSpPr>
        <p:spPr>
          <a:ln/>
        </p:spPr>
      </p:sp>
      <p:sp>
        <p:nvSpPr>
          <p:cNvPr id="2539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9724063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09DD00-AAEC-477F-A844-C2B72AB42DCF}" type="slidenum">
              <a:rPr lang="es-PR"/>
              <a:pPr/>
              <a:t>16</a:t>
            </a:fld>
            <a:endParaRPr lang="es-PR"/>
          </a:p>
        </p:txBody>
      </p:sp>
      <p:sp>
        <p:nvSpPr>
          <p:cNvPr id="256002" name="Rectangle 2"/>
          <p:cNvSpPr>
            <a:spLocks noGrp="1" noRot="1" noChangeAspect="1" noChangeArrowheads="1" noTextEdit="1"/>
          </p:cNvSpPr>
          <p:nvPr>
            <p:ph type="sldImg"/>
          </p:nvPr>
        </p:nvSpPr>
        <p:spPr>
          <a:ln/>
        </p:spPr>
      </p:sp>
      <p:sp>
        <p:nvSpPr>
          <p:cNvPr id="2560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9912276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09DD00-AAEC-477F-A844-C2B72AB42DCF}" type="slidenum">
              <a:rPr lang="es-PR"/>
              <a:pPr/>
              <a:t>17</a:t>
            </a:fld>
            <a:endParaRPr lang="es-PR"/>
          </a:p>
        </p:txBody>
      </p:sp>
      <p:sp>
        <p:nvSpPr>
          <p:cNvPr id="256002" name="Rectangle 2"/>
          <p:cNvSpPr>
            <a:spLocks noGrp="1" noRot="1" noChangeAspect="1" noChangeArrowheads="1" noTextEdit="1"/>
          </p:cNvSpPr>
          <p:nvPr>
            <p:ph type="sldImg"/>
          </p:nvPr>
        </p:nvSpPr>
        <p:spPr>
          <a:ln/>
        </p:spPr>
      </p:sp>
      <p:sp>
        <p:nvSpPr>
          <p:cNvPr id="2560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92077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09DD00-AAEC-477F-A844-C2B72AB42DCF}" type="slidenum">
              <a:rPr lang="es-PR"/>
              <a:pPr/>
              <a:t>18</a:t>
            </a:fld>
            <a:endParaRPr lang="es-PR"/>
          </a:p>
        </p:txBody>
      </p:sp>
      <p:sp>
        <p:nvSpPr>
          <p:cNvPr id="256002" name="Rectangle 2"/>
          <p:cNvSpPr>
            <a:spLocks noGrp="1" noRot="1" noChangeAspect="1" noChangeArrowheads="1" noTextEdit="1"/>
          </p:cNvSpPr>
          <p:nvPr>
            <p:ph type="sldImg"/>
          </p:nvPr>
        </p:nvSpPr>
        <p:spPr>
          <a:ln/>
        </p:spPr>
      </p:sp>
      <p:sp>
        <p:nvSpPr>
          <p:cNvPr id="2560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061916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F5C6CE-2AEF-4597-8EE7-7EE816F6A546}" type="slidenum">
              <a:rPr lang="es-PR"/>
              <a:pPr/>
              <a:t>19</a:t>
            </a:fld>
            <a:endParaRPr lang="es-PR"/>
          </a:p>
        </p:txBody>
      </p:sp>
      <p:sp>
        <p:nvSpPr>
          <p:cNvPr id="257026" name="Rectangle 2"/>
          <p:cNvSpPr>
            <a:spLocks noGrp="1" noRot="1" noChangeAspect="1" noChangeArrowheads="1" noTextEdit="1"/>
          </p:cNvSpPr>
          <p:nvPr>
            <p:ph type="sldImg"/>
          </p:nvPr>
        </p:nvSpPr>
        <p:spPr>
          <a:ln/>
        </p:spPr>
      </p:sp>
      <p:sp>
        <p:nvSpPr>
          <p:cNvPr id="2570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019725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733DC5-A078-4996-96FE-BFC80EF89690}" type="slidenum">
              <a:rPr lang="es-PR"/>
              <a:pPr/>
              <a:t>2</a:t>
            </a:fld>
            <a:endParaRPr lang="es-PR"/>
          </a:p>
        </p:txBody>
      </p:sp>
      <p:sp>
        <p:nvSpPr>
          <p:cNvPr id="241666" name="Rectangle 2"/>
          <p:cNvSpPr>
            <a:spLocks noGrp="1" noRot="1" noChangeAspect="1" noChangeArrowheads="1" noTextEdit="1"/>
          </p:cNvSpPr>
          <p:nvPr>
            <p:ph type="sldImg"/>
          </p:nvPr>
        </p:nvSpPr>
        <p:spPr>
          <a:ln/>
        </p:spPr>
      </p:sp>
      <p:sp>
        <p:nvSpPr>
          <p:cNvPr id="2416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5422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3EF2CB-7C56-445E-97C7-D4AB180386F2}" type="slidenum">
              <a:rPr lang="es-PR"/>
              <a:pPr/>
              <a:t>20</a:t>
            </a:fld>
            <a:endParaRPr lang="es-PR"/>
          </a:p>
        </p:txBody>
      </p:sp>
      <p:sp>
        <p:nvSpPr>
          <p:cNvPr id="259074" name="Rectangle 2"/>
          <p:cNvSpPr>
            <a:spLocks noGrp="1" noRot="1" noChangeAspect="1" noChangeArrowheads="1" noTextEdit="1"/>
          </p:cNvSpPr>
          <p:nvPr>
            <p:ph type="sldImg"/>
          </p:nvPr>
        </p:nvSpPr>
        <p:spPr>
          <a:ln/>
        </p:spPr>
      </p:sp>
      <p:sp>
        <p:nvSpPr>
          <p:cNvPr id="2590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617045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3816B2-B472-4B52-88C8-EAD805A50AB8}" type="slidenum">
              <a:rPr lang="es-PR"/>
              <a:pPr/>
              <a:t>21</a:t>
            </a:fld>
            <a:endParaRPr lang="es-PR"/>
          </a:p>
        </p:txBody>
      </p:sp>
      <p:sp>
        <p:nvSpPr>
          <p:cNvPr id="260098" name="Rectangle 2"/>
          <p:cNvSpPr>
            <a:spLocks noGrp="1" noRot="1" noChangeAspect="1" noChangeArrowheads="1" noTextEdit="1"/>
          </p:cNvSpPr>
          <p:nvPr>
            <p:ph type="sldImg"/>
          </p:nvPr>
        </p:nvSpPr>
        <p:spPr>
          <a:ln/>
        </p:spPr>
      </p:sp>
      <p:sp>
        <p:nvSpPr>
          <p:cNvPr id="2600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232427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AC4CFE-5B1A-45EC-9F7B-7A1576B411C9}" type="slidenum">
              <a:rPr lang="es-PR"/>
              <a:pPr/>
              <a:t>22</a:t>
            </a:fld>
            <a:endParaRPr lang="es-PR"/>
          </a:p>
        </p:txBody>
      </p:sp>
      <p:sp>
        <p:nvSpPr>
          <p:cNvPr id="261122" name="Rectangle 2"/>
          <p:cNvSpPr>
            <a:spLocks noGrp="1" noRot="1" noChangeAspect="1" noChangeArrowheads="1" noTextEdit="1"/>
          </p:cNvSpPr>
          <p:nvPr>
            <p:ph type="sldImg"/>
          </p:nvPr>
        </p:nvSpPr>
        <p:spPr>
          <a:ln/>
        </p:spPr>
      </p:sp>
      <p:sp>
        <p:nvSpPr>
          <p:cNvPr id="261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251324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2B9E59-204E-4A70-A3F6-9B3FD779465E}" type="slidenum">
              <a:rPr lang="es-PR"/>
              <a:pPr/>
              <a:t>23</a:t>
            </a:fld>
            <a:endParaRPr lang="es-PR"/>
          </a:p>
        </p:txBody>
      </p:sp>
      <p:sp>
        <p:nvSpPr>
          <p:cNvPr id="262146" name="Rectangle 2"/>
          <p:cNvSpPr>
            <a:spLocks noGrp="1" noRot="1" noChangeAspect="1" noChangeArrowheads="1" noTextEdit="1"/>
          </p:cNvSpPr>
          <p:nvPr>
            <p:ph type="sldImg"/>
          </p:nvPr>
        </p:nvSpPr>
        <p:spPr>
          <a:ln/>
        </p:spPr>
      </p:sp>
      <p:sp>
        <p:nvSpPr>
          <p:cNvPr id="26214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862008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37C5C7-8CFE-415F-BE96-4E48D7E75BEE}" type="slidenum">
              <a:rPr lang="es-PR"/>
              <a:pPr/>
              <a:t>24</a:t>
            </a:fld>
            <a:endParaRPr lang="es-PR"/>
          </a:p>
        </p:txBody>
      </p:sp>
      <p:sp>
        <p:nvSpPr>
          <p:cNvPr id="263170" name="Rectangle 2"/>
          <p:cNvSpPr>
            <a:spLocks noGrp="1" noRot="1" noChangeAspect="1" noChangeArrowheads="1" noTextEdit="1"/>
          </p:cNvSpPr>
          <p:nvPr>
            <p:ph type="sldImg"/>
          </p:nvPr>
        </p:nvSpPr>
        <p:spPr>
          <a:ln/>
        </p:spPr>
      </p:sp>
      <p:sp>
        <p:nvSpPr>
          <p:cNvPr id="2631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8563760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37C5C7-8CFE-415F-BE96-4E48D7E75BEE}" type="slidenum">
              <a:rPr lang="es-PR"/>
              <a:pPr/>
              <a:t>25</a:t>
            </a:fld>
            <a:endParaRPr lang="es-PR"/>
          </a:p>
        </p:txBody>
      </p:sp>
      <p:sp>
        <p:nvSpPr>
          <p:cNvPr id="263170" name="Rectangle 2"/>
          <p:cNvSpPr>
            <a:spLocks noGrp="1" noRot="1" noChangeAspect="1" noChangeArrowheads="1" noTextEdit="1"/>
          </p:cNvSpPr>
          <p:nvPr>
            <p:ph type="sldImg"/>
          </p:nvPr>
        </p:nvSpPr>
        <p:spPr>
          <a:ln/>
        </p:spPr>
      </p:sp>
      <p:sp>
        <p:nvSpPr>
          <p:cNvPr id="2631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134187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35C00E-D059-429D-8BFA-E91C0D992D4C}" type="slidenum">
              <a:rPr lang="es-PR"/>
              <a:pPr/>
              <a:t>26</a:t>
            </a:fld>
            <a:endParaRPr lang="es-PR"/>
          </a:p>
        </p:txBody>
      </p:sp>
      <p:sp>
        <p:nvSpPr>
          <p:cNvPr id="264194" name="Rectangle 2"/>
          <p:cNvSpPr>
            <a:spLocks noGrp="1" noRot="1" noChangeAspect="1" noChangeArrowheads="1" noTextEdit="1"/>
          </p:cNvSpPr>
          <p:nvPr>
            <p:ph type="sldImg"/>
          </p:nvPr>
        </p:nvSpPr>
        <p:spPr>
          <a:ln/>
        </p:spPr>
      </p:sp>
      <p:sp>
        <p:nvSpPr>
          <p:cNvPr id="2641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086233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F100A8-6CF1-4F3C-B981-B59CE8575129}" type="slidenum">
              <a:rPr lang="es-PR"/>
              <a:pPr/>
              <a:t>27</a:t>
            </a:fld>
            <a:endParaRPr lang="es-PR"/>
          </a:p>
        </p:txBody>
      </p:sp>
      <p:sp>
        <p:nvSpPr>
          <p:cNvPr id="248834" name="Rectangle 2"/>
          <p:cNvSpPr>
            <a:spLocks noGrp="1" noRot="1" noChangeAspect="1" noChangeArrowheads="1" noTextEdit="1"/>
          </p:cNvSpPr>
          <p:nvPr>
            <p:ph type="sldImg"/>
          </p:nvPr>
        </p:nvSpPr>
        <p:spPr>
          <a:ln/>
        </p:spPr>
      </p:sp>
      <p:sp>
        <p:nvSpPr>
          <p:cNvPr id="2488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021990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C465A6-3A7E-4387-AFBC-0DFA6D890082}" type="slidenum">
              <a:rPr lang="es-PR"/>
              <a:pPr/>
              <a:t>28</a:t>
            </a:fld>
            <a:endParaRPr lang="es-PR"/>
          </a:p>
        </p:txBody>
      </p:sp>
      <p:sp>
        <p:nvSpPr>
          <p:cNvPr id="265218" name="Rectangle 2"/>
          <p:cNvSpPr>
            <a:spLocks noGrp="1" noRot="1" noChangeAspect="1" noChangeArrowheads="1" noTextEdit="1"/>
          </p:cNvSpPr>
          <p:nvPr>
            <p:ph type="sldImg"/>
          </p:nvPr>
        </p:nvSpPr>
        <p:spPr>
          <a:ln/>
        </p:spPr>
      </p:sp>
      <p:sp>
        <p:nvSpPr>
          <p:cNvPr id="2652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2725318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E20B40-720F-4C5D-AC82-C4F5F81C064D}" type="slidenum">
              <a:rPr lang="es-PR"/>
              <a:pPr/>
              <a:t>29</a:t>
            </a:fld>
            <a:endParaRPr lang="es-PR"/>
          </a:p>
        </p:txBody>
      </p:sp>
      <p:sp>
        <p:nvSpPr>
          <p:cNvPr id="266242" name="Rectangle 2"/>
          <p:cNvSpPr>
            <a:spLocks noGrp="1" noRot="1" noChangeAspect="1" noChangeArrowheads="1" noTextEdit="1"/>
          </p:cNvSpPr>
          <p:nvPr>
            <p:ph type="sldImg"/>
          </p:nvPr>
        </p:nvSpPr>
        <p:spPr>
          <a:ln/>
        </p:spPr>
      </p:sp>
      <p:sp>
        <p:nvSpPr>
          <p:cNvPr id="2662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794555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733DC5-A078-4996-96FE-BFC80EF89690}" type="slidenum">
              <a:rPr lang="es-PR"/>
              <a:pPr/>
              <a:t>3</a:t>
            </a:fld>
            <a:endParaRPr lang="es-PR"/>
          </a:p>
        </p:txBody>
      </p:sp>
      <p:sp>
        <p:nvSpPr>
          <p:cNvPr id="241666" name="Rectangle 2"/>
          <p:cNvSpPr>
            <a:spLocks noGrp="1" noRot="1" noChangeAspect="1" noChangeArrowheads="1" noTextEdit="1"/>
          </p:cNvSpPr>
          <p:nvPr>
            <p:ph type="sldImg"/>
          </p:nvPr>
        </p:nvSpPr>
        <p:spPr>
          <a:ln/>
        </p:spPr>
      </p:sp>
      <p:sp>
        <p:nvSpPr>
          <p:cNvPr id="2416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9262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7EA037-E185-4228-AF80-A7DD27C9F613}" type="slidenum">
              <a:rPr lang="es-PR"/>
              <a:pPr/>
              <a:t>30</a:t>
            </a:fld>
            <a:endParaRPr lang="es-PR"/>
          </a:p>
        </p:txBody>
      </p:sp>
      <p:sp>
        <p:nvSpPr>
          <p:cNvPr id="267266" name="Rectangle 2"/>
          <p:cNvSpPr>
            <a:spLocks noGrp="1" noRot="1" noChangeAspect="1" noChangeArrowheads="1" noTextEdit="1"/>
          </p:cNvSpPr>
          <p:nvPr>
            <p:ph type="sldImg"/>
          </p:nvPr>
        </p:nvSpPr>
        <p:spPr>
          <a:ln/>
        </p:spPr>
      </p:sp>
      <p:sp>
        <p:nvSpPr>
          <p:cNvPr id="2672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288910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CE7A9C-BD3B-4222-8E93-764C51ACFD8F}" type="slidenum">
              <a:rPr lang="es-PR"/>
              <a:pPr/>
              <a:t>31</a:t>
            </a:fld>
            <a:endParaRPr lang="es-PR"/>
          </a:p>
        </p:txBody>
      </p:sp>
      <p:sp>
        <p:nvSpPr>
          <p:cNvPr id="268290" name="Rectangle 2"/>
          <p:cNvSpPr>
            <a:spLocks noGrp="1" noRot="1" noChangeAspect="1" noChangeArrowheads="1" noTextEdit="1"/>
          </p:cNvSpPr>
          <p:nvPr>
            <p:ph type="sldImg"/>
          </p:nvPr>
        </p:nvSpPr>
        <p:spPr>
          <a:ln/>
        </p:spPr>
      </p:sp>
      <p:sp>
        <p:nvSpPr>
          <p:cNvPr id="2682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561420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939A98-63BB-43CB-A326-7517440777F7}" type="slidenum">
              <a:rPr lang="es-PR"/>
              <a:pPr/>
              <a:t>32</a:t>
            </a:fld>
            <a:endParaRPr lang="es-PR"/>
          </a:p>
        </p:txBody>
      </p:sp>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726959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C9E2FE-A354-4001-8014-E5888CA5241B}" type="slidenum">
              <a:rPr lang="es-PR"/>
              <a:pPr/>
              <a:t>33</a:t>
            </a:fld>
            <a:endParaRPr lang="es-PR"/>
          </a:p>
        </p:txBody>
      </p:sp>
      <p:sp>
        <p:nvSpPr>
          <p:cNvPr id="162818" name="Rectangle 2"/>
          <p:cNvSpPr>
            <a:spLocks noGrp="1" noRot="1" noChangeAspect="1" noChangeArrowheads="1" noTextEdit="1"/>
          </p:cNvSpPr>
          <p:nvPr>
            <p:ph type="sldImg"/>
          </p:nvPr>
        </p:nvSpPr>
        <p:spPr>
          <a:ln/>
        </p:spPr>
      </p:sp>
      <p:sp>
        <p:nvSpPr>
          <p:cNvPr id="1628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359646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F29B20-0C22-4718-8FA2-40DB0A734571}" type="slidenum">
              <a:rPr lang="es-PR"/>
              <a:pPr/>
              <a:t>34</a:t>
            </a:fld>
            <a:endParaRPr lang="es-PR"/>
          </a:p>
        </p:txBody>
      </p:sp>
      <p:sp>
        <p:nvSpPr>
          <p:cNvPr id="163842" name="Rectangle 2"/>
          <p:cNvSpPr>
            <a:spLocks noGrp="1" noRot="1" noChangeAspect="1" noChangeArrowheads="1" noTextEdit="1"/>
          </p:cNvSpPr>
          <p:nvPr>
            <p:ph type="sldImg"/>
          </p:nvPr>
        </p:nvSpPr>
        <p:spPr>
          <a:ln/>
        </p:spPr>
      </p:sp>
      <p:sp>
        <p:nvSpPr>
          <p:cNvPr id="1638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8485176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06BA1A-AF9E-4DE1-9B6C-162FF482B28A}" type="slidenum">
              <a:rPr lang="es-PR"/>
              <a:pPr/>
              <a:t>35</a:t>
            </a:fld>
            <a:endParaRPr lang="es-PR"/>
          </a:p>
        </p:txBody>
      </p:sp>
      <p:sp>
        <p:nvSpPr>
          <p:cNvPr id="164866" name="Rectangle 2"/>
          <p:cNvSpPr>
            <a:spLocks noGrp="1" noRot="1" noChangeAspect="1" noChangeArrowheads="1" noTextEdit="1"/>
          </p:cNvSpPr>
          <p:nvPr>
            <p:ph type="sldImg"/>
          </p:nvPr>
        </p:nvSpPr>
        <p:spPr>
          <a:ln/>
        </p:spPr>
      </p:sp>
      <p:sp>
        <p:nvSpPr>
          <p:cNvPr id="1648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640614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4725A3-7B72-4CAB-AD18-4E2EA6C99ED1}" type="slidenum">
              <a:rPr lang="es-PR"/>
              <a:pPr/>
              <a:t>36</a:t>
            </a:fld>
            <a:endParaRPr lang="es-PR"/>
          </a:p>
        </p:txBody>
      </p:sp>
      <p:sp>
        <p:nvSpPr>
          <p:cNvPr id="165890" name="Rectangle 2"/>
          <p:cNvSpPr>
            <a:spLocks noGrp="1" noRot="1" noChangeAspect="1" noChangeArrowheads="1" noTextEdit="1"/>
          </p:cNvSpPr>
          <p:nvPr>
            <p:ph type="sldImg"/>
          </p:nvPr>
        </p:nvSpPr>
        <p:spPr>
          <a:ln/>
        </p:spPr>
      </p:sp>
      <p:sp>
        <p:nvSpPr>
          <p:cNvPr id="1658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025149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5E0D3E-9D38-4204-8E39-6DFE09CFC44E}" type="slidenum">
              <a:rPr lang="es-PR"/>
              <a:pPr/>
              <a:t>37</a:t>
            </a:fld>
            <a:endParaRPr lang="es-PR"/>
          </a:p>
        </p:txBody>
      </p:sp>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044429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E3FC88-5A00-41EE-826D-494013352DB5}" type="slidenum">
              <a:rPr lang="es-PR"/>
              <a:pPr/>
              <a:t>38</a:t>
            </a:fld>
            <a:endParaRPr lang="es-PR"/>
          </a:p>
        </p:txBody>
      </p:sp>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319714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31C4AD-5652-4B14-A631-E30A1CC50D39}" type="slidenum">
              <a:rPr lang="es-PR"/>
              <a:pPr/>
              <a:t>39</a:t>
            </a:fld>
            <a:endParaRPr lang="es-PR"/>
          </a:p>
        </p:txBody>
      </p:sp>
      <p:sp>
        <p:nvSpPr>
          <p:cNvPr id="168962"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558510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195926-DD4B-40C3-9E71-D8397357E17D}" type="slidenum">
              <a:rPr lang="es-PR"/>
              <a:pPr/>
              <a:t>4</a:t>
            </a:fld>
            <a:endParaRPr lang="es-PR"/>
          </a:p>
        </p:txBody>
      </p:sp>
      <p:sp>
        <p:nvSpPr>
          <p:cNvPr id="242690" name="Rectangle 2"/>
          <p:cNvSpPr>
            <a:spLocks noGrp="1" noRot="1" noChangeAspect="1" noChangeArrowheads="1" noTextEdit="1"/>
          </p:cNvSpPr>
          <p:nvPr>
            <p:ph type="sldImg"/>
          </p:nvPr>
        </p:nvSpPr>
        <p:spPr>
          <a:ln/>
        </p:spPr>
      </p:sp>
      <p:sp>
        <p:nvSpPr>
          <p:cNvPr id="2426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394981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9B8C89-58E8-4442-8505-B98D53AF936E}" type="slidenum">
              <a:rPr lang="es-PR"/>
              <a:pPr/>
              <a:t>40</a:t>
            </a:fld>
            <a:endParaRPr lang="es-PR"/>
          </a:p>
        </p:txBody>
      </p:sp>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485768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DF0126-3F7C-4E39-B8B8-7954837113A7}" type="slidenum">
              <a:rPr lang="es-PR"/>
              <a:pPr/>
              <a:t>41</a:t>
            </a:fld>
            <a:endParaRPr lang="es-PR"/>
          </a:p>
        </p:txBody>
      </p:sp>
      <p:sp>
        <p:nvSpPr>
          <p:cNvPr id="269314" name="Rectangle 2"/>
          <p:cNvSpPr>
            <a:spLocks noGrp="1" noRot="1" noChangeAspect="1" noChangeArrowheads="1" noTextEdit="1"/>
          </p:cNvSpPr>
          <p:nvPr>
            <p:ph type="sldImg"/>
          </p:nvPr>
        </p:nvSpPr>
        <p:spPr>
          <a:ln/>
        </p:spPr>
      </p:sp>
      <p:sp>
        <p:nvSpPr>
          <p:cNvPr id="2693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567876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DD722F-CE2E-4B0C-BF02-7A93865A81D3}" type="slidenum">
              <a:rPr lang="es-PR"/>
              <a:pPr/>
              <a:t>42</a:t>
            </a:fld>
            <a:endParaRPr lang="es-PR"/>
          </a:p>
        </p:txBody>
      </p:sp>
      <p:sp>
        <p:nvSpPr>
          <p:cNvPr id="271362" name="Rectangle 2"/>
          <p:cNvSpPr>
            <a:spLocks noGrp="1" noRot="1" noChangeAspect="1" noChangeArrowheads="1" noTextEdit="1"/>
          </p:cNvSpPr>
          <p:nvPr>
            <p:ph type="sldImg"/>
          </p:nvPr>
        </p:nvSpPr>
        <p:spPr>
          <a:ln/>
        </p:spPr>
      </p:sp>
      <p:sp>
        <p:nvSpPr>
          <p:cNvPr id="2713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339501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B98A64-1636-4D43-9D5C-EB5E363E89B4}" type="slidenum">
              <a:rPr lang="es-PR"/>
              <a:pPr/>
              <a:t>43</a:t>
            </a:fld>
            <a:endParaRPr lang="es-PR"/>
          </a:p>
        </p:txBody>
      </p:sp>
      <p:sp>
        <p:nvSpPr>
          <p:cNvPr id="272386" name="Rectangle 2"/>
          <p:cNvSpPr>
            <a:spLocks noGrp="1" noRot="1" noChangeAspect="1" noChangeArrowheads="1" noTextEdit="1"/>
          </p:cNvSpPr>
          <p:nvPr>
            <p:ph type="sldImg"/>
          </p:nvPr>
        </p:nvSpPr>
        <p:spPr>
          <a:ln/>
        </p:spPr>
      </p:sp>
      <p:sp>
        <p:nvSpPr>
          <p:cNvPr id="2723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9710162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58B4F9-974C-4152-8F02-E772CC0152B5}" type="slidenum">
              <a:rPr lang="es-PR"/>
              <a:pPr/>
              <a:t>44</a:t>
            </a:fld>
            <a:endParaRPr lang="es-PR"/>
          </a:p>
        </p:txBody>
      </p:sp>
      <p:sp>
        <p:nvSpPr>
          <p:cNvPr id="273410" name="Rectangle 2"/>
          <p:cNvSpPr>
            <a:spLocks noGrp="1" noRot="1" noChangeAspect="1" noChangeArrowheads="1" noTextEdit="1"/>
          </p:cNvSpPr>
          <p:nvPr>
            <p:ph type="sldImg"/>
          </p:nvPr>
        </p:nvSpPr>
        <p:spPr>
          <a:ln/>
        </p:spPr>
      </p:sp>
      <p:sp>
        <p:nvSpPr>
          <p:cNvPr id="2734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475314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ED2DEF-05C6-40D6-A3E4-1C2BCEF3DA0D}" type="slidenum">
              <a:rPr lang="es-PR"/>
              <a:pPr/>
              <a:t>45</a:t>
            </a:fld>
            <a:endParaRPr lang="es-PR"/>
          </a:p>
        </p:txBody>
      </p:sp>
      <p:sp>
        <p:nvSpPr>
          <p:cNvPr id="274434" name="Rectangle 2"/>
          <p:cNvSpPr>
            <a:spLocks noGrp="1" noRot="1" noChangeAspect="1" noChangeArrowheads="1" noTextEdit="1"/>
          </p:cNvSpPr>
          <p:nvPr>
            <p:ph type="sldImg"/>
          </p:nvPr>
        </p:nvSpPr>
        <p:spPr>
          <a:ln/>
        </p:spPr>
      </p:sp>
      <p:sp>
        <p:nvSpPr>
          <p:cNvPr id="274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138102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AD04F4-CC9C-478A-BEA4-9FF96116C8EC}" type="slidenum">
              <a:rPr lang="es-PR"/>
              <a:pPr/>
              <a:t>46</a:t>
            </a:fld>
            <a:endParaRPr lang="es-PR"/>
          </a:p>
        </p:txBody>
      </p:sp>
      <p:sp>
        <p:nvSpPr>
          <p:cNvPr id="275458" name="Rectangle 2"/>
          <p:cNvSpPr>
            <a:spLocks noGrp="1" noRot="1" noChangeAspect="1" noChangeArrowheads="1" noTextEdit="1"/>
          </p:cNvSpPr>
          <p:nvPr>
            <p:ph type="sldImg"/>
          </p:nvPr>
        </p:nvSpPr>
        <p:spPr>
          <a:ln/>
        </p:spPr>
      </p:sp>
      <p:sp>
        <p:nvSpPr>
          <p:cNvPr id="2754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7653675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218223-B9C7-4CD3-ABD9-20CC3AD4530F}" type="slidenum">
              <a:rPr lang="es-PR"/>
              <a:pPr/>
              <a:t>47</a:t>
            </a:fld>
            <a:endParaRPr lang="es-PR"/>
          </a:p>
        </p:txBody>
      </p:sp>
      <p:sp>
        <p:nvSpPr>
          <p:cNvPr id="276482" name="Rectangle 2"/>
          <p:cNvSpPr>
            <a:spLocks noGrp="1" noRot="1" noChangeAspect="1" noChangeArrowheads="1" noTextEdit="1"/>
          </p:cNvSpPr>
          <p:nvPr>
            <p:ph type="sldImg"/>
          </p:nvPr>
        </p:nvSpPr>
        <p:spPr>
          <a:ln/>
        </p:spPr>
      </p:sp>
      <p:sp>
        <p:nvSpPr>
          <p:cNvPr id="2764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794660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D14082-489D-4F37-B1B0-F712490EC10B}" type="slidenum">
              <a:rPr lang="es-PR"/>
              <a:pPr/>
              <a:t>48</a:t>
            </a:fld>
            <a:endParaRPr lang="es-PR"/>
          </a:p>
        </p:txBody>
      </p:sp>
      <p:sp>
        <p:nvSpPr>
          <p:cNvPr id="277506" name="Rectangle 2"/>
          <p:cNvSpPr>
            <a:spLocks noGrp="1" noRot="1" noChangeAspect="1" noChangeArrowheads="1" noTextEdit="1"/>
          </p:cNvSpPr>
          <p:nvPr>
            <p:ph type="sldImg"/>
          </p:nvPr>
        </p:nvSpPr>
        <p:spPr>
          <a:ln/>
        </p:spPr>
      </p:sp>
      <p:sp>
        <p:nvSpPr>
          <p:cNvPr id="2775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831071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10AD89-2795-4385-91BF-615EEA064485}" type="slidenum">
              <a:rPr lang="es-PR"/>
              <a:pPr/>
              <a:t>49</a:t>
            </a:fld>
            <a:endParaRPr lang="es-PR"/>
          </a:p>
        </p:txBody>
      </p:sp>
      <p:sp>
        <p:nvSpPr>
          <p:cNvPr id="278530" name="Rectangle 2"/>
          <p:cNvSpPr>
            <a:spLocks noGrp="1" noRot="1" noChangeAspect="1" noChangeArrowheads="1" noTextEdit="1"/>
          </p:cNvSpPr>
          <p:nvPr>
            <p:ph type="sldImg"/>
          </p:nvPr>
        </p:nvSpPr>
        <p:spPr>
          <a:ln/>
        </p:spPr>
      </p:sp>
      <p:sp>
        <p:nvSpPr>
          <p:cNvPr id="2785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87507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B81CB0-8C1D-462F-A650-D5D0627E8126}" type="slidenum">
              <a:rPr lang="es-PR"/>
              <a:pPr/>
              <a:t>5</a:t>
            </a:fld>
            <a:endParaRPr lang="es-PR"/>
          </a:p>
        </p:txBody>
      </p:sp>
      <p:sp>
        <p:nvSpPr>
          <p:cNvPr id="243714" name="Rectangle 2"/>
          <p:cNvSpPr>
            <a:spLocks noGrp="1" noRot="1" noChangeAspect="1" noChangeArrowheads="1" noTextEdit="1"/>
          </p:cNvSpPr>
          <p:nvPr>
            <p:ph type="sldImg"/>
          </p:nvPr>
        </p:nvSpPr>
        <p:spPr>
          <a:ln/>
        </p:spPr>
      </p:sp>
      <p:sp>
        <p:nvSpPr>
          <p:cNvPr id="2437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7005254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69F503-E66F-4EE3-B0E1-A60BD3BF95C5}" type="slidenum">
              <a:rPr lang="es-PR"/>
              <a:pPr/>
              <a:t>50</a:t>
            </a:fld>
            <a:endParaRPr lang="es-PR"/>
          </a:p>
        </p:txBody>
      </p:sp>
      <p:sp>
        <p:nvSpPr>
          <p:cNvPr id="279554" name="Rectangle 2"/>
          <p:cNvSpPr>
            <a:spLocks noGrp="1" noRot="1" noChangeAspect="1" noChangeArrowheads="1" noTextEdit="1"/>
          </p:cNvSpPr>
          <p:nvPr>
            <p:ph type="sldImg"/>
          </p:nvPr>
        </p:nvSpPr>
        <p:spPr>
          <a:ln/>
        </p:spPr>
      </p:sp>
      <p:sp>
        <p:nvSpPr>
          <p:cNvPr id="2795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543156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D7B524-210B-4208-845E-72E0199FACEF}" type="slidenum">
              <a:rPr lang="es-PR"/>
              <a:pPr/>
              <a:t>51</a:t>
            </a:fld>
            <a:endParaRPr lang="es-PR"/>
          </a:p>
        </p:txBody>
      </p:sp>
      <p:sp>
        <p:nvSpPr>
          <p:cNvPr id="280578" name="Rectangle 2"/>
          <p:cNvSpPr>
            <a:spLocks noGrp="1" noRot="1" noChangeAspect="1" noChangeArrowheads="1" noTextEdit="1"/>
          </p:cNvSpPr>
          <p:nvPr>
            <p:ph type="sldImg"/>
          </p:nvPr>
        </p:nvSpPr>
        <p:spPr>
          <a:ln/>
        </p:spPr>
      </p:sp>
      <p:sp>
        <p:nvSpPr>
          <p:cNvPr id="2805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993516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3225F5-9CC1-44A8-BF19-4D7EFE7B9BEB}" type="slidenum">
              <a:rPr lang="es-PR"/>
              <a:pPr/>
              <a:t>52</a:t>
            </a:fld>
            <a:endParaRPr lang="es-PR"/>
          </a:p>
        </p:txBody>
      </p:sp>
      <p:sp>
        <p:nvSpPr>
          <p:cNvPr id="281602" name="Rectangle 2"/>
          <p:cNvSpPr>
            <a:spLocks noGrp="1" noRot="1" noChangeAspect="1" noChangeArrowheads="1" noTextEdit="1"/>
          </p:cNvSpPr>
          <p:nvPr>
            <p:ph type="sldImg"/>
          </p:nvPr>
        </p:nvSpPr>
        <p:spPr>
          <a:ln/>
        </p:spPr>
      </p:sp>
      <p:sp>
        <p:nvSpPr>
          <p:cNvPr id="2816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1693756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E91EA2-B9C7-473D-B42D-686ED3E62B2C}" type="slidenum">
              <a:rPr lang="es-PR"/>
              <a:pPr/>
              <a:t>53</a:t>
            </a:fld>
            <a:endParaRPr lang="es-PR"/>
          </a:p>
        </p:txBody>
      </p:sp>
      <p:sp>
        <p:nvSpPr>
          <p:cNvPr id="282626" name="Rectangle 2"/>
          <p:cNvSpPr>
            <a:spLocks noGrp="1" noRot="1" noChangeAspect="1" noChangeArrowheads="1" noTextEdit="1"/>
          </p:cNvSpPr>
          <p:nvPr>
            <p:ph type="sldImg"/>
          </p:nvPr>
        </p:nvSpPr>
        <p:spPr>
          <a:ln/>
        </p:spPr>
      </p:sp>
      <p:sp>
        <p:nvSpPr>
          <p:cNvPr id="2826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392709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332C3B-9109-448C-8021-C6962ABBE804}" type="slidenum">
              <a:rPr lang="es-PR"/>
              <a:pPr/>
              <a:t>54</a:t>
            </a:fld>
            <a:endParaRPr lang="es-PR"/>
          </a:p>
        </p:txBody>
      </p:sp>
      <p:sp>
        <p:nvSpPr>
          <p:cNvPr id="283650" name="Rectangle 2"/>
          <p:cNvSpPr>
            <a:spLocks noGrp="1" noRot="1" noChangeAspect="1" noChangeArrowheads="1" noTextEdit="1"/>
          </p:cNvSpPr>
          <p:nvPr>
            <p:ph type="sldImg"/>
          </p:nvPr>
        </p:nvSpPr>
        <p:spPr>
          <a:ln/>
        </p:spPr>
      </p:sp>
      <p:sp>
        <p:nvSpPr>
          <p:cNvPr id="2836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0806846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49E393C-1E78-48C6-B9CF-FDA10205A6E4}" type="slidenum">
              <a:rPr lang="es-PR"/>
              <a:pPr/>
              <a:t>55</a:t>
            </a:fld>
            <a:endParaRPr lang="es-PR"/>
          </a:p>
        </p:txBody>
      </p:sp>
      <p:sp>
        <p:nvSpPr>
          <p:cNvPr id="284674" name="Rectangle 2"/>
          <p:cNvSpPr>
            <a:spLocks noGrp="1" noRot="1" noChangeAspect="1" noChangeArrowheads="1" noTextEdit="1"/>
          </p:cNvSpPr>
          <p:nvPr>
            <p:ph type="sldImg"/>
          </p:nvPr>
        </p:nvSpPr>
        <p:spPr>
          <a:ln/>
        </p:spPr>
      </p:sp>
      <p:sp>
        <p:nvSpPr>
          <p:cNvPr id="2846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9547446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F22020-2C99-466D-BD02-A16D894EE78B}" type="slidenum">
              <a:rPr lang="es-PR"/>
              <a:pPr/>
              <a:t>56</a:t>
            </a:fld>
            <a:endParaRPr lang="es-PR"/>
          </a:p>
        </p:txBody>
      </p:sp>
      <p:sp>
        <p:nvSpPr>
          <p:cNvPr id="285698" name="Rectangle 2"/>
          <p:cNvSpPr>
            <a:spLocks noGrp="1" noRot="1" noChangeAspect="1" noChangeArrowheads="1" noTextEdit="1"/>
          </p:cNvSpPr>
          <p:nvPr>
            <p:ph type="sldImg"/>
          </p:nvPr>
        </p:nvSpPr>
        <p:spPr>
          <a:ln/>
        </p:spPr>
      </p:sp>
      <p:sp>
        <p:nvSpPr>
          <p:cNvPr id="2856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7145165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A9419C-73DB-4B3B-9CA4-3A8753C5D963}" type="slidenum">
              <a:rPr lang="es-PR"/>
              <a:pPr/>
              <a:t>57</a:t>
            </a:fld>
            <a:endParaRPr lang="es-PR"/>
          </a:p>
        </p:txBody>
      </p:sp>
      <p:sp>
        <p:nvSpPr>
          <p:cNvPr id="286722" name="Rectangle 2"/>
          <p:cNvSpPr>
            <a:spLocks noGrp="1" noRot="1" noChangeAspect="1" noChangeArrowheads="1" noTextEdit="1"/>
          </p:cNvSpPr>
          <p:nvPr>
            <p:ph type="sldImg"/>
          </p:nvPr>
        </p:nvSpPr>
        <p:spPr>
          <a:ln/>
        </p:spPr>
      </p:sp>
      <p:sp>
        <p:nvSpPr>
          <p:cNvPr id="2867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6110542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7253D1-23D9-461E-AEE6-6F492677BB2F}" type="slidenum">
              <a:rPr lang="es-PR"/>
              <a:pPr/>
              <a:t>58</a:t>
            </a:fld>
            <a:endParaRPr lang="es-PR"/>
          </a:p>
        </p:txBody>
      </p:sp>
      <p:sp>
        <p:nvSpPr>
          <p:cNvPr id="287746" name="Rectangle 2"/>
          <p:cNvSpPr>
            <a:spLocks noGrp="1" noRot="1" noChangeAspect="1" noChangeArrowheads="1" noTextEdit="1"/>
          </p:cNvSpPr>
          <p:nvPr>
            <p:ph type="sldImg"/>
          </p:nvPr>
        </p:nvSpPr>
        <p:spPr>
          <a:ln/>
        </p:spPr>
      </p:sp>
      <p:sp>
        <p:nvSpPr>
          <p:cNvPr id="28774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803771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FF7661-9450-4520-908B-E035780C42BB}" type="slidenum">
              <a:rPr lang="es-PR"/>
              <a:pPr/>
              <a:t>59</a:t>
            </a:fld>
            <a:endParaRPr lang="es-PR"/>
          </a:p>
        </p:txBody>
      </p:sp>
      <p:sp>
        <p:nvSpPr>
          <p:cNvPr id="288770" name="Rectangle 2"/>
          <p:cNvSpPr>
            <a:spLocks noGrp="1" noRot="1" noChangeAspect="1" noChangeArrowheads="1" noTextEdit="1"/>
          </p:cNvSpPr>
          <p:nvPr>
            <p:ph type="sldImg"/>
          </p:nvPr>
        </p:nvSpPr>
        <p:spPr>
          <a:ln/>
        </p:spPr>
      </p:sp>
      <p:sp>
        <p:nvSpPr>
          <p:cNvPr id="2887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701185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E0FE16-659A-4B1C-A45D-EF5F5BC858FC}" type="slidenum">
              <a:rPr lang="es-PR"/>
              <a:pPr/>
              <a:t>6</a:t>
            </a:fld>
            <a:endParaRPr lang="es-PR"/>
          </a:p>
        </p:txBody>
      </p:sp>
      <p:sp>
        <p:nvSpPr>
          <p:cNvPr id="244738" name="Rectangle 2"/>
          <p:cNvSpPr>
            <a:spLocks noGrp="1" noRot="1" noChangeAspect="1" noChangeArrowheads="1" noTextEdit="1"/>
          </p:cNvSpPr>
          <p:nvPr>
            <p:ph type="sldImg"/>
          </p:nvPr>
        </p:nvSpPr>
        <p:spPr>
          <a:ln/>
        </p:spPr>
      </p:sp>
      <p:sp>
        <p:nvSpPr>
          <p:cNvPr id="2447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5577344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1C5BC6-9DC3-4EF5-A4FE-F847BAB1562D}" type="slidenum">
              <a:rPr lang="es-PR"/>
              <a:pPr/>
              <a:t>60</a:t>
            </a:fld>
            <a:endParaRPr lang="es-PR"/>
          </a:p>
        </p:txBody>
      </p:sp>
      <p:sp>
        <p:nvSpPr>
          <p:cNvPr id="289794" name="Rectangle 2"/>
          <p:cNvSpPr>
            <a:spLocks noGrp="1" noRot="1" noChangeAspect="1" noChangeArrowheads="1" noTextEdit="1"/>
          </p:cNvSpPr>
          <p:nvPr>
            <p:ph type="sldImg"/>
          </p:nvPr>
        </p:nvSpPr>
        <p:spPr>
          <a:ln/>
        </p:spPr>
      </p:sp>
      <p:sp>
        <p:nvSpPr>
          <p:cNvPr id="2897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8741368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1E6CF4-D8F9-401D-9FFB-D6E7A848AEFD}" type="slidenum">
              <a:rPr lang="es-PR"/>
              <a:pPr/>
              <a:t>61</a:t>
            </a:fld>
            <a:endParaRPr lang="es-PR"/>
          </a:p>
        </p:txBody>
      </p:sp>
      <p:sp>
        <p:nvSpPr>
          <p:cNvPr id="290818" name="Rectangle 2"/>
          <p:cNvSpPr>
            <a:spLocks noGrp="1" noRot="1" noChangeAspect="1" noChangeArrowheads="1" noTextEdit="1"/>
          </p:cNvSpPr>
          <p:nvPr>
            <p:ph type="sldImg"/>
          </p:nvPr>
        </p:nvSpPr>
        <p:spPr>
          <a:ln/>
        </p:spPr>
      </p:sp>
      <p:sp>
        <p:nvSpPr>
          <p:cNvPr id="2908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1458290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3EFCD4-626C-4BF8-BD50-9D0A50A82C97}" type="slidenum">
              <a:rPr lang="es-PR"/>
              <a:pPr/>
              <a:t>62</a:t>
            </a:fld>
            <a:endParaRPr lang="es-PR"/>
          </a:p>
        </p:txBody>
      </p:sp>
      <p:sp>
        <p:nvSpPr>
          <p:cNvPr id="291842" name="Rectangle 2"/>
          <p:cNvSpPr>
            <a:spLocks noGrp="1" noRot="1" noChangeAspect="1" noChangeArrowheads="1" noTextEdit="1"/>
          </p:cNvSpPr>
          <p:nvPr>
            <p:ph type="sldImg"/>
          </p:nvPr>
        </p:nvSpPr>
        <p:spPr>
          <a:ln/>
        </p:spPr>
      </p:sp>
      <p:sp>
        <p:nvSpPr>
          <p:cNvPr id="2918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302619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2DE701-BFAD-42EC-B49F-6E8EF37B8BBC}" type="slidenum">
              <a:rPr lang="es-PR"/>
              <a:pPr/>
              <a:t>63</a:t>
            </a:fld>
            <a:endParaRPr lang="es-PR"/>
          </a:p>
        </p:txBody>
      </p:sp>
      <p:sp>
        <p:nvSpPr>
          <p:cNvPr id="292866" name="Rectangle 2"/>
          <p:cNvSpPr>
            <a:spLocks noGrp="1" noRot="1" noChangeAspect="1" noChangeArrowheads="1" noTextEdit="1"/>
          </p:cNvSpPr>
          <p:nvPr>
            <p:ph type="sldImg"/>
          </p:nvPr>
        </p:nvSpPr>
        <p:spPr>
          <a:ln/>
        </p:spPr>
      </p:sp>
      <p:sp>
        <p:nvSpPr>
          <p:cNvPr id="2928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9373088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25F05D-FF23-4EC1-8601-C2CF45E2D3A1}" type="slidenum">
              <a:rPr lang="es-PR"/>
              <a:pPr/>
              <a:t>64</a:t>
            </a:fld>
            <a:endParaRPr lang="es-PR"/>
          </a:p>
        </p:txBody>
      </p:sp>
      <p:sp>
        <p:nvSpPr>
          <p:cNvPr id="293890" name="Rectangle 2"/>
          <p:cNvSpPr>
            <a:spLocks noGrp="1" noRot="1" noChangeAspect="1" noChangeArrowheads="1" noTextEdit="1"/>
          </p:cNvSpPr>
          <p:nvPr>
            <p:ph type="sldImg"/>
          </p:nvPr>
        </p:nvSpPr>
        <p:spPr>
          <a:ln/>
        </p:spPr>
      </p:sp>
      <p:sp>
        <p:nvSpPr>
          <p:cNvPr id="2938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3892321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2215D6-0B37-48CB-AD83-4F36BAF35BA1}" type="slidenum">
              <a:rPr lang="es-PR"/>
              <a:pPr/>
              <a:t>65</a:t>
            </a:fld>
            <a:endParaRPr lang="es-PR"/>
          </a:p>
        </p:txBody>
      </p:sp>
      <p:sp>
        <p:nvSpPr>
          <p:cNvPr id="294914" name="Rectangle 2"/>
          <p:cNvSpPr>
            <a:spLocks noGrp="1" noRot="1" noChangeAspect="1" noChangeArrowheads="1" noTextEdit="1"/>
          </p:cNvSpPr>
          <p:nvPr>
            <p:ph type="sldImg"/>
          </p:nvPr>
        </p:nvSpPr>
        <p:spPr>
          <a:ln/>
        </p:spPr>
      </p:sp>
      <p:sp>
        <p:nvSpPr>
          <p:cNvPr id="2949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91158807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B0EA0E-CA06-4B44-A4C6-CC247CF994CF}" type="slidenum">
              <a:rPr lang="es-PR"/>
              <a:pPr/>
              <a:t>66</a:t>
            </a:fld>
            <a:endParaRPr lang="es-PR"/>
          </a:p>
        </p:txBody>
      </p:sp>
      <p:sp>
        <p:nvSpPr>
          <p:cNvPr id="295938" name="Rectangle 2"/>
          <p:cNvSpPr>
            <a:spLocks noGrp="1" noRot="1" noChangeAspect="1" noChangeArrowheads="1" noTextEdit="1"/>
          </p:cNvSpPr>
          <p:nvPr>
            <p:ph type="sldImg"/>
          </p:nvPr>
        </p:nvSpPr>
        <p:spPr>
          <a:ln/>
        </p:spPr>
      </p:sp>
      <p:sp>
        <p:nvSpPr>
          <p:cNvPr id="2959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94595550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926C90-8217-4BFA-9D68-DF7B81488106}" type="slidenum">
              <a:rPr lang="es-PR"/>
              <a:pPr/>
              <a:t>67</a:t>
            </a:fld>
            <a:endParaRPr lang="es-PR"/>
          </a:p>
        </p:txBody>
      </p:sp>
      <p:sp>
        <p:nvSpPr>
          <p:cNvPr id="296962" name="Rectangle 2"/>
          <p:cNvSpPr>
            <a:spLocks noGrp="1" noRot="1" noChangeAspect="1" noChangeArrowheads="1" noTextEdit="1"/>
          </p:cNvSpPr>
          <p:nvPr>
            <p:ph type="sldImg"/>
          </p:nvPr>
        </p:nvSpPr>
        <p:spPr>
          <a:ln/>
        </p:spPr>
      </p:sp>
      <p:sp>
        <p:nvSpPr>
          <p:cNvPr id="2969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16814937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E3F0EA-4618-49ED-825D-F00236035367}" type="slidenum">
              <a:rPr lang="es-PR"/>
              <a:pPr/>
              <a:t>68</a:t>
            </a:fld>
            <a:endParaRPr lang="es-PR"/>
          </a:p>
        </p:txBody>
      </p:sp>
      <p:sp>
        <p:nvSpPr>
          <p:cNvPr id="297986" name="Rectangle 2"/>
          <p:cNvSpPr>
            <a:spLocks noGrp="1" noRot="1" noChangeAspect="1" noChangeArrowheads="1" noTextEdit="1"/>
          </p:cNvSpPr>
          <p:nvPr>
            <p:ph type="sldImg"/>
          </p:nvPr>
        </p:nvSpPr>
        <p:spPr>
          <a:ln/>
        </p:spPr>
      </p:sp>
      <p:sp>
        <p:nvSpPr>
          <p:cNvPr id="2979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2601402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7BC792-2EE9-46FC-BD51-6750B4263156}" type="slidenum">
              <a:rPr lang="es-PR"/>
              <a:pPr/>
              <a:t>69</a:t>
            </a:fld>
            <a:endParaRPr lang="es-PR"/>
          </a:p>
        </p:txBody>
      </p:sp>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842634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FC4B62-E18D-4361-9C85-DEF760A039E1}" type="slidenum">
              <a:rPr lang="es-PR"/>
              <a:pPr/>
              <a:t>7</a:t>
            </a:fld>
            <a:endParaRPr lang="es-PR"/>
          </a:p>
        </p:txBody>
      </p:sp>
      <p:sp>
        <p:nvSpPr>
          <p:cNvPr id="245762" name="Rectangle 2"/>
          <p:cNvSpPr>
            <a:spLocks noGrp="1" noRot="1" noChangeAspect="1" noChangeArrowheads="1" noTextEdit="1"/>
          </p:cNvSpPr>
          <p:nvPr>
            <p:ph type="sldImg"/>
          </p:nvPr>
        </p:nvSpPr>
        <p:spPr>
          <a:ln/>
        </p:spPr>
      </p:sp>
      <p:sp>
        <p:nvSpPr>
          <p:cNvPr id="245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28237970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F08AB7-622B-4384-A401-1FE926051AB3}" type="slidenum">
              <a:rPr lang="es-PR"/>
              <a:pPr/>
              <a:t>70</a:t>
            </a:fld>
            <a:endParaRPr lang="es-PR"/>
          </a:p>
        </p:txBody>
      </p:sp>
      <p:sp>
        <p:nvSpPr>
          <p:cNvPr id="300034" name="Rectangle 2"/>
          <p:cNvSpPr>
            <a:spLocks noGrp="1" noRot="1" noChangeAspect="1" noChangeArrowheads="1" noTextEdit="1"/>
          </p:cNvSpPr>
          <p:nvPr>
            <p:ph type="sldImg"/>
          </p:nvPr>
        </p:nvSpPr>
        <p:spPr>
          <a:ln/>
        </p:spPr>
      </p:sp>
      <p:sp>
        <p:nvSpPr>
          <p:cNvPr id="3000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23193083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619AFD-D77D-48C6-A0DE-04777F5F59C1}" type="slidenum">
              <a:rPr lang="es-PR"/>
              <a:pPr/>
              <a:t>71</a:t>
            </a:fld>
            <a:endParaRPr lang="es-PR"/>
          </a:p>
        </p:txBody>
      </p:sp>
      <p:sp>
        <p:nvSpPr>
          <p:cNvPr id="301058" name="Rectangle 2"/>
          <p:cNvSpPr>
            <a:spLocks noGrp="1" noRot="1" noChangeAspect="1" noChangeArrowheads="1" noTextEdit="1"/>
          </p:cNvSpPr>
          <p:nvPr>
            <p:ph type="sldImg"/>
          </p:nvPr>
        </p:nvSpPr>
        <p:spPr>
          <a:ln/>
        </p:spPr>
      </p:sp>
      <p:sp>
        <p:nvSpPr>
          <p:cNvPr id="3010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78368614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619AFD-D77D-48C6-A0DE-04777F5F59C1}" type="slidenum">
              <a:rPr lang="es-PR"/>
              <a:pPr/>
              <a:t>72</a:t>
            </a:fld>
            <a:endParaRPr lang="es-PR"/>
          </a:p>
        </p:txBody>
      </p:sp>
      <p:sp>
        <p:nvSpPr>
          <p:cNvPr id="301058" name="Rectangle 2"/>
          <p:cNvSpPr>
            <a:spLocks noGrp="1" noRot="1" noChangeAspect="1" noChangeArrowheads="1" noTextEdit="1"/>
          </p:cNvSpPr>
          <p:nvPr>
            <p:ph type="sldImg"/>
          </p:nvPr>
        </p:nvSpPr>
        <p:spPr>
          <a:ln/>
        </p:spPr>
      </p:sp>
      <p:sp>
        <p:nvSpPr>
          <p:cNvPr id="3010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015833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A1CCD6-B30D-4600-8044-D58B036A525F}" type="slidenum">
              <a:rPr lang="es-PR"/>
              <a:pPr/>
              <a:t>73</a:t>
            </a:fld>
            <a:endParaRPr lang="es-PR"/>
          </a:p>
        </p:txBody>
      </p:sp>
      <p:sp>
        <p:nvSpPr>
          <p:cNvPr id="302082" name="Rectangle 2"/>
          <p:cNvSpPr>
            <a:spLocks noGrp="1" noRot="1" noChangeAspect="1" noChangeArrowheads="1" noTextEdit="1"/>
          </p:cNvSpPr>
          <p:nvPr>
            <p:ph type="sldImg"/>
          </p:nvPr>
        </p:nvSpPr>
        <p:spPr>
          <a:ln/>
        </p:spPr>
      </p:sp>
      <p:sp>
        <p:nvSpPr>
          <p:cNvPr id="3020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899471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E6F58A-00E6-4AED-BDB6-9029B16C281D}" type="slidenum">
              <a:rPr lang="es-PR"/>
              <a:pPr/>
              <a:t>74</a:t>
            </a:fld>
            <a:endParaRPr lang="es-PR"/>
          </a:p>
        </p:txBody>
      </p:sp>
      <p:sp>
        <p:nvSpPr>
          <p:cNvPr id="303106" name="Rectangle 2"/>
          <p:cNvSpPr>
            <a:spLocks noGrp="1" noRot="1" noChangeAspect="1" noChangeArrowheads="1" noTextEdit="1"/>
          </p:cNvSpPr>
          <p:nvPr>
            <p:ph type="sldImg"/>
          </p:nvPr>
        </p:nvSpPr>
        <p:spPr>
          <a:ln/>
        </p:spPr>
      </p:sp>
      <p:sp>
        <p:nvSpPr>
          <p:cNvPr id="3031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9247215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CC022A-701B-4A74-80CE-9A7D7D641D29}" type="slidenum">
              <a:rPr lang="es-PR"/>
              <a:pPr/>
              <a:t>75</a:t>
            </a:fld>
            <a:endParaRPr lang="es-PR"/>
          </a:p>
        </p:txBody>
      </p:sp>
      <p:sp>
        <p:nvSpPr>
          <p:cNvPr id="304130" name="Rectangle 2"/>
          <p:cNvSpPr>
            <a:spLocks noGrp="1" noRot="1" noChangeAspect="1" noChangeArrowheads="1" noTextEdit="1"/>
          </p:cNvSpPr>
          <p:nvPr>
            <p:ph type="sldImg"/>
          </p:nvPr>
        </p:nvSpPr>
        <p:spPr>
          <a:ln/>
        </p:spPr>
      </p:sp>
      <p:sp>
        <p:nvSpPr>
          <p:cNvPr id="304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1564204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A2B0DD-ACE1-434C-AAB9-1DDFEED1DD97}" type="slidenum">
              <a:rPr lang="es-PR"/>
              <a:pPr/>
              <a:t>76</a:t>
            </a:fld>
            <a:endParaRPr lang="es-PR"/>
          </a:p>
        </p:txBody>
      </p:sp>
      <p:sp>
        <p:nvSpPr>
          <p:cNvPr id="305154" name="Rectangle 2"/>
          <p:cNvSpPr>
            <a:spLocks noGrp="1" noRot="1" noChangeAspect="1" noChangeArrowheads="1" noTextEdit="1"/>
          </p:cNvSpPr>
          <p:nvPr>
            <p:ph type="sldImg"/>
          </p:nvPr>
        </p:nvSpPr>
        <p:spPr>
          <a:ln/>
        </p:spPr>
      </p:sp>
      <p:sp>
        <p:nvSpPr>
          <p:cNvPr id="3051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96749589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9AFD26-E8A8-4A34-811B-44E8B09C019F}" type="slidenum">
              <a:rPr lang="es-PR"/>
              <a:pPr/>
              <a:t>77</a:t>
            </a:fld>
            <a:endParaRPr lang="es-PR"/>
          </a:p>
        </p:txBody>
      </p:sp>
      <p:sp>
        <p:nvSpPr>
          <p:cNvPr id="306178" name="Rectangle 2"/>
          <p:cNvSpPr>
            <a:spLocks noGrp="1" noRot="1" noChangeAspect="1" noChangeArrowheads="1" noTextEdit="1"/>
          </p:cNvSpPr>
          <p:nvPr>
            <p:ph type="sldImg"/>
          </p:nvPr>
        </p:nvSpPr>
        <p:spPr>
          <a:ln/>
        </p:spPr>
      </p:sp>
      <p:sp>
        <p:nvSpPr>
          <p:cNvPr id="3061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19966781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1E7269-9533-4B73-9AE0-75DAD10E283E}" type="slidenum">
              <a:rPr lang="es-PR"/>
              <a:pPr/>
              <a:t>78</a:t>
            </a:fld>
            <a:endParaRPr lang="es-PR"/>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1286694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70DFCC-24DB-452C-87D6-2A27C05BF627}" type="slidenum">
              <a:rPr lang="es-PR"/>
              <a:pPr/>
              <a:t>79</a:t>
            </a:fld>
            <a:endParaRPr lang="es-PR"/>
          </a:p>
        </p:txBody>
      </p:sp>
      <p:sp>
        <p:nvSpPr>
          <p:cNvPr id="309250" name="Rectangle 2"/>
          <p:cNvSpPr>
            <a:spLocks noGrp="1" noRot="1" noChangeAspect="1" noChangeArrowheads="1" noTextEdit="1"/>
          </p:cNvSpPr>
          <p:nvPr>
            <p:ph type="sldImg"/>
          </p:nvPr>
        </p:nvSpPr>
        <p:spPr>
          <a:ln/>
        </p:spPr>
      </p:sp>
      <p:sp>
        <p:nvSpPr>
          <p:cNvPr id="3092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812620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15EEE4-4BA8-45B1-B89C-9623BDE6DBFF}" type="slidenum">
              <a:rPr lang="es-PR"/>
              <a:pPr/>
              <a:t>8</a:t>
            </a:fld>
            <a:endParaRPr lang="es-PR"/>
          </a:p>
        </p:txBody>
      </p:sp>
      <p:sp>
        <p:nvSpPr>
          <p:cNvPr id="246786" name="Rectangle 2"/>
          <p:cNvSpPr>
            <a:spLocks noGrp="1" noRot="1" noChangeAspect="1" noChangeArrowheads="1" noTextEdit="1"/>
          </p:cNvSpPr>
          <p:nvPr>
            <p:ph type="sldImg"/>
          </p:nvPr>
        </p:nvSpPr>
        <p:spPr>
          <a:ln/>
        </p:spPr>
      </p:sp>
      <p:sp>
        <p:nvSpPr>
          <p:cNvPr id="2467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8175670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1C88B9-E618-47EB-AC7A-D6D4CCE2D9D3}" type="slidenum">
              <a:rPr lang="es-PR"/>
              <a:pPr/>
              <a:t>80</a:t>
            </a:fld>
            <a:endParaRPr lang="es-PR"/>
          </a:p>
        </p:txBody>
      </p:sp>
      <p:sp>
        <p:nvSpPr>
          <p:cNvPr id="310274" name="Rectangle 2"/>
          <p:cNvSpPr>
            <a:spLocks noGrp="1" noRot="1" noChangeAspect="1" noChangeArrowheads="1" noTextEdit="1"/>
          </p:cNvSpPr>
          <p:nvPr>
            <p:ph type="sldImg"/>
          </p:nvPr>
        </p:nvSpPr>
        <p:spPr>
          <a:ln/>
        </p:spPr>
      </p:sp>
      <p:sp>
        <p:nvSpPr>
          <p:cNvPr id="3102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59156009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A98C57-8E40-4F66-AC52-A5B224A42880}" type="slidenum">
              <a:rPr lang="es-PR"/>
              <a:pPr/>
              <a:t>81</a:t>
            </a:fld>
            <a:endParaRPr lang="es-PR"/>
          </a:p>
        </p:txBody>
      </p:sp>
      <p:sp>
        <p:nvSpPr>
          <p:cNvPr id="311298" name="Rectangle 2"/>
          <p:cNvSpPr>
            <a:spLocks noGrp="1" noRot="1" noChangeAspect="1" noChangeArrowheads="1" noTextEdit="1"/>
          </p:cNvSpPr>
          <p:nvPr>
            <p:ph type="sldImg"/>
          </p:nvPr>
        </p:nvSpPr>
        <p:spPr>
          <a:ln/>
        </p:spPr>
      </p:sp>
      <p:sp>
        <p:nvSpPr>
          <p:cNvPr id="3112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19954538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B241B4-1901-4ABE-AA25-75631681681D}" type="slidenum">
              <a:rPr lang="es-PR"/>
              <a:pPr/>
              <a:t>82</a:t>
            </a:fld>
            <a:endParaRPr lang="es-PR"/>
          </a:p>
        </p:txBody>
      </p:sp>
      <p:sp>
        <p:nvSpPr>
          <p:cNvPr id="312322" name="Rectangle 2"/>
          <p:cNvSpPr>
            <a:spLocks noGrp="1" noRot="1" noChangeAspect="1" noChangeArrowheads="1" noTextEdit="1"/>
          </p:cNvSpPr>
          <p:nvPr>
            <p:ph type="sldImg"/>
          </p:nvPr>
        </p:nvSpPr>
        <p:spPr>
          <a:ln/>
        </p:spPr>
      </p:sp>
      <p:sp>
        <p:nvSpPr>
          <p:cNvPr id="3123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97412279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D93D7B-62AA-406C-BE04-99D1C37DB835}" type="slidenum">
              <a:rPr lang="es-PR"/>
              <a:pPr/>
              <a:t>83</a:t>
            </a:fld>
            <a:endParaRPr lang="es-PR"/>
          </a:p>
        </p:txBody>
      </p:sp>
      <p:sp>
        <p:nvSpPr>
          <p:cNvPr id="313346" name="Rectangle 2"/>
          <p:cNvSpPr>
            <a:spLocks noGrp="1" noRot="1" noChangeAspect="1" noChangeArrowheads="1" noTextEdit="1"/>
          </p:cNvSpPr>
          <p:nvPr>
            <p:ph type="sldImg"/>
          </p:nvPr>
        </p:nvSpPr>
        <p:spPr>
          <a:ln/>
        </p:spPr>
      </p:sp>
      <p:sp>
        <p:nvSpPr>
          <p:cNvPr id="31334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721235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9F47E1-6F8A-4D7E-8993-EACE4C4ADD35}" type="slidenum">
              <a:rPr lang="es-PR"/>
              <a:pPr/>
              <a:t>84</a:t>
            </a:fld>
            <a:endParaRPr lang="es-PR"/>
          </a:p>
        </p:txBody>
      </p:sp>
      <p:sp>
        <p:nvSpPr>
          <p:cNvPr id="314370" name="Rectangle 2"/>
          <p:cNvSpPr>
            <a:spLocks noGrp="1" noRot="1" noChangeAspect="1" noChangeArrowheads="1" noTextEdit="1"/>
          </p:cNvSpPr>
          <p:nvPr>
            <p:ph type="sldImg"/>
          </p:nvPr>
        </p:nvSpPr>
        <p:spPr>
          <a:ln/>
        </p:spPr>
      </p:sp>
      <p:sp>
        <p:nvSpPr>
          <p:cNvPr id="3143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7954764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7FFE8E-9FA0-49E9-8B93-7EA4412F1C99}" type="slidenum">
              <a:rPr lang="es-PR"/>
              <a:pPr/>
              <a:t>85</a:t>
            </a:fld>
            <a:endParaRPr lang="es-PR"/>
          </a:p>
        </p:txBody>
      </p:sp>
      <p:sp>
        <p:nvSpPr>
          <p:cNvPr id="315394" name="Rectangle 2"/>
          <p:cNvSpPr>
            <a:spLocks noGrp="1" noRot="1" noChangeAspect="1" noChangeArrowheads="1" noTextEdit="1"/>
          </p:cNvSpPr>
          <p:nvPr>
            <p:ph type="sldImg"/>
          </p:nvPr>
        </p:nvSpPr>
        <p:spPr>
          <a:ln/>
        </p:spPr>
      </p:sp>
      <p:sp>
        <p:nvSpPr>
          <p:cNvPr id="3153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4674924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E21CF1-B4A7-4FDF-821C-739FBBAE55D5}" type="slidenum">
              <a:rPr lang="es-PR"/>
              <a:pPr/>
              <a:t>86</a:t>
            </a:fld>
            <a:endParaRPr lang="es-PR"/>
          </a:p>
        </p:txBody>
      </p:sp>
      <p:sp>
        <p:nvSpPr>
          <p:cNvPr id="316418" name="Rectangle 2"/>
          <p:cNvSpPr>
            <a:spLocks noGrp="1" noRot="1" noChangeAspect="1" noChangeArrowheads="1" noTextEdit="1"/>
          </p:cNvSpPr>
          <p:nvPr>
            <p:ph type="sldImg"/>
          </p:nvPr>
        </p:nvSpPr>
        <p:spPr>
          <a:ln/>
        </p:spPr>
      </p:sp>
      <p:sp>
        <p:nvSpPr>
          <p:cNvPr id="3164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7666891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029C61-6AEA-47CC-86B4-E97E22CCE3EA}" type="slidenum">
              <a:rPr lang="es-PR"/>
              <a:pPr/>
              <a:t>87</a:t>
            </a:fld>
            <a:endParaRPr lang="es-PR"/>
          </a:p>
        </p:txBody>
      </p:sp>
      <p:sp>
        <p:nvSpPr>
          <p:cNvPr id="317442" name="Rectangle 2"/>
          <p:cNvSpPr>
            <a:spLocks noGrp="1" noRot="1" noChangeAspect="1" noChangeArrowheads="1" noTextEdit="1"/>
          </p:cNvSpPr>
          <p:nvPr>
            <p:ph type="sldImg"/>
          </p:nvPr>
        </p:nvSpPr>
        <p:spPr>
          <a:ln/>
        </p:spPr>
      </p:sp>
      <p:sp>
        <p:nvSpPr>
          <p:cNvPr id="3174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8793692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0DB577-6E5E-4710-A019-AC4BC9181CBC}" type="slidenum">
              <a:rPr lang="es-PR"/>
              <a:pPr/>
              <a:t>88</a:t>
            </a:fld>
            <a:endParaRPr lang="es-PR"/>
          </a:p>
        </p:txBody>
      </p:sp>
      <p:sp>
        <p:nvSpPr>
          <p:cNvPr id="318466" name="Rectangle 2"/>
          <p:cNvSpPr>
            <a:spLocks noGrp="1" noRot="1" noChangeAspect="1" noChangeArrowheads="1" noTextEdit="1"/>
          </p:cNvSpPr>
          <p:nvPr>
            <p:ph type="sldImg"/>
          </p:nvPr>
        </p:nvSpPr>
        <p:spPr>
          <a:ln/>
        </p:spPr>
      </p:sp>
      <p:sp>
        <p:nvSpPr>
          <p:cNvPr id="3184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747159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1C23FB-A370-4297-A714-C9801AF6E9D6}" type="slidenum">
              <a:rPr lang="es-PR"/>
              <a:pPr/>
              <a:t>89</a:t>
            </a:fld>
            <a:endParaRPr lang="es-PR"/>
          </a:p>
        </p:txBody>
      </p:sp>
      <p:sp>
        <p:nvSpPr>
          <p:cNvPr id="319490" name="Rectangle 2"/>
          <p:cNvSpPr>
            <a:spLocks noGrp="1" noRot="1" noChangeAspect="1" noChangeArrowheads="1" noTextEdit="1"/>
          </p:cNvSpPr>
          <p:nvPr>
            <p:ph type="sldImg"/>
          </p:nvPr>
        </p:nvSpPr>
        <p:spPr>
          <a:ln/>
        </p:spPr>
      </p:sp>
      <p:sp>
        <p:nvSpPr>
          <p:cNvPr id="3194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129839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867274-6C4B-4FF1-8BA4-12D7D49C0C5F}" type="slidenum">
              <a:rPr lang="es-PR"/>
              <a:pPr/>
              <a:t>9</a:t>
            </a:fld>
            <a:endParaRPr lang="es-PR"/>
          </a:p>
        </p:txBody>
      </p:sp>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2271313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7A7FE7-F00A-44C5-865E-4F463FCDCB1B}" type="slidenum">
              <a:rPr lang="es-PR"/>
              <a:pPr/>
              <a:t>90</a:t>
            </a:fld>
            <a:endParaRPr lang="es-PR"/>
          </a:p>
        </p:txBody>
      </p:sp>
      <p:sp>
        <p:nvSpPr>
          <p:cNvPr id="320514" name="Rectangle 2"/>
          <p:cNvSpPr>
            <a:spLocks noGrp="1" noRot="1" noChangeAspect="1" noChangeArrowheads="1" noTextEdit="1"/>
          </p:cNvSpPr>
          <p:nvPr>
            <p:ph type="sldImg"/>
          </p:nvPr>
        </p:nvSpPr>
        <p:spPr>
          <a:ln/>
        </p:spPr>
      </p:sp>
      <p:sp>
        <p:nvSpPr>
          <p:cNvPr id="3205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5107014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7A7FE7-F00A-44C5-865E-4F463FCDCB1B}" type="slidenum">
              <a:rPr lang="es-PR"/>
              <a:pPr/>
              <a:t>91</a:t>
            </a:fld>
            <a:endParaRPr lang="es-PR"/>
          </a:p>
        </p:txBody>
      </p:sp>
      <p:sp>
        <p:nvSpPr>
          <p:cNvPr id="320514" name="Rectangle 2"/>
          <p:cNvSpPr>
            <a:spLocks noGrp="1" noRot="1" noChangeAspect="1" noChangeArrowheads="1" noTextEdit="1"/>
          </p:cNvSpPr>
          <p:nvPr>
            <p:ph type="sldImg"/>
          </p:nvPr>
        </p:nvSpPr>
        <p:spPr>
          <a:ln/>
        </p:spPr>
      </p:sp>
      <p:sp>
        <p:nvSpPr>
          <p:cNvPr id="3205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15805501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97B65C-CCCA-45BB-89EA-1A87D02A5F77}" type="slidenum">
              <a:rPr lang="es-PR"/>
              <a:pPr/>
              <a:t>92</a:t>
            </a:fld>
            <a:endParaRPr lang="es-PR"/>
          </a:p>
        </p:txBody>
      </p:sp>
      <p:sp>
        <p:nvSpPr>
          <p:cNvPr id="321538" name="Rectangle 2"/>
          <p:cNvSpPr>
            <a:spLocks noGrp="1" noRot="1" noChangeAspect="1" noChangeArrowheads="1" noTextEdit="1"/>
          </p:cNvSpPr>
          <p:nvPr>
            <p:ph type="sldImg"/>
          </p:nvPr>
        </p:nvSpPr>
        <p:spPr>
          <a:ln/>
        </p:spPr>
      </p:sp>
      <p:sp>
        <p:nvSpPr>
          <p:cNvPr id="3215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1760555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A743A0-5CA6-43B2-9167-2DC1E5BC6CF3}" type="slidenum">
              <a:rPr lang="es-PR"/>
              <a:pPr/>
              <a:t>93</a:t>
            </a:fld>
            <a:endParaRPr lang="es-PR"/>
          </a:p>
        </p:txBody>
      </p:sp>
      <p:sp>
        <p:nvSpPr>
          <p:cNvPr id="322562" name="Rectangle 2"/>
          <p:cNvSpPr>
            <a:spLocks noGrp="1" noRot="1" noChangeAspect="1" noChangeArrowheads="1" noTextEdit="1"/>
          </p:cNvSpPr>
          <p:nvPr>
            <p:ph type="sldImg"/>
          </p:nvPr>
        </p:nvSpPr>
        <p:spPr>
          <a:ln/>
        </p:spPr>
      </p:sp>
      <p:sp>
        <p:nvSpPr>
          <p:cNvPr id="3225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93341178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728E41-D6D9-49C3-B5D5-C3E0C4569AB8}" type="slidenum">
              <a:rPr lang="es-PR"/>
              <a:pPr/>
              <a:t>94</a:t>
            </a:fld>
            <a:endParaRPr lang="es-PR"/>
          </a:p>
        </p:txBody>
      </p:sp>
      <p:sp>
        <p:nvSpPr>
          <p:cNvPr id="323586" name="Rectangle 2"/>
          <p:cNvSpPr>
            <a:spLocks noGrp="1" noRot="1" noChangeAspect="1" noChangeArrowheads="1" noTextEdit="1"/>
          </p:cNvSpPr>
          <p:nvPr>
            <p:ph type="sldImg"/>
          </p:nvPr>
        </p:nvSpPr>
        <p:spPr>
          <a:ln/>
        </p:spPr>
      </p:sp>
      <p:sp>
        <p:nvSpPr>
          <p:cNvPr id="3235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1989866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FD7DDE-3F95-4815-A6FE-8489C9DB26C1}" type="slidenum">
              <a:rPr lang="es-PR"/>
              <a:pPr/>
              <a:t>95</a:t>
            </a:fld>
            <a:endParaRPr lang="es-PR"/>
          </a:p>
        </p:txBody>
      </p:sp>
      <p:sp>
        <p:nvSpPr>
          <p:cNvPr id="324610" name="Rectangle 2"/>
          <p:cNvSpPr>
            <a:spLocks noGrp="1" noRot="1" noChangeAspect="1" noChangeArrowheads="1" noTextEdit="1"/>
          </p:cNvSpPr>
          <p:nvPr>
            <p:ph type="sldImg"/>
          </p:nvPr>
        </p:nvSpPr>
        <p:spPr>
          <a:ln/>
        </p:spPr>
      </p:sp>
      <p:sp>
        <p:nvSpPr>
          <p:cNvPr id="3246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2567226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798D3F-726B-425D-95FD-BD993E8197EA}" type="slidenum">
              <a:rPr lang="es-PR"/>
              <a:pPr/>
              <a:t>96</a:t>
            </a:fld>
            <a:endParaRPr lang="es-PR"/>
          </a:p>
        </p:txBody>
      </p:sp>
      <p:sp>
        <p:nvSpPr>
          <p:cNvPr id="325634" name="Rectangle 2"/>
          <p:cNvSpPr>
            <a:spLocks noGrp="1" noRot="1" noChangeAspect="1" noChangeArrowheads="1" noTextEdit="1"/>
          </p:cNvSpPr>
          <p:nvPr>
            <p:ph type="sldImg"/>
          </p:nvPr>
        </p:nvSpPr>
        <p:spPr>
          <a:ln/>
        </p:spPr>
      </p:sp>
      <p:sp>
        <p:nvSpPr>
          <p:cNvPr id="3256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9526741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1D8586-7EB4-4DFA-9EE9-79309C76E32A}" type="slidenum">
              <a:rPr lang="es-PR"/>
              <a:pPr/>
              <a:t>97</a:t>
            </a:fld>
            <a:endParaRPr lang="es-PR"/>
          </a:p>
        </p:txBody>
      </p:sp>
      <p:sp>
        <p:nvSpPr>
          <p:cNvPr id="326658" name="Rectangle 2"/>
          <p:cNvSpPr>
            <a:spLocks noGrp="1" noRot="1" noChangeAspect="1" noChangeArrowheads="1" noTextEdit="1"/>
          </p:cNvSpPr>
          <p:nvPr>
            <p:ph type="sldImg"/>
          </p:nvPr>
        </p:nvSpPr>
        <p:spPr>
          <a:ln/>
        </p:spPr>
      </p:sp>
      <p:sp>
        <p:nvSpPr>
          <p:cNvPr id="3266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24614889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0677DD-E5CA-4396-93B5-B93FD417B36C}" type="slidenum">
              <a:rPr lang="es-PR"/>
              <a:pPr/>
              <a:t>98</a:t>
            </a:fld>
            <a:endParaRPr lang="es-PR"/>
          </a:p>
        </p:txBody>
      </p:sp>
      <p:sp>
        <p:nvSpPr>
          <p:cNvPr id="327682" name="Rectangle 2"/>
          <p:cNvSpPr>
            <a:spLocks noGrp="1" noRot="1" noChangeAspect="1" noChangeArrowheads="1" noTextEdit="1"/>
          </p:cNvSpPr>
          <p:nvPr>
            <p:ph type="sldImg"/>
          </p:nvPr>
        </p:nvSpPr>
        <p:spPr>
          <a:ln/>
        </p:spPr>
      </p:sp>
      <p:sp>
        <p:nvSpPr>
          <p:cNvPr id="3276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9772001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F08AB7-622B-4384-A401-1FE926051AB3}" type="slidenum">
              <a:rPr lang="es-PR"/>
              <a:pPr/>
              <a:t>99</a:t>
            </a:fld>
            <a:endParaRPr lang="es-PR"/>
          </a:p>
        </p:txBody>
      </p:sp>
      <p:sp>
        <p:nvSpPr>
          <p:cNvPr id="300034" name="Rectangle 2"/>
          <p:cNvSpPr>
            <a:spLocks noGrp="1" noRot="1" noChangeAspect="1" noChangeArrowheads="1" noTextEdit="1"/>
          </p:cNvSpPr>
          <p:nvPr>
            <p:ph type="sldImg"/>
          </p:nvPr>
        </p:nvSpPr>
        <p:spPr>
          <a:ln/>
        </p:spPr>
      </p:sp>
      <p:sp>
        <p:nvSpPr>
          <p:cNvPr id="3000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7366415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2438400"/>
            <a:ext cx="9009063" cy="1052513"/>
            <a:chOff x="0" y="1536"/>
            <a:chExt cx="5675" cy="663"/>
          </a:xfrm>
        </p:grpSpPr>
        <p:grpSp>
          <p:nvGrpSpPr>
            <p:cNvPr id="7171" name="Group 3"/>
            <p:cNvGrpSpPr>
              <a:grpSpLocks/>
            </p:cNvGrpSpPr>
            <p:nvPr/>
          </p:nvGrpSpPr>
          <p:grpSpPr bwMode="auto">
            <a:xfrm>
              <a:off x="183" y="1604"/>
              <a:ext cx="448" cy="299"/>
              <a:chOff x="720" y="336"/>
              <a:chExt cx="624" cy="432"/>
            </a:xfrm>
          </p:grpSpPr>
          <p:sp>
            <p:nvSpPr>
              <p:cNvPr id="717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174" name="Group 6"/>
            <p:cNvGrpSpPr>
              <a:grpSpLocks/>
            </p:cNvGrpSpPr>
            <p:nvPr/>
          </p:nvGrpSpPr>
          <p:grpSpPr bwMode="auto">
            <a:xfrm>
              <a:off x="261" y="1870"/>
              <a:ext cx="465" cy="299"/>
              <a:chOff x="912" y="2640"/>
              <a:chExt cx="672" cy="432"/>
            </a:xfrm>
          </p:grpSpPr>
          <p:sp>
            <p:nvSpPr>
              <p:cNvPr id="7175"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6"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17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180" name="Rectangle 12"/>
          <p:cNvSpPr>
            <a:spLocks noGrp="1" noChangeArrowheads="1"/>
          </p:cNvSpPr>
          <p:nvPr>
            <p:ph type="ctrTitle"/>
          </p:nvPr>
        </p:nvSpPr>
        <p:spPr>
          <a:xfrm>
            <a:off x="990600" y="1676400"/>
            <a:ext cx="7772400" cy="1462088"/>
          </a:xfrm>
        </p:spPr>
        <p:txBody>
          <a:bodyPr/>
          <a:lstStyle>
            <a:lvl1pPr>
              <a:defRPr/>
            </a:lvl1pPr>
          </a:lstStyle>
          <a:p>
            <a:pPr lvl="0"/>
            <a:r>
              <a:rPr lang="es-PR" noProof="0" smtClean="0"/>
              <a:t>Click to edit Master title style</a:t>
            </a:r>
          </a:p>
        </p:txBody>
      </p:sp>
      <p:sp>
        <p:nvSpPr>
          <p:cNvPr id="7181"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es-PR" noProof="0" smtClean="0"/>
              <a:t>Click to edit Master subtitle style</a:t>
            </a:r>
          </a:p>
        </p:txBody>
      </p:sp>
      <p:sp>
        <p:nvSpPr>
          <p:cNvPr id="7182" name="Rectangle 14"/>
          <p:cNvSpPr>
            <a:spLocks noGrp="1" noChangeArrowheads="1"/>
          </p:cNvSpPr>
          <p:nvPr>
            <p:ph type="dt" sz="half" idx="2"/>
          </p:nvPr>
        </p:nvSpPr>
        <p:spPr>
          <a:xfrm>
            <a:off x="838200" y="6381750"/>
            <a:ext cx="2819400" cy="476250"/>
          </a:xfrm>
        </p:spPr>
        <p:txBody>
          <a:bodyPr anchor="t"/>
          <a:lstStyle>
            <a:lvl1pPr>
              <a:defRPr>
                <a:latin typeface="Arial" charset="0"/>
              </a:defRPr>
            </a:lvl1pPr>
          </a:lstStyle>
          <a:p>
            <a:r>
              <a:rPr lang="es-PR"/>
              <a:t>(787) 890-0118</a:t>
            </a:r>
          </a:p>
          <a:p>
            <a:r>
              <a:rPr lang="es-PR"/>
              <a:t>www.iglesiabiblicabautista.org</a:t>
            </a:r>
          </a:p>
        </p:txBody>
      </p:sp>
      <p:sp>
        <p:nvSpPr>
          <p:cNvPr id="7183" name="Rectangle 15"/>
          <p:cNvSpPr>
            <a:spLocks noGrp="1" noChangeArrowheads="1"/>
          </p:cNvSpPr>
          <p:nvPr>
            <p:ph type="ftr" sz="quarter" idx="3"/>
          </p:nvPr>
        </p:nvSpPr>
        <p:spPr>
          <a:xfrm>
            <a:off x="5943600" y="6400800"/>
            <a:ext cx="2895600" cy="457200"/>
          </a:xfrm>
        </p:spPr>
        <p:txBody>
          <a:bodyPr anchor="t"/>
          <a:lstStyle>
            <a:lvl1pPr>
              <a:defRPr>
                <a:latin typeface="Arial" charset="0"/>
              </a:defRPr>
            </a:lvl1pPr>
          </a:lstStyle>
          <a:p>
            <a:r>
              <a:rPr lang="es-PR"/>
              <a:t>Iglesia Bíblica Bautista de Aguadilla</a:t>
            </a:r>
          </a:p>
        </p:txBody>
      </p:sp>
      <p:pic>
        <p:nvPicPr>
          <p:cNvPr id="7184" name="Picture 16" descr="IBB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s-PR"/>
          </a:p>
        </p:txBody>
      </p:sp>
      <p:sp>
        <p:nvSpPr>
          <p:cNvPr id="5" name="Footer Placeholder 4"/>
          <p:cNvSpPr>
            <a:spLocks noGrp="1"/>
          </p:cNvSpPr>
          <p:nvPr>
            <p:ph type="ftr" sz="quarter" idx="11"/>
          </p:nvPr>
        </p:nvSpPr>
        <p:spPr/>
        <p:txBody>
          <a:bodyPr/>
          <a:lstStyle>
            <a:lvl1pPr>
              <a:defRPr/>
            </a:lvl1pPr>
          </a:lstStyle>
          <a:p>
            <a:endParaRPr lang="es-PR"/>
          </a:p>
        </p:txBody>
      </p:sp>
      <p:sp>
        <p:nvSpPr>
          <p:cNvPr id="6" name="Slide Number Placeholder 5"/>
          <p:cNvSpPr>
            <a:spLocks noGrp="1"/>
          </p:cNvSpPr>
          <p:nvPr>
            <p:ph type="sldNum" sz="quarter" idx="12"/>
          </p:nvPr>
        </p:nvSpPr>
        <p:spPr/>
        <p:txBody>
          <a:bodyPr/>
          <a:lstStyle>
            <a:lvl1pPr>
              <a:defRPr/>
            </a:lvl1pPr>
          </a:lstStyle>
          <a:p>
            <a:fld id="{DCB2F67D-9772-4AD8-A9C8-07115D07C3B2}" type="slidenum">
              <a:rPr lang="es-PR"/>
              <a:pPr/>
              <a:t>‹#›</a:t>
            </a:fld>
            <a:endParaRPr lang="es-PR"/>
          </a:p>
        </p:txBody>
      </p:sp>
    </p:spTree>
    <p:extLst>
      <p:ext uri="{BB962C8B-B14F-4D97-AF65-F5344CB8AC3E}">
        <p14:creationId xmlns:p14="http://schemas.microsoft.com/office/powerpoint/2010/main" val="268327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21513" y="214313"/>
            <a:ext cx="1933575"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19200" y="214313"/>
            <a:ext cx="5649913"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s-PR"/>
          </a:p>
        </p:txBody>
      </p:sp>
      <p:sp>
        <p:nvSpPr>
          <p:cNvPr id="5" name="Footer Placeholder 4"/>
          <p:cNvSpPr>
            <a:spLocks noGrp="1"/>
          </p:cNvSpPr>
          <p:nvPr>
            <p:ph type="ftr" sz="quarter" idx="11"/>
          </p:nvPr>
        </p:nvSpPr>
        <p:spPr/>
        <p:txBody>
          <a:bodyPr/>
          <a:lstStyle>
            <a:lvl1pPr>
              <a:defRPr/>
            </a:lvl1pPr>
          </a:lstStyle>
          <a:p>
            <a:endParaRPr lang="es-PR"/>
          </a:p>
        </p:txBody>
      </p:sp>
      <p:sp>
        <p:nvSpPr>
          <p:cNvPr id="6" name="Slide Number Placeholder 5"/>
          <p:cNvSpPr>
            <a:spLocks noGrp="1"/>
          </p:cNvSpPr>
          <p:nvPr>
            <p:ph type="sldNum" sz="quarter" idx="12"/>
          </p:nvPr>
        </p:nvSpPr>
        <p:spPr/>
        <p:txBody>
          <a:bodyPr/>
          <a:lstStyle>
            <a:lvl1pPr>
              <a:defRPr/>
            </a:lvl1pPr>
          </a:lstStyle>
          <a:p>
            <a:fld id="{51855565-CEC3-4244-9A63-3D7622ADA9CD}" type="slidenum">
              <a:rPr lang="es-PR"/>
              <a:pPr/>
              <a:t>‹#›</a:t>
            </a:fld>
            <a:endParaRPr lang="es-PR"/>
          </a:p>
        </p:txBody>
      </p:sp>
    </p:spTree>
    <p:extLst>
      <p:ext uri="{BB962C8B-B14F-4D97-AF65-F5344CB8AC3E}">
        <p14:creationId xmlns:p14="http://schemas.microsoft.com/office/powerpoint/2010/main" val="3076818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219200" y="214313"/>
            <a:ext cx="7724775" cy="1462087"/>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219200" y="2017713"/>
            <a:ext cx="7735888" cy="4114800"/>
          </a:xfrm>
        </p:spPr>
        <p:txBody>
          <a:bodyPr/>
          <a:lstStyle/>
          <a:p>
            <a:endParaRPr lang="en-US"/>
          </a:p>
        </p:txBody>
      </p:sp>
      <p:sp>
        <p:nvSpPr>
          <p:cNvPr id="4" name="Date Placeholder 3"/>
          <p:cNvSpPr>
            <a:spLocks noGrp="1"/>
          </p:cNvSpPr>
          <p:nvPr>
            <p:ph type="dt" sz="half" idx="10"/>
          </p:nvPr>
        </p:nvSpPr>
        <p:spPr>
          <a:xfrm>
            <a:off x="228600" y="6248400"/>
            <a:ext cx="1905000" cy="457200"/>
          </a:xfrm>
        </p:spPr>
        <p:txBody>
          <a:bodyPr/>
          <a:lstStyle>
            <a:lvl1pPr>
              <a:defRPr/>
            </a:lvl1pPr>
          </a:lstStyle>
          <a:p>
            <a:endParaRPr lang="es-PR"/>
          </a:p>
        </p:txBody>
      </p:sp>
      <p:sp>
        <p:nvSpPr>
          <p:cNvPr id="5" name="Footer Placeholder 4"/>
          <p:cNvSpPr>
            <a:spLocks noGrp="1"/>
          </p:cNvSpPr>
          <p:nvPr>
            <p:ph type="ftr" sz="quarter" idx="11"/>
          </p:nvPr>
        </p:nvSpPr>
        <p:spPr>
          <a:xfrm>
            <a:off x="2438400" y="6248400"/>
            <a:ext cx="4267200" cy="457200"/>
          </a:xfrm>
        </p:spPr>
        <p:txBody>
          <a:bodyPr/>
          <a:lstStyle>
            <a:lvl1pPr>
              <a:defRPr/>
            </a:lvl1pPr>
          </a:lstStyle>
          <a:p>
            <a:endParaRPr lang="es-PR"/>
          </a:p>
        </p:txBody>
      </p:sp>
      <p:sp>
        <p:nvSpPr>
          <p:cNvPr id="6" name="Slide Number Placeholder 5"/>
          <p:cNvSpPr>
            <a:spLocks noGrp="1"/>
          </p:cNvSpPr>
          <p:nvPr>
            <p:ph type="sldNum" sz="quarter" idx="12"/>
          </p:nvPr>
        </p:nvSpPr>
        <p:spPr>
          <a:xfrm>
            <a:off x="7042150" y="6243638"/>
            <a:ext cx="1905000" cy="457200"/>
          </a:xfrm>
        </p:spPr>
        <p:txBody>
          <a:bodyPr/>
          <a:lstStyle>
            <a:lvl1pPr>
              <a:defRPr/>
            </a:lvl1pPr>
          </a:lstStyle>
          <a:p>
            <a:fld id="{DFF5D23F-1579-4D75-847B-432BE3C451FB}" type="slidenum">
              <a:rPr lang="es-PR"/>
              <a:pPr/>
              <a:t>‹#›</a:t>
            </a:fld>
            <a:endParaRPr lang="es-PR"/>
          </a:p>
        </p:txBody>
      </p:sp>
    </p:spTree>
    <p:extLst>
      <p:ext uri="{BB962C8B-B14F-4D97-AF65-F5344CB8AC3E}">
        <p14:creationId xmlns:p14="http://schemas.microsoft.com/office/powerpoint/2010/main" val="694493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s-PR"/>
          </a:p>
        </p:txBody>
      </p:sp>
      <p:sp>
        <p:nvSpPr>
          <p:cNvPr id="5" name="Footer Placeholder 4"/>
          <p:cNvSpPr>
            <a:spLocks noGrp="1"/>
          </p:cNvSpPr>
          <p:nvPr>
            <p:ph type="ftr" sz="quarter" idx="11"/>
          </p:nvPr>
        </p:nvSpPr>
        <p:spPr/>
        <p:txBody>
          <a:bodyPr/>
          <a:lstStyle>
            <a:lvl1pPr>
              <a:defRPr/>
            </a:lvl1pPr>
          </a:lstStyle>
          <a:p>
            <a:endParaRPr lang="es-PR"/>
          </a:p>
        </p:txBody>
      </p:sp>
      <p:sp>
        <p:nvSpPr>
          <p:cNvPr id="6" name="Slide Number Placeholder 5"/>
          <p:cNvSpPr>
            <a:spLocks noGrp="1"/>
          </p:cNvSpPr>
          <p:nvPr>
            <p:ph type="sldNum" sz="quarter" idx="12"/>
          </p:nvPr>
        </p:nvSpPr>
        <p:spPr/>
        <p:txBody>
          <a:bodyPr/>
          <a:lstStyle>
            <a:lvl1pPr>
              <a:defRPr/>
            </a:lvl1pPr>
          </a:lstStyle>
          <a:p>
            <a:fld id="{643EDD3F-E9D0-4CB2-9F0E-34D54B836F46}" type="slidenum">
              <a:rPr lang="es-PR"/>
              <a:pPr/>
              <a:t>‹#›</a:t>
            </a:fld>
            <a:endParaRPr lang="es-PR"/>
          </a:p>
        </p:txBody>
      </p:sp>
      <p:pic>
        <p:nvPicPr>
          <p:cNvPr id="7" name="Picture 6" descr="C:\Libraries\Pictures\Visita a Reserva Natural de las Cabezas de San Juan, 16 de diciembre de 2011\IMG_3618.JPG"/>
          <p:cNvPicPr>
            <a:picLocks noChangeAspect="1" noChangeArrowheads="1"/>
          </p:cNvPicPr>
          <p:nvPr userDrawn="1"/>
        </p:nvPicPr>
        <p:blipFill>
          <a:blip r:embed="rId2" cstate="email">
            <a:extLst>
              <a:ext uri="{BEBA8EAE-BF5A-486C-A8C5-ECC9F3942E4B}">
                <a14:imgProps xmlns:a14="http://schemas.microsoft.com/office/drawing/2010/main">
                  <a14:imgLayer r:embed="rId3">
                    <a14:imgEffect>
                      <a14:sharpenSoften amount="31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p:blipFill>
        <p:spPr bwMode="auto">
          <a:xfrm>
            <a:off x="7410448" y="-12701"/>
            <a:ext cx="1733552" cy="1155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39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s-PR"/>
          </a:p>
        </p:txBody>
      </p:sp>
      <p:sp>
        <p:nvSpPr>
          <p:cNvPr id="5" name="Footer Placeholder 4"/>
          <p:cNvSpPr>
            <a:spLocks noGrp="1"/>
          </p:cNvSpPr>
          <p:nvPr>
            <p:ph type="ftr" sz="quarter" idx="11"/>
          </p:nvPr>
        </p:nvSpPr>
        <p:spPr/>
        <p:txBody>
          <a:bodyPr/>
          <a:lstStyle>
            <a:lvl1pPr>
              <a:defRPr/>
            </a:lvl1pPr>
          </a:lstStyle>
          <a:p>
            <a:endParaRPr lang="es-PR"/>
          </a:p>
        </p:txBody>
      </p:sp>
      <p:sp>
        <p:nvSpPr>
          <p:cNvPr id="6" name="Slide Number Placeholder 5"/>
          <p:cNvSpPr>
            <a:spLocks noGrp="1"/>
          </p:cNvSpPr>
          <p:nvPr>
            <p:ph type="sldNum" sz="quarter" idx="12"/>
          </p:nvPr>
        </p:nvSpPr>
        <p:spPr/>
        <p:txBody>
          <a:bodyPr/>
          <a:lstStyle>
            <a:lvl1pPr>
              <a:defRPr/>
            </a:lvl1pPr>
          </a:lstStyle>
          <a:p>
            <a:fld id="{05138BB5-70F2-405A-A7E2-BAC1773B5CB0}" type="slidenum">
              <a:rPr lang="es-PR"/>
              <a:pPr/>
              <a:t>‹#›</a:t>
            </a:fld>
            <a:endParaRPr lang="es-PR"/>
          </a:p>
        </p:txBody>
      </p:sp>
    </p:spTree>
    <p:extLst>
      <p:ext uri="{BB962C8B-B14F-4D97-AF65-F5344CB8AC3E}">
        <p14:creationId xmlns:p14="http://schemas.microsoft.com/office/powerpoint/2010/main" val="2758568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19200" y="2017713"/>
            <a:ext cx="3790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2550" y="2017713"/>
            <a:ext cx="37925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s-PR"/>
          </a:p>
        </p:txBody>
      </p:sp>
      <p:sp>
        <p:nvSpPr>
          <p:cNvPr id="6" name="Footer Placeholder 5"/>
          <p:cNvSpPr>
            <a:spLocks noGrp="1"/>
          </p:cNvSpPr>
          <p:nvPr>
            <p:ph type="ftr" sz="quarter" idx="11"/>
          </p:nvPr>
        </p:nvSpPr>
        <p:spPr/>
        <p:txBody>
          <a:bodyPr/>
          <a:lstStyle>
            <a:lvl1pPr>
              <a:defRPr/>
            </a:lvl1pPr>
          </a:lstStyle>
          <a:p>
            <a:endParaRPr lang="es-PR"/>
          </a:p>
        </p:txBody>
      </p:sp>
      <p:sp>
        <p:nvSpPr>
          <p:cNvPr id="7" name="Slide Number Placeholder 6"/>
          <p:cNvSpPr>
            <a:spLocks noGrp="1"/>
          </p:cNvSpPr>
          <p:nvPr>
            <p:ph type="sldNum" sz="quarter" idx="12"/>
          </p:nvPr>
        </p:nvSpPr>
        <p:spPr/>
        <p:txBody>
          <a:bodyPr/>
          <a:lstStyle>
            <a:lvl1pPr>
              <a:defRPr/>
            </a:lvl1pPr>
          </a:lstStyle>
          <a:p>
            <a:fld id="{4F3B65A0-61FE-40E4-9346-2BC4291C8653}" type="slidenum">
              <a:rPr lang="es-PR"/>
              <a:pPr/>
              <a:t>‹#›</a:t>
            </a:fld>
            <a:endParaRPr lang="es-PR"/>
          </a:p>
        </p:txBody>
      </p:sp>
    </p:spTree>
    <p:extLst>
      <p:ext uri="{BB962C8B-B14F-4D97-AF65-F5344CB8AC3E}">
        <p14:creationId xmlns:p14="http://schemas.microsoft.com/office/powerpoint/2010/main" val="3788229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s-PR"/>
          </a:p>
        </p:txBody>
      </p:sp>
      <p:sp>
        <p:nvSpPr>
          <p:cNvPr id="8" name="Footer Placeholder 7"/>
          <p:cNvSpPr>
            <a:spLocks noGrp="1"/>
          </p:cNvSpPr>
          <p:nvPr>
            <p:ph type="ftr" sz="quarter" idx="11"/>
          </p:nvPr>
        </p:nvSpPr>
        <p:spPr/>
        <p:txBody>
          <a:bodyPr/>
          <a:lstStyle>
            <a:lvl1pPr>
              <a:defRPr/>
            </a:lvl1pPr>
          </a:lstStyle>
          <a:p>
            <a:endParaRPr lang="es-PR"/>
          </a:p>
        </p:txBody>
      </p:sp>
      <p:sp>
        <p:nvSpPr>
          <p:cNvPr id="9" name="Slide Number Placeholder 8"/>
          <p:cNvSpPr>
            <a:spLocks noGrp="1"/>
          </p:cNvSpPr>
          <p:nvPr>
            <p:ph type="sldNum" sz="quarter" idx="12"/>
          </p:nvPr>
        </p:nvSpPr>
        <p:spPr/>
        <p:txBody>
          <a:bodyPr/>
          <a:lstStyle>
            <a:lvl1pPr>
              <a:defRPr/>
            </a:lvl1pPr>
          </a:lstStyle>
          <a:p>
            <a:fld id="{40044D9B-1D8D-4093-9AF5-C919A7BF6192}" type="slidenum">
              <a:rPr lang="es-PR"/>
              <a:pPr/>
              <a:t>‹#›</a:t>
            </a:fld>
            <a:endParaRPr lang="es-PR"/>
          </a:p>
        </p:txBody>
      </p:sp>
    </p:spTree>
    <p:extLst>
      <p:ext uri="{BB962C8B-B14F-4D97-AF65-F5344CB8AC3E}">
        <p14:creationId xmlns:p14="http://schemas.microsoft.com/office/powerpoint/2010/main" val="3671888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s-PR"/>
          </a:p>
        </p:txBody>
      </p:sp>
      <p:sp>
        <p:nvSpPr>
          <p:cNvPr id="4" name="Footer Placeholder 3"/>
          <p:cNvSpPr>
            <a:spLocks noGrp="1"/>
          </p:cNvSpPr>
          <p:nvPr>
            <p:ph type="ftr" sz="quarter" idx="11"/>
          </p:nvPr>
        </p:nvSpPr>
        <p:spPr/>
        <p:txBody>
          <a:bodyPr/>
          <a:lstStyle>
            <a:lvl1pPr>
              <a:defRPr/>
            </a:lvl1pPr>
          </a:lstStyle>
          <a:p>
            <a:endParaRPr lang="es-PR"/>
          </a:p>
        </p:txBody>
      </p:sp>
      <p:sp>
        <p:nvSpPr>
          <p:cNvPr id="5" name="Slide Number Placeholder 4"/>
          <p:cNvSpPr>
            <a:spLocks noGrp="1"/>
          </p:cNvSpPr>
          <p:nvPr>
            <p:ph type="sldNum" sz="quarter" idx="12"/>
          </p:nvPr>
        </p:nvSpPr>
        <p:spPr/>
        <p:txBody>
          <a:bodyPr/>
          <a:lstStyle>
            <a:lvl1pPr>
              <a:defRPr/>
            </a:lvl1pPr>
          </a:lstStyle>
          <a:p>
            <a:fld id="{D039BF05-CAE4-4EAB-99C4-F3A1BDE97007}" type="slidenum">
              <a:rPr lang="es-PR"/>
              <a:pPr/>
              <a:t>‹#›</a:t>
            </a:fld>
            <a:endParaRPr lang="es-PR"/>
          </a:p>
        </p:txBody>
      </p:sp>
    </p:spTree>
    <p:extLst>
      <p:ext uri="{BB962C8B-B14F-4D97-AF65-F5344CB8AC3E}">
        <p14:creationId xmlns:p14="http://schemas.microsoft.com/office/powerpoint/2010/main" val="1224453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s-PR"/>
          </a:p>
        </p:txBody>
      </p:sp>
      <p:sp>
        <p:nvSpPr>
          <p:cNvPr id="3" name="Footer Placeholder 2"/>
          <p:cNvSpPr>
            <a:spLocks noGrp="1"/>
          </p:cNvSpPr>
          <p:nvPr>
            <p:ph type="ftr" sz="quarter" idx="11"/>
          </p:nvPr>
        </p:nvSpPr>
        <p:spPr/>
        <p:txBody>
          <a:bodyPr/>
          <a:lstStyle>
            <a:lvl1pPr>
              <a:defRPr/>
            </a:lvl1pPr>
          </a:lstStyle>
          <a:p>
            <a:endParaRPr lang="es-PR"/>
          </a:p>
        </p:txBody>
      </p:sp>
      <p:sp>
        <p:nvSpPr>
          <p:cNvPr id="4" name="Slide Number Placeholder 3"/>
          <p:cNvSpPr>
            <a:spLocks noGrp="1"/>
          </p:cNvSpPr>
          <p:nvPr>
            <p:ph type="sldNum" sz="quarter" idx="12"/>
          </p:nvPr>
        </p:nvSpPr>
        <p:spPr/>
        <p:txBody>
          <a:bodyPr/>
          <a:lstStyle>
            <a:lvl1pPr>
              <a:defRPr/>
            </a:lvl1pPr>
          </a:lstStyle>
          <a:p>
            <a:fld id="{174977F0-B92D-4175-A50A-678FC3ED2028}" type="slidenum">
              <a:rPr lang="es-PR"/>
              <a:pPr/>
              <a:t>‹#›</a:t>
            </a:fld>
            <a:endParaRPr lang="es-PR"/>
          </a:p>
        </p:txBody>
      </p:sp>
    </p:spTree>
    <p:extLst>
      <p:ext uri="{BB962C8B-B14F-4D97-AF65-F5344CB8AC3E}">
        <p14:creationId xmlns:p14="http://schemas.microsoft.com/office/powerpoint/2010/main" val="2771986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s-PR"/>
          </a:p>
        </p:txBody>
      </p:sp>
      <p:sp>
        <p:nvSpPr>
          <p:cNvPr id="6" name="Footer Placeholder 5"/>
          <p:cNvSpPr>
            <a:spLocks noGrp="1"/>
          </p:cNvSpPr>
          <p:nvPr>
            <p:ph type="ftr" sz="quarter" idx="11"/>
          </p:nvPr>
        </p:nvSpPr>
        <p:spPr/>
        <p:txBody>
          <a:bodyPr/>
          <a:lstStyle>
            <a:lvl1pPr>
              <a:defRPr/>
            </a:lvl1pPr>
          </a:lstStyle>
          <a:p>
            <a:endParaRPr lang="es-PR"/>
          </a:p>
        </p:txBody>
      </p:sp>
      <p:sp>
        <p:nvSpPr>
          <p:cNvPr id="7" name="Slide Number Placeholder 6"/>
          <p:cNvSpPr>
            <a:spLocks noGrp="1"/>
          </p:cNvSpPr>
          <p:nvPr>
            <p:ph type="sldNum" sz="quarter" idx="12"/>
          </p:nvPr>
        </p:nvSpPr>
        <p:spPr/>
        <p:txBody>
          <a:bodyPr/>
          <a:lstStyle>
            <a:lvl1pPr>
              <a:defRPr/>
            </a:lvl1pPr>
          </a:lstStyle>
          <a:p>
            <a:fld id="{27C72D58-12DD-4D72-9EEA-9611DE8BDDC9}" type="slidenum">
              <a:rPr lang="es-PR"/>
              <a:pPr/>
              <a:t>‹#›</a:t>
            </a:fld>
            <a:endParaRPr lang="es-PR"/>
          </a:p>
        </p:txBody>
      </p:sp>
    </p:spTree>
    <p:extLst>
      <p:ext uri="{BB962C8B-B14F-4D97-AF65-F5344CB8AC3E}">
        <p14:creationId xmlns:p14="http://schemas.microsoft.com/office/powerpoint/2010/main" val="2820950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s-PR"/>
          </a:p>
        </p:txBody>
      </p:sp>
      <p:sp>
        <p:nvSpPr>
          <p:cNvPr id="6" name="Footer Placeholder 5"/>
          <p:cNvSpPr>
            <a:spLocks noGrp="1"/>
          </p:cNvSpPr>
          <p:nvPr>
            <p:ph type="ftr" sz="quarter" idx="11"/>
          </p:nvPr>
        </p:nvSpPr>
        <p:spPr/>
        <p:txBody>
          <a:bodyPr/>
          <a:lstStyle>
            <a:lvl1pPr>
              <a:defRPr/>
            </a:lvl1pPr>
          </a:lstStyle>
          <a:p>
            <a:endParaRPr lang="es-PR"/>
          </a:p>
        </p:txBody>
      </p:sp>
      <p:sp>
        <p:nvSpPr>
          <p:cNvPr id="7" name="Slide Number Placeholder 6"/>
          <p:cNvSpPr>
            <a:spLocks noGrp="1"/>
          </p:cNvSpPr>
          <p:nvPr>
            <p:ph type="sldNum" sz="quarter" idx="12"/>
          </p:nvPr>
        </p:nvSpPr>
        <p:spPr/>
        <p:txBody>
          <a:bodyPr/>
          <a:lstStyle>
            <a:lvl1pPr>
              <a:defRPr/>
            </a:lvl1pPr>
          </a:lstStyle>
          <a:p>
            <a:fld id="{E2232F53-B562-4589-9380-9B6BB7CAE5B2}" type="slidenum">
              <a:rPr lang="es-PR"/>
              <a:pPr/>
              <a:t>‹#›</a:t>
            </a:fld>
            <a:endParaRPr lang="es-PR"/>
          </a:p>
        </p:txBody>
      </p:sp>
    </p:spTree>
    <p:extLst>
      <p:ext uri="{BB962C8B-B14F-4D97-AF65-F5344CB8AC3E}">
        <p14:creationId xmlns:p14="http://schemas.microsoft.com/office/powerpoint/2010/main" val="3407223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sz="2400"/>
          </a:p>
        </p:txBody>
      </p:sp>
      <p:sp>
        <p:nvSpPr>
          <p:cNvPr id="614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sz="2400"/>
          </a:p>
        </p:txBody>
      </p:sp>
      <p:sp>
        <p:nvSpPr>
          <p:cNvPr id="6148"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sz="2400"/>
          </a:p>
        </p:txBody>
      </p:sp>
      <p:sp>
        <p:nvSpPr>
          <p:cNvPr id="614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sz="2400"/>
          </a:p>
        </p:txBody>
      </p:sp>
      <p:sp>
        <p:nvSpPr>
          <p:cNvPr id="615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sz="2400"/>
          </a:p>
        </p:txBody>
      </p:sp>
      <p:sp>
        <p:nvSpPr>
          <p:cNvPr id="6151"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sz="2400"/>
          </a:p>
        </p:txBody>
      </p:sp>
      <p:sp>
        <p:nvSpPr>
          <p:cNvPr id="615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sz="2400"/>
          </a:p>
        </p:txBody>
      </p:sp>
      <p:sp>
        <p:nvSpPr>
          <p:cNvPr id="6153" name="Rectangle 9"/>
          <p:cNvSpPr>
            <a:spLocks noGrp="1" noChangeArrowheads="1"/>
          </p:cNvSpPr>
          <p:nvPr>
            <p:ph type="title"/>
          </p:nvPr>
        </p:nvSpPr>
        <p:spPr bwMode="auto">
          <a:xfrm>
            <a:off x="1219200" y="214313"/>
            <a:ext cx="7724775"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smtClean="0"/>
              <a:t>Click to edit Master title style</a:t>
            </a:r>
          </a:p>
        </p:txBody>
      </p:sp>
      <p:sp>
        <p:nvSpPr>
          <p:cNvPr id="6154" name="Rectangle 10"/>
          <p:cNvSpPr>
            <a:spLocks noGrp="1" noChangeArrowheads="1"/>
          </p:cNvSpPr>
          <p:nvPr>
            <p:ph type="body" idx="1"/>
          </p:nvPr>
        </p:nvSpPr>
        <p:spPr bwMode="auto">
          <a:xfrm>
            <a:off x="1219200" y="2017713"/>
            <a:ext cx="7735888"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smtClean="0"/>
              <a:t>Click to edit Master text styles</a:t>
            </a:r>
          </a:p>
          <a:p>
            <a:pPr lvl="1"/>
            <a:r>
              <a:rPr lang="es-PR" smtClean="0"/>
              <a:t>Second level</a:t>
            </a:r>
          </a:p>
          <a:p>
            <a:pPr lvl="2"/>
            <a:r>
              <a:rPr lang="es-PR" smtClean="0"/>
              <a:t>Third level</a:t>
            </a:r>
          </a:p>
          <a:p>
            <a:pPr lvl="3"/>
            <a:r>
              <a:rPr lang="es-PR" smtClean="0"/>
              <a:t>Fourth level</a:t>
            </a:r>
          </a:p>
          <a:p>
            <a:pPr lvl="4"/>
            <a:r>
              <a:rPr lang="es-PR" smtClean="0"/>
              <a:t>Fifth level</a:t>
            </a:r>
          </a:p>
        </p:txBody>
      </p:sp>
      <p:sp>
        <p:nvSpPr>
          <p:cNvPr id="6155" name="Rectangle 11"/>
          <p:cNvSpPr>
            <a:spLocks noGrp="1" noChangeArrowheads="1"/>
          </p:cNvSpPr>
          <p:nvPr>
            <p:ph type="dt" sz="half" idx="2"/>
          </p:nvPr>
        </p:nvSpPr>
        <p:spPr bwMode="auto">
          <a:xfrm>
            <a:off x="2286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lvl1pPr>
          </a:lstStyle>
          <a:p>
            <a:endParaRPr lang="es-PR"/>
          </a:p>
        </p:txBody>
      </p:sp>
      <p:sp>
        <p:nvSpPr>
          <p:cNvPr id="6156" name="Rectangle 12"/>
          <p:cNvSpPr>
            <a:spLocks noGrp="1" noChangeArrowheads="1"/>
          </p:cNvSpPr>
          <p:nvPr>
            <p:ph type="ftr" sz="quarter" idx="3"/>
          </p:nvPr>
        </p:nvSpPr>
        <p:spPr bwMode="auto">
          <a:xfrm>
            <a:off x="2438400" y="6248400"/>
            <a:ext cx="426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lvl1pPr>
          </a:lstStyle>
          <a:p>
            <a:endParaRPr lang="es-PR"/>
          </a:p>
        </p:txBody>
      </p:sp>
      <p:sp>
        <p:nvSpPr>
          <p:cNvPr id="6157"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lvl1pPr>
          </a:lstStyle>
          <a:p>
            <a:fld id="{FF3B7D4C-FC60-45BC-9B3E-416159EFD04D}" type="slidenum">
              <a:rPr lang="es-PR"/>
              <a:pPr/>
              <a:t>‹#›</a:t>
            </a:fld>
            <a:endParaRPr lang="es-PR"/>
          </a:p>
        </p:txBody>
      </p:sp>
      <p:pic>
        <p:nvPicPr>
          <p:cNvPr id="6158" name="Picture 14" descr="IBB2"/>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0" y="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microsoft.com/office/2007/relationships/hdphoto" Target="../media/hdphoto2.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0.xml"/><Relationship Id="rId1" Type="http://schemas.openxmlformats.org/officeDocument/2006/relationships/slideLayout" Target="../slideLayouts/slideLayout1.xml"/><Relationship Id="rId4" Type="http://schemas.microsoft.com/office/2007/relationships/hdphoto" Target="../media/hdphoto17.wdp"/></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3.xml"/><Relationship Id="rId1" Type="http://schemas.openxmlformats.org/officeDocument/2006/relationships/slideLayout" Target="../slideLayouts/slideLayout1.xml"/><Relationship Id="rId4" Type="http://schemas.microsoft.com/office/2007/relationships/hdphoto" Target="../media/hdphoto18.wdp"/></Relationships>
</file>

<file path=ppt/slides/_rels/slide1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4.xml"/><Relationship Id="rId1" Type="http://schemas.openxmlformats.org/officeDocument/2006/relationships/slideLayout" Target="../slideLayouts/slideLayout2.xml"/><Relationship Id="rId4" Type="http://schemas.microsoft.com/office/2007/relationships/hdphoto" Target="../media/hdphoto19.wdp"/></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microsoft.com/office/2007/relationships/hdphoto" Target="../media/hdphoto4.wdp"/></Relationships>
</file>

<file path=ppt/slides/_rels/slide1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0.xml"/><Relationship Id="rId1" Type="http://schemas.openxmlformats.org/officeDocument/2006/relationships/slideLayout" Target="../slideLayouts/slideLayout2.xml"/><Relationship Id="rId4" Type="http://schemas.microsoft.com/office/2007/relationships/hdphoto" Target="../media/hdphoto20.wdp"/></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0.xml"/><Relationship Id="rId1" Type="http://schemas.openxmlformats.org/officeDocument/2006/relationships/slideLayout" Target="../slideLayouts/slideLayout2.xml"/><Relationship Id="rId6" Type="http://schemas.microsoft.com/office/2007/relationships/hdphoto" Target="../media/hdphoto22.wdp"/><Relationship Id="rId5" Type="http://schemas.openxmlformats.org/officeDocument/2006/relationships/image" Target="../media/image28.jpeg"/><Relationship Id="rId4" Type="http://schemas.microsoft.com/office/2007/relationships/hdphoto" Target="../media/hdphoto21.wdp"/></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2.xml"/><Relationship Id="rId1" Type="http://schemas.openxmlformats.org/officeDocument/2006/relationships/slideLayout" Target="../slideLayouts/slideLayout2.xml"/><Relationship Id="rId4" Type="http://schemas.microsoft.com/office/2007/relationships/hdphoto" Target="../media/hdphoto23.wdp"/></Relationships>
</file>

<file path=ppt/slides/_rels/slide1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3.xml"/><Relationship Id="rId1" Type="http://schemas.openxmlformats.org/officeDocument/2006/relationships/slideLayout" Target="../slideLayouts/slideLayout2.xml"/><Relationship Id="rId4" Type="http://schemas.microsoft.com/office/2007/relationships/hdphoto" Target="../media/hdphoto23.wdp"/></Relationships>
</file>

<file path=ppt/slides/_rels/slide1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4.xml"/><Relationship Id="rId1" Type="http://schemas.openxmlformats.org/officeDocument/2006/relationships/slideLayout" Target="../slideLayouts/slideLayout2.xml"/><Relationship Id="rId4" Type="http://schemas.microsoft.com/office/2007/relationships/hdphoto" Target="../media/hdphoto24.wdp"/></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wmv"/><Relationship Id="rId1" Type="http://schemas.openxmlformats.org/officeDocument/2006/relationships/video" Target="NULL" TargetMode="External"/><Relationship Id="rId5" Type="http://schemas.openxmlformats.org/officeDocument/2006/relationships/image" Target="../media/image31.png"/><Relationship Id="rId4"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8" Type="http://schemas.microsoft.com/office/2007/relationships/hdphoto" Target="../media/hdphoto27.wdp"/><Relationship Id="rId3" Type="http://schemas.openxmlformats.org/officeDocument/2006/relationships/image" Target="../media/image32.png"/><Relationship Id="rId7" Type="http://schemas.openxmlformats.org/officeDocument/2006/relationships/image" Target="../media/image34.png"/><Relationship Id="rId12" Type="http://schemas.microsoft.com/office/2007/relationships/hdphoto" Target="../media/hdphoto29.wdp"/><Relationship Id="rId2" Type="http://schemas.openxmlformats.org/officeDocument/2006/relationships/notesSlide" Target="../notesSlides/notesSlide136.xml"/><Relationship Id="rId1" Type="http://schemas.openxmlformats.org/officeDocument/2006/relationships/slideLayout" Target="../slideLayouts/slideLayout2.xml"/><Relationship Id="rId6" Type="http://schemas.microsoft.com/office/2007/relationships/hdphoto" Target="../media/hdphoto26.wdp"/><Relationship Id="rId11" Type="http://schemas.openxmlformats.org/officeDocument/2006/relationships/image" Target="../media/image36.png"/><Relationship Id="rId5" Type="http://schemas.openxmlformats.org/officeDocument/2006/relationships/image" Target="../media/image33.png"/><Relationship Id="rId10" Type="http://schemas.microsoft.com/office/2007/relationships/hdphoto" Target="../media/hdphoto28.wdp"/><Relationship Id="rId4" Type="http://schemas.microsoft.com/office/2007/relationships/hdphoto" Target="../media/hdphoto25.wdp"/><Relationship Id="rId9" Type="http://schemas.openxmlformats.org/officeDocument/2006/relationships/image" Target="../media/image35.png"/></Relationships>
</file>

<file path=ppt/slides/_rels/slide137.xml.rels><?xml version="1.0" encoding="UTF-8" standalone="yes"?>
<Relationships xmlns="http://schemas.openxmlformats.org/package/2006/relationships"><Relationship Id="rId8" Type="http://schemas.microsoft.com/office/2007/relationships/hdphoto" Target="../media/hdphoto32.wdp"/><Relationship Id="rId3" Type="http://schemas.openxmlformats.org/officeDocument/2006/relationships/image" Target="../media/image37.jpeg"/><Relationship Id="rId7" Type="http://schemas.openxmlformats.org/officeDocument/2006/relationships/image" Target="../media/image39.png"/><Relationship Id="rId2" Type="http://schemas.openxmlformats.org/officeDocument/2006/relationships/notesSlide" Target="../notesSlides/notesSlide137.xml"/><Relationship Id="rId1" Type="http://schemas.openxmlformats.org/officeDocument/2006/relationships/slideLayout" Target="../slideLayouts/slideLayout2.xml"/><Relationship Id="rId6" Type="http://schemas.microsoft.com/office/2007/relationships/hdphoto" Target="../media/hdphoto31.wdp"/><Relationship Id="rId5" Type="http://schemas.openxmlformats.org/officeDocument/2006/relationships/image" Target="../media/image38.png"/><Relationship Id="rId4" Type="http://schemas.microsoft.com/office/2007/relationships/hdphoto" Target="../media/hdphoto30.wdp"/></Relationships>
</file>

<file path=ppt/slides/_rels/slide138.xml.rels><?xml version="1.0" encoding="UTF-8" standalone="yes"?>
<Relationships xmlns="http://schemas.openxmlformats.org/package/2006/relationships"><Relationship Id="rId3" Type="http://schemas.openxmlformats.org/officeDocument/2006/relationships/hyperlink" Target="http://www.centrorey.org/apologetica/apg_20.html" TargetMode="External"/><Relationship Id="rId2" Type="http://schemas.openxmlformats.org/officeDocument/2006/relationships/notesSlide" Target="../notesSlides/notesSlide138.xml"/><Relationship Id="rId1" Type="http://schemas.openxmlformats.org/officeDocument/2006/relationships/slideLayout" Target="../slideLayouts/slideLayout2.xml"/><Relationship Id="rId5" Type="http://schemas.microsoft.com/office/2007/relationships/hdphoto" Target="../media/hdphoto33.wdp"/><Relationship Id="rId4" Type="http://schemas.openxmlformats.org/officeDocument/2006/relationships/image" Target="../media/image40.jpeg"/></Relationships>
</file>

<file path=ppt/slides/_rels/slide1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9.xml"/><Relationship Id="rId1" Type="http://schemas.openxmlformats.org/officeDocument/2006/relationships/slideLayout" Target="../slideLayouts/slideLayout2.xml"/><Relationship Id="rId4" Type="http://schemas.microsoft.com/office/2007/relationships/hdphoto" Target="../media/hdphoto34.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hyperlink" Target="http://www.noticiacristiana.com/musica-cristiana/2006/03/ricky-martin-invitado-por-marcos-witt-a-grabar-un-tema-cristiano.html" TargetMode="External"/><Relationship Id="rId2" Type="http://schemas.openxmlformats.org/officeDocument/2006/relationships/notesSlide" Target="../notesSlides/notesSlide142.xml"/><Relationship Id="rId1" Type="http://schemas.openxmlformats.org/officeDocument/2006/relationships/slideLayout" Target="../slideLayouts/slideLayout2.xml"/><Relationship Id="rId4" Type="http://schemas.openxmlformats.org/officeDocument/2006/relationships/hyperlink" Target="http://www.protestantedigital.com/ES/Espana/articulo/7176/Marcos-witt-advierte-en-madrid-que-un-lider.html" TargetMode="External"/></Relationships>
</file>

<file path=ppt/slides/_rels/slide1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microsoft.com/office/2007/relationships/hdphoto" Target="../media/hdphoto5.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6.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microsoft.com/office/2007/relationships/hdphoto" Target="../media/hdphoto7.wdp"/></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microsoft.com/office/2007/relationships/hdphoto" Target="../media/hdphoto3.wdp"/></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microsoft.com/office/2007/relationships/hdphoto" Target="../media/hdphoto8.wdp"/></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9.wdp"/></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microsoft.com/office/2007/relationships/hdphoto" Target="../media/hdphoto10.wdp"/></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0.xml"/><Relationship Id="rId1" Type="http://schemas.openxmlformats.org/officeDocument/2006/relationships/slideLayout" Target="../slideLayouts/slideLayout1.xml"/><Relationship Id="rId4" Type="http://schemas.microsoft.com/office/2007/relationships/hdphoto" Target="../media/hdphoto11.wdp"/></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microsoft.com/office/2007/relationships/hdphoto" Target="../media/hdphoto12.wdp"/></Relationships>
</file>

<file path=ppt/slides/_rels/slide7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microsoft.com/office/2007/relationships/hdphoto" Target="../media/hdphoto13.wdp"/></Relationships>
</file>

<file path=ppt/slides/_rels/slide8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microsoft.com/office/2007/relationships/hdphoto" Target="../media/hdphoto12.wdp"/></Relationships>
</file>

<file path=ppt/slides/_rels/slide8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3.xml"/><Relationship Id="rId1" Type="http://schemas.openxmlformats.org/officeDocument/2006/relationships/slideLayout" Target="../slideLayouts/slideLayout2.xml"/><Relationship Id="rId4" Type="http://schemas.microsoft.com/office/2007/relationships/hdphoto" Target="../media/hdphoto14.wdp"/></Relationships>
</file>

<file path=ppt/slides/_rels/slide8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microsoft.com/office/2007/relationships/hdphoto" Target="../media/hdphoto14.wdp"/></Relationships>
</file>

<file path=ppt/slides/_rels/slide8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microsoft.com/office/2007/relationships/hdphoto" Target="../media/hdphoto15.wdp"/></Relationships>
</file>

<file path=ppt/slides/_rels/slide8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9.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microsoft.com/office/2007/relationships/hdphoto" Target="../media/hdphoto16.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102" name="Picture 6" descr="C:\Libraries\Pictures\Visita a Reserva Natural de las Cabezas de San Juan, 16 de diciembre de 2011\IMG_3618.JP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31000"/>
                    </a14:imgEffect>
                    <a14:imgEffect>
                      <a14:brightnessContrast bright="10000" contrast="10000"/>
                    </a14:imgEffect>
                  </a14:imgLayer>
                </a14:imgProps>
              </a:ext>
              <a:ext uri="{28A0092B-C50C-407E-A947-70E740481C1C}">
                <a14:useLocalDpi xmlns:a14="http://schemas.microsoft.com/office/drawing/2010/main"/>
              </a:ext>
            </a:extLst>
          </a:blip>
          <a:srcRect/>
          <a:stretch>
            <a:fillRect/>
          </a:stretch>
        </p:blipFill>
        <p:spPr bwMode="auto">
          <a:xfrm>
            <a:off x="0" y="-12701"/>
            <a:ext cx="9144000" cy="611293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14"/>
          <p:cNvSpPr>
            <a:spLocks noGrp="1" noChangeArrowheads="1"/>
          </p:cNvSpPr>
          <p:nvPr>
            <p:ph type="dt" sz="half" idx="2"/>
          </p:nvPr>
        </p:nvSpPr>
        <p:spPr/>
        <p:txBody>
          <a:bodyPr/>
          <a:lstStyle/>
          <a:p>
            <a:r>
              <a:rPr lang="es-PR" dirty="0">
                <a:solidFill>
                  <a:schemeClr val="bg1"/>
                </a:solidFill>
              </a:rPr>
              <a:t>(787) 890-0118</a:t>
            </a:r>
          </a:p>
          <a:p>
            <a:r>
              <a:rPr lang="es-PR" dirty="0">
                <a:solidFill>
                  <a:schemeClr val="bg1"/>
                </a:solidFill>
              </a:rPr>
              <a:t>www.iglesiabiblicabautista.org</a:t>
            </a:r>
          </a:p>
        </p:txBody>
      </p:sp>
      <p:sp>
        <p:nvSpPr>
          <p:cNvPr id="6" name="Rectangle 15"/>
          <p:cNvSpPr>
            <a:spLocks noGrp="1" noChangeArrowheads="1"/>
          </p:cNvSpPr>
          <p:nvPr>
            <p:ph type="ftr" sz="quarter" idx="3"/>
          </p:nvPr>
        </p:nvSpPr>
        <p:spPr/>
        <p:txBody>
          <a:bodyPr/>
          <a:lstStyle/>
          <a:p>
            <a:r>
              <a:rPr lang="es-PR">
                <a:solidFill>
                  <a:schemeClr val="bg1"/>
                </a:solidFill>
              </a:rPr>
              <a:t>Iglesia Bíblica Bautista de Aguadilla</a:t>
            </a:r>
          </a:p>
        </p:txBody>
      </p:sp>
      <p:sp>
        <p:nvSpPr>
          <p:cNvPr id="4098" name="Rectangle 2"/>
          <p:cNvSpPr>
            <a:spLocks noGrp="1" noChangeArrowheads="1"/>
          </p:cNvSpPr>
          <p:nvPr>
            <p:ph type="ctrTitle"/>
          </p:nvPr>
        </p:nvSpPr>
        <p:spPr>
          <a:xfrm>
            <a:off x="-25400" y="3733800"/>
            <a:ext cx="5511800" cy="1462088"/>
          </a:xfrm>
          <a:solidFill>
            <a:schemeClr val="tx1">
              <a:alpha val="0"/>
            </a:schemeClr>
          </a:solidFill>
          <a:ln/>
        </p:spPr>
        <p:txBody>
          <a:bodyPr/>
          <a:lstStyle/>
          <a:p>
            <a:pPr algn="ctr"/>
            <a:r>
              <a:rPr lang="es-PR" b="1" dirty="0">
                <a:solidFill>
                  <a:schemeClr val="bg1"/>
                </a:solidFill>
                <a:effectLst>
                  <a:outerShdw blurRad="38100" dist="38100" dir="2700000" algn="tl">
                    <a:srgbClr val="000000">
                      <a:alpha val="43137"/>
                    </a:srgbClr>
                  </a:outerShdw>
                </a:effectLst>
                <a:latin typeface="Candara" pitchFamily="34" charset="0"/>
              </a:rPr>
              <a:t>El </a:t>
            </a:r>
            <a:r>
              <a:rPr lang="es-PR" b="1" dirty="0" smtClean="0">
                <a:solidFill>
                  <a:schemeClr val="bg1"/>
                </a:solidFill>
                <a:effectLst>
                  <a:outerShdw blurRad="38100" dist="38100" dir="2700000" algn="tl">
                    <a:srgbClr val="000000">
                      <a:alpha val="43137"/>
                    </a:srgbClr>
                  </a:outerShdw>
                </a:effectLst>
                <a:latin typeface="Candara" pitchFamily="34" charset="0"/>
              </a:rPr>
              <a:t>Movimiento </a:t>
            </a:r>
            <a:r>
              <a:rPr lang="es-PR" b="1" dirty="0" err="1" smtClean="0">
                <a:solidFill>
                  <a:schemeClr val="bg1"/>
                </a:solidFill>
                <a:effectLst>
                  <a:outerShdw blurRad="38100" dist="38100" dir="2700000" algn="tl">
                    <a:srgbClr val="000000">
                      <a:alpha val="43137"/>
                    </a:srgbClr>
                  </a:outerShdw>
                </a:effectLst>
                <a:latin typeface="Candara" pitchFamily="34" charset="0"/>
              </a:rPr>
              <a:t>Neoevangélico</a:t>
            </a:r>
            <a:r>
              <a:rPr lang="es-PR" b="1" dirty="0" smtClean="0">
                <a:solidFill>
                  <a:schemeClr val="bg1"/>
                </a:solidFill>
                <a:effectLst>
                  <a:outerShdw blurRad="38100" dist="38100" dir="2700000" algn="tl">
                    <a:srgbClr val="000000">
                      <a:alpha val="43137"/>
                    </a:srgbClr>
                  </a:outerShdw>
                </a:effectLst>
                <a:latin typeface="Candara" pitchFamily="34" charset="0"/>
              </a:rPr>
              <a:t>: una perspectiva bíblica</a:t>
            </a:r>
            <a:endParaRPr lang="es-PR" b="1" dirty="0">
              <a:solidFill>
                <a:schemeClr val="bg1"/>
              </a:solidFill>
              <a:effectLst>
                <a:outerShdw blurRad="38100" dist="38100" dir="2700000" algn="tl">
                  <a:srgbClr val="000000">
                    <a:alpha val="43137"/>
                  </a:srgbClr>
                </a:outerShdw>
              </a:effectLst>
              <a:latin typeface="Candara" pitchFamily="34" charset="0"/>
            </a:endParaRPr>
          </a:p>
        </p:txBody>
      </p:sp>
      <p:pic>
        <p:nvPicPr>
          <p:cNvPr id="8" name="Picture 2" descr="IBB"/>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22767" y="6100232"/>
            <a:ext cx="873066" cy="731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r>
              <a:rPr lang="es-PR">
                <a:latin typeface="Candara" pitchFamily="34" charset="0"/>
              </a:rPr>
              <a:t>Nota aclaratoria</a:t>
            </a:r>
          </a:p>
        </p:txBody>
      </p:sp>
      <p:sp>
        <p:nvSpPr>
          <p:cNvPr id="130051" name="Rectangle 3"/>
          <p:cNvSpPr>
            <a:spLocks noGrp="1" noChangeArrowheads="1"/>
          </p:cNvSpPr>
          <p:nvPr>
            <p:ph type="body" idx="1"/>
          </p:nvPr>
        </p:nvSpPr>
        <p:spPr/>
        <p:txBody>
          <a:bodyPr/>
          <a:lstStyle/>
          <a:p>
            <a:r>
              <a:rPr lang="es-PR">
                <a:latin typeface="Candara" pitchFamily="34" charset="0"/>
              </a:rPr>
              <a:t>Es necesario recordar que no nos estamos refiriendo a personas o iglesias en este estudio, sino a doctrinas.</a:t>
            </a:r>
          </a:p>
          <a:p>
            <a:r>
              <a:rPr lang="es-PR">
                <a:latin typeface="Candara" pitchFamily="34" charset="0"/>
              </a:rPr>
              <a:t>La Palabra de Dios nos manda a hablar según la sana doctrina.</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338" name="Picture 2" descr="C:\Libraries\Pictures\Visita a Reserva Natural de las Cabezas de San Juan, 16 de diciembre de 2011\IMG_3736.JP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34000"/>
                    </a14:imgEffect>
                    <a14:imgEffect>
                      <a14:brightnessContrast bright="13000" contrast="47000"/>
                    </a14:imgEffect>
                  </a14:imgLayer>
                </a14:imgProps>
              </a:ex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098" name="Rectangle 14"/>
          <p:cNvSpPr>
            <a:spLocks noGrp="1" noChangeArrowheads="1"/>
          </p:cNvSpPr>
          <p:nvPr>
            <p:ph type="dt" sz="quarter" idx="4294967295"/>
          </p:nvPr>
        </p:nvSpPr>
        <p:spPr>
          <a:xfrm>
            <a:off x="838200" y="6381750"/>
            <a:ext cx="28194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latin typeface="Arial" charset="0"/>
              </a:rPr>
              <a:t>(787) 890-0118</a:t>
            </a:r>
          </a:p>
          <a:p>
            <a:pPr eaLnBrk="1" hangingPunct="1"/>
            <a:r>
              <a:rPr lang="es-PR" smtClean="0">
                <a:latin typeface="Arial" charset="0"/>
              </a:rPr>
              <a:t>www.iglesiabiblicabautista.org</a:t>
            </a:r>
          </a:p>
        </p:txBody>
      </p:sp>
      <p:sp>
        <p:nvSpPr>
          <p:cNvPr id="4099" name="Rectangle 15"/>
          <p:cNvSpPr>
            <a:spLocks noGrp="1" noChangeArrowheads="1"/>
          </p:cNvSpPr>
          <p:nvPr>
            <p:ph type="ftr" sz="quarter" idx="4294967295"/>
          </p:nvPr>
        </p:nvSpPr>
        <p:spPr>
          <a:xfrm>
            <a:off x="5943600" y="6400800"/>
            <a:ext cx="28956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latin typeface="Arial" charset="0"/>
              </a:rPr>
              <a:t>Iglesia Bíblica Bautista de Aguadilla</a:t>
            </a:r>
          </a:p>
        </p:txBody>
      </p:sp>
      <p:sp>
        <p:nvSpPr>
          <p:cNvPr id="4100" name="Rectangle 4"/>
          <p:cNvSpPr>
            <a:spLocks noGrp="1" noChangeArrowheads="1"/>
          </p:cNvSpPr>
          <p:nvPr>
            <p:ph type="ctrTitle"/>
          </p:nvPr>
        </p:nvSpPr>
        <p:spPr>
          <a:xfrm>
            <a:off x="228600" y="228600"/>
            <a:ext cx="7772400" cy="1462088"/>
          </a:xfrm>
        </p:spPr>
        <p:txBody>
          <a:bodyPr/>
          <a:lstStyle/>
          <a:p>
            <a:pPr eaLnBrk="1" hangingPunct="1"/>
            <a:r>
              <a:rPr lang="es-PR" sz="6000" dirty="0" smtClean="0">
                <a:solidFill>
                  <a:schemeClr val="tx1"/>
                </a:solidFill>
                <a:latin typeface="Candara" pitchFamily="34" charset="0"/>
              </a:rPr>
              <a:t>Profetas</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5123" name="Rectangle 2"/>
          <p:cNvSpPr>
            <a:spLocks noGrp="1" noChangeArrowheads="1"/>
          </p:cNvSpPr>
          <p:nvPr>
            <p:ph type="title"/>
          </p:nvPr>
        </p:nvSpPr>
        <p:spPr>
          <a:xfrm>
            <a:off x="1219201" y="214313"/>
            <a:ext cx="6096000" cy="1462087"/>
          </a:xfrm>
        </p:spPr>
        <p:txBody>
          <a:bodyPr/>
          <a:lstStyle/>
          <a:p>
            <a:pPr eaLnBrk="1" hangingPunct="1"/>
            <a:r>
              <a:rPr lang="es-PR" dirty="0" smtClean="0">
                <a:latin typeface="Candara" pitchFamily="34" charset="0"/>
              </a:rPr>
              <a:t>¿Qué dice la Biblia acerca de los profetas?</a:t>
            </a:r>
          </a:p>
        </p:txBody>
      </p:sp>
      <p:sp>
        <p:nvSpPr>
          <p:cNvPr id="5124" name="Rectangle 3"/>
          <p:cNvSpPr>
            <a:spLocks noGrp="1" noChangeArrowheads="1"/>
          </p:cNvSpPr>
          <p:nvPr>
            <p:ph type="body" idx="1"/>
          </p:nvPr>
        </p:nvSpPr>
        <p:spPr>
          <a:xfrm>
            <a:off x="304800" y="2017713"/>
            <a:ext cx="8650288" cy="4114800"/>
          </a:xfrm>
        </p:spPr>
        <p:txBody>
          <a:bodyPr/>
          <a:lstStyle/>
          <a:p>
            <a:pPr eaLnBrk="1" hangingPunct="1"/>
            <a:r>
              <a:rPr lang="es-PR" sz="2800" dirty="0" smtClean="0">
                <a:latin typeface="Candara" pitchFamily="34" charset="0"/>
              </a:rPr>
              <a:t>Definición de Profeta:</a:t>
            </a:r>
          </a:p>
          <a:p>
            <a:pPr lvl="1" eaLnBrk="1" hangingPunct="1">
              <a:lnSpc>
                <a:spcPct val="80000"/>
              </a:lnSpc>
            </a:pPr>
            <a:r>
              <a:rPr lang="es-PR" sz="2400" dirty="0" smtClean="0">
                <a:latin typeface="Candara" pitchFamily="34" charset="0"/>
              </a:rPr>
              <a:t>Puede usarse para describir a aquellos que traían </a:t>
            </a:r>
            <a:r>
              <a:rPr lang="es-PR" sz="2400" u="sng" dirty="0" smtClean="0">
                <a:latin typeface="Candara" pitchFamily="34" charset="0"/>
              </a:rPr>
              <a:t>nueva</a:t>
            </a:r>
            <a:r>
              <a:rPr lang="es-PR" sz="2400" dirty="0" smtClean="0">
                <a:latin typeface="Candara" pitchFamily="34" charset="0"/>
              </a:rPr>
              <a:t> Palabra de Dios (los que relataban eventos del futuro):</a:t>
            </a:r>
          </a:p>
          <a:p>
            <a:pPr lvl="2" eaLnBrk="1" hangingPunct="1">
              <a:lnSpc>
                <a:spcPct val="80000"/>
              </a:lnSpc>
            </a:pPr>
            <a:r>
              <a:rPr lang="es-PR" dirty="0" smtClean="0">
                <a:latin typeface="Candara" pitchFamily="34" charset="0"/>
              </a:rPr>
              <a:t>Por ejemplo Isaías, Ezequiel, etc.</a:t>
            </a:r>
          </a:p>
          <a:p>
            <a:pPr lvl="2" eaLnBrk="1" hangingPunct="1">
              <a:lnSpc>
                <a:spcPct val="80000"/>
              </a:lnSpc>
            </a:pPr>
            <a:r>
              <a:rPr lang="es-PR" dirty="0" smtClean="0">
                <a:latin typeface="Candara" pitchFamily="34" charset="0"/>
              </a:rPr>
              <a:t>La escuela de profetas (a la usanza del Antiguo Testamento) comenzó con Samuel (</a:t>
            </a:r>
            <a:r>
              <a:rPr lang="es-PR" dirty="0" smtClean="0">
                <a:solidFill>
                  <a:srgbClr val="FF0000"/>
                </a:solidFill>
                <a:latin typeface="Candara" pitchFamily="34" charset="0"/>
              </a:rPr>
              <a:t>1 Samuel 19:18–24</a:t>
            </a:r>
            <a:r>
              <a:rPr lang="es-PR" dirty="0" smtClean="0">
                <a:latin typeface="Candara" pitchFamily="34" charset="0"/>
              </a:rPr>
              <a:t>)</a:t>
            </a:r>
          </a:p>
          <a:p>
            <a:pPr lvl="2" eaLnBrk="1" hangingPunct="1">
              <a:lnSpc>
                <a:spcPct val="80000"/>
              </a:lnSpc>
            </a:pPr>
            <a:r>
              <a:rPr lang="es-PR" dirty="0" smtClean="0">
                <a:latin typeface="Candara" pitchFamily="34" charset="0"/>
              </a:rPr>
              <a:t>Y terminó con Juan el Bautista.</a:t>
            </a:r>
          </a:p>
          <a:p>
            <a:pPr lvl="2" eaLnBrk="1" hangingPunct="1">
              <a:lnSpc>
                <a:spcPct val="80000"/>
              </a:lnSpc>
            </a:pPr>
            <a:r>
              <a:rPr lang="es-PR" dirty="0" smtClean="0">
                <a:latin typeface="Candara" pitchFamily="34" charset="0"/>
              </a:rPr>
              <a:t>Dicho ministerio era de carácter temporal y específico.</a:t>
            </a:r>
          </a:p>
          <a:p>
            <a:pPr eaLnBrk="1" hangingPunct="1">
              <a:lnSpc>
                <a:spcPct val="80000"/>
              </a:lnSpc>
            </a:pPr>
            <a:r>
              <a:rPr lang="es-PR" sz="2800" dirty="0" smtClean="0">
                <a:solidFill>
                  <a:srgbClr val="000000"/>
                </a:solidFill>
                <a:latin typeface="Candara" pitchFamily="34" charset="0"/>
              </a:rPr>
              <a:t>"</a:t>
            </a:r>
            <a:r>
              <a:rPr lang="es-ES" sz="2800" i="1" dirty="0" smtClean="0">
                <a:solidFill>
                  <a:srgbClr val="000000"/>
                </a:solidFill>
                <a:latin typeface="Candara" pitchFamily="34" charset="0"/>
              </a:rPr>
              <a:t>La ley y los profetas eran hasta Juan; desde entonces el reino de Dios es anunciado, y todos se esfuerzan por entrar en él.</a:t>
            </a:r>
            <a:r>
              <a:rPr lang="es-PR" sz="2800" dirty="0" smtClean="0">
                <a:solidFill>
                  <a:srgbClr val="000000"/>
                </a:solidFill>
                <a:latin typeface="Candara" pitchFamily="34" charset="0"/>
              </a:rPr>
              <a:t>" </a:t>
            </a:r>
          </a:p>
          <a:p>
            <a:pPr eaLnBrk="1" hangingPunct="1">
              <a:lnSpc>
                <a:spcPct val="80000"/>
              </a:lnSpc>
              <a:buFont typeface="Wingdings" pitchFamily="2" charset="2"/>
              <a:buNone/>
            </a:pPr>
            <a:r>
              <a:rPr lang="es-PR" sz="2800" dirty="0" smtClean="0">
                <a:solidFill>
                  <a:srgbClr val="000000"/>
                </a:solidFill>
                <a:latin typeface="Candara" pitchFamily="34" charset="0"/>
              </a:rPr>
              <a:t>	</a:t>
            </a:r>
            <a:r>
              <a:rPr lang="es-PR" sz="2800" dirty="0" smtClean="0">
                <a:solidFill>
                  <a:schemeClr val="hlink"/>
                </a:solidFill>
                <a:latin typeface="Candara" pitchFamily="34" charset="0"/>
              </a:rPr>
              <a:t>(Lucas 16.16, RVR60)</a:t>
            </a:r>
            <a:endParaRPr lang="es-PR" sz="2800" dirty="0" smtClean="0">
              <a:latin typeface="Candara" pitchFamily="34" charset="0"/>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6147" name="Rectangle 2"/>
          <p:cNvSpPr>
            <a:spLocks noGrp="1" noChangeArrowheads="1"/>
          </p:cNvSpPr>
          <p:nvPr>
            <p:ph type="title"/>
          </p:nvPr>
        </p:nvSpPr>
        <p:spPr>
          <a:xfrm>
            <a:off x="1219201" y="214313"/>
            <a:ext cx="6096000" cy="1462087"/>
          </a:xfrm>
        </p:spPr>
        <p:txBody>
          <a:bodyPr/>
          <a:lstStyle/>
          <a:p>
            <a:pPr eaLnBrk="1" hangingPunct="1"/>
            <a:r>
              <a:rPr lang="es-PR" dirty="0">
                <a:latin typeface="Candara" pitchFamily="34" charset="0"/>
              </a:rPr>
              <a:t>¿Qué dice la Biblia acerca de los profetas?</a:t>
            </a:r>
            <a:endParaRPr lang="es-PR" dirty="0" smtClean="0">
              <a:latin typeface="Candara" pitchFamily="34" charset="0"/>
            </a:endParaRPr>
          </a:p>
        </p:txBody>
      </p:sp>
      <p:sp>
        <p:nvSpPr>
          <p:cNvPr id="6148" name="Rectangle 3"/>
          <p:cNvSpPr>
            <a:spLocks noGrp="1" noChangeArrowheads="1"/>
          </p:cNvSpPr>
          <p:nvPr>
            <p:ph type="body" idx="1"/>
          </p:nvPr>
        </p:nvSpPr>
        <p:spPr>
          <a:xfrm>
            <a:off x="381000" y="2017713"/>
            <a:ext cx="8574088" cy="4114800"/>
          </a:xfrm>
        </p:spPr>
        <p:txBody>
          <a:bodyPr/>
          <a:lstStyle/>
          <a:p>
            <a:pPr eaLnBrk="1" hangingPunct="1"/>
            <a:r>
              <a:rPr lang="en-US" sz="2800" dirty="0" smtClean="0">
                <a:latin typeface="Candara" pitchFamily="34" charset="0"/>
              </a:rPr>
              <a:t>Los </a:t>
            </a:r>
            <a:r>
              <a:rPr lang="en-US" sz="2800" dirty="0" err="1" smtClean="0">
                <a:latin typeface="Candara" pitchFamily="34" charset="0"/>
              </a:rPr>
              <a:t>profetas</a:t>
            </a:r>
            <a:r>
              <a:rPr lang="en-US" sz="2800" dirty="0" smtClean="0">
                <a:latin typeface="Candara" pitchFamily="34" charset="0"/>
              </a:rPr>
              <a:t> en el AT:</a:t>
            </a:r>
          </a:p>
          <a:p>
            <a:pPr lvl="1" eaLnBrk="1" hangingPunct="1"/>
            <a:r>
              <a:rPr lang="en-US" dirty="0" err="1" smtClean="0">
                <a:latin typeface="Candara" pitchFamily="34" charset="0"/>
              </a:rPr>
              <a:t>Función</a:t>
            </a:r>
            <a:r>
              <a:rPr lang="en-US" dirty="0" smtClean="0">
                <a:latin typeface="Candara" pitchFamily="34" charset="0"/>
              </a:rPr>
              <a:t> del </a:t>
            </a:r>
            <a:r>
              <a:rPr lang="en-US" dirty="0" err="1" smtClean="0">
                <a:latin typeface="Candara" pitchFamily="34" charset="0"/>
              </a:rPr>
              <a:t>profeta</a:t>
            </a:r>
            <a:r>
              <a:rPr lang="en-US" dirty="0" smtClean="0">
                <a:latin typeface="Candara" pitchFamily="34" charset="0"/>
              </a:rPr>
              <a:t> era </a:t>
            </a:r>
            <a:r>
              <a:rPr lang="en-US" dirty="0" err="1" smtClean="0">
                <a:latin typeface="Candara" pitchFamily="34" charset="0"/>
              </a:rPr>
              <a:t>bastante</a:t>
            </a:r>
            <a:r>
              <a:rPr lang="en-US" dirty="0" smtClean="0">
                <a:latin typeface="Candara" pitchFamily="34" charset="0"/>
              </a:rPr>
              <a:t> </a:t>
            </a:r>
            <a:r>
              <a:rPr lang="en-US" dirty="0" err="1" smtClean="0">
                <a:latin typeface="Candara" pitchFamily="34" charset="0"/>
              </a:rPr>
              <a:t>amplia</a:t>
            </a:r>
            <a:r>
              <a:rPr lang="en-US" dirty="0" smtClean="0">
                <a:latin typeface="Candara" pitchFamily="34" charset="0"/>
              </a:rPr>
              <a:t>, </a:t>
            </a:r>
            <a:r>
              <a:rPr lang="en-US" dirty="0" err="1" smtClean="0">
                <a:latin typeface="Candara" pitchFamily="34" charset="0"/>
              </a:rPr>
              <a:t>incluía</a:t>
            </a:r>
            <a:r>
              <a:rPr lang="en-US" dirty="0" smtClean="0">
                <a:latin typeface="Candara" pitchFamily="34" charset="0"/>
              </a:rPr>
              <a:t> lo </a:t>
            </a:r>
            <a:r>
              <a:rPr lang="en-US" dirty="0" err="1" smtClean="0">
                <a:latin typeface="Candara" pitchFamily="34" charset="0"/>
              </a:rPr>
              <a:t>profético</a:t>
            </a:r>
            <a:r>
              <a:rPr lang="en-US" dirty="0" smtClean="0">
                <a:latin typeface="Candara" pitchFamily="34" charset="0"/>
              </a:rPr>
              <a:t>, </a:t>
            </a:r>
            <a:r>
              <a:rPr lang="en-US" dirty="0" err="1" smtClean="0">
                <a:latin typeface="Candara" pitchFamily="34" charset="0"/>
              </a:rPr>
              <a:t>pero</a:t>
            </a:r>
            <a:r>
              <a:rPr lang="en-US" dirty="0" smtClean="0">
                <a:latin typeface="Candara" pitchFamily="34" charset="0"/>
              </a:rPr>
              <a:t> era </a:t>
            </a:r>
            <a:r>
              <a:rPr lang="en-US" dirty="0" err="1" smtClean="0">
                <a:latin typeface="Candara" pitchFamily="34" charset="0"/>
              </a:rPr>
              <a:t>restringido</a:t>
            </a:r>
            <a:r>
              <a:rPr lang="en-US" dirty="0" smtClean="0">
                <a:latin typeface="Candara" pitchFamily="34" charset="0"/>
              </a:rPr>
              <a:t> en </a:t>
            </a:r>
            <a:r>
              <a:rPr lang="en-US" dirty="0" err="1" smtClean="0">
                <a:latin typeface="Candara" pitchFamily="34" charset="0"/>
              </a:rPr>
              <a:t>algunas</a:t>
            </a:r>
            <a:r>
              <a:rPr lang="en-US" dirty="0" smtClean="0">
                <a:latin typeface="Candara" pitchFamily="34" charset="0"/>
              </a:rPr>
              <a:t> </a:t>
            </a:r>
            <a:r>
              <a:rPr lang="en-US" dirty="0" err="1" smtClean="0">
                <a:latin typeface="Candara" pitchFamily="34" charset="0"/>
              </a:rPr>
              <a:t>épocas</a:t>
            </a:r>
            <a:r>
              <a:rPr lang="en-US" dirty="0" smtClean="0">
                <a:latin typeface="Candara" pitchFamily="34" charset="0"/>
              </a:rPr>
              <a:t>;</a:t>
            </a:r>
            <a:r>
              <a:rPr lang="es-PR" dirty="0" smtClean="0">
                <a:latin typeface="Candara" pitchFamily="34" charset="0"/>
              </a:rPr>
              <a:t> no era todo el tiempo (no era continuo).</a:t>
            </a:r>
          </a:p>
          <a:p>
            <a:pPr lvl="1" eaLnBrk="1" hangingPunct="1"/>
            <a:r>
              <a:rPr lang="es-PR" dirty="0" smtClean="0">
                <a:latin typeface="Candara" pitchFamily="34" charset="0"/>
              </a:rPr>
              <a:t>Los profetas eran comisionados directamente por Dios.</a:t>
            </a:r>
          </a:p>
          <a:p>
            <a:pPr lvl="1" eaLnBrk="1" hangingPunct="1"/>
            <a:r>
              <a:rPr lang="es-PR" dirty="0" smtClean="0">
                <a:latin typeface="Candara" pitchFamily="34" charset="0"/>
              </a:rPr>
              <a:t>Su función incluía principalmente corrección, explicando que el deseo de Dios era que se arrepintieran de su camino.</a:t>
            </a:r>
            <a:endParaRPr lang="en-US" dirty="0" smtClean="0">
              <a:latin typeface="Candara" pitchFamily="34" charset="0"/>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7171" name="Rectangle 2"/>
          <p:cNvSpPr>
            <a:spLocks noGrp="1" noChangeArrowheads="1"/>
          </p:cNvSpPr>
          <p:nvPr>
            <p:ph type="title"/>
          </p:nvPr>
        </p:nvSpPr>
        <p:spPr>
          <a:xfrm>
            <a:off x="1219201" y="214313"/>
            <a:ext cx="6172200" cy="1462087"/>
          </a:xfrm>
        </p:spPr>
        <p:txBody>
          <a:bodyPr/>
          <a:lstStyle/>
          <a:p>
            <a:pPr eaLnBrk="1" hangingPunct="1"/>
            <a:r>
              <a:rPr lang="es-PR" dirty="0">
                <a:latin typeface="Candara" pitchFamily="34" charset="0"/>
              </a:rPr>
              <a:t>¿Qué dice la Biblia acerca de los profetas?</a:t>
            </a:r>
            <a:endParaRPr lang="es-PR" dirty="0" smtClean="0">
              <a:latin typeface="Candara" pitchFamily="34" charset="0"/>
            </a:endParaRPr>
          </a:p>
        </p:txBody>
      </p:sp>
      <p:sp>
        <p:nvSpPr>
          <p:cNvPr id="7172" name="Rectangle 3"/>
          <p:cNvSpPr>
            <a:spLocks noGrp="1" noChangeArrowheads="1"/>
          </p:cNvSpPr>
          <p:nvPr>
            <p:ph type="body" idx="1"/>
          </p:nvPr>
        </p:nvSpPr>
        <p:spPr>
          <a:xfrm>
            <a:off x="381000" y="2017713"/>
            <a:ext cx="8574088" cy="4114800"/>
          </a:xfrm>
        </p:spPr>
        <p:txBody>
          <a:bodyPr/>
          <a:lstStyle/>
          <a:p>
            <a:pPr eaLnBrk="1" hangingPunct="1"/>
            <a:r>
              <a:rPr lang="en-US" sz="2800" dirty="0" smtClean="0">
                <a:latin typeface="Candara" pitchFamily="34" charset="0"/>
              </a:rPr>
              <a:t>Los </a:t>
            </a:r>
            <a:r>
              <a:rPr lang="en-US" sz="2800" dirty="0" err="1" smtClean="0">
                <a:latin typeface="Candara" pitchFamily="34" charset="0"/>
              </a:rPr>
              <a:t>profetas</a:t>
            </a:r>
            <a:r>
              <a:rPr lang="en-US" sz="2800" dirty="0" smtClean="0">
                <a:latin typeface="Candara" pitchFamily="34" charset="0"/>
              </a:rPr>
              <a:t> en el AT:</a:t>
            </a:r>
          </a:p>
          <a:p>
            <a:pPr lvl="1" eaLnBrk="1" hangingPunct="1"/>
            <a:r>
              <a:rPr lang="en-US" sz="2600" dirty="0" smtClean="0">
                <a:latin typeface="Candara" pitchFamily="34" charset="0"/>
              </a:rPr>
              <a:t>En el </a:t>
            </a:r>
            <a:r>
              <a:rPr lang="en-US" sz="2600" dirty="0" err="1" smtClean="0">
                <a:latin typeface="Candara" pitchFamily="34" charset="0"/>
              </a:rPr>
              <a:t>caso</a:t>
            </a:r>
            <a:r>
              <a:rPr lang="en-US" sz="2600" dirty="0" smtClean="0">
                <a:latin typeface="Candara" pitchFamily="34" charset="0"/>
              </a:rPr>
              <a:t> </a:t>
            </a:r>
            <a:r>
              <a:rPr lang="en-US" sz="2600" dirty="0" err="1" smtClean="0">
                <a:latin typeface="Candara" pitchFamily="34" charset="0"/>
              </a:rPr>
              <a:t>específico</a:t>
            </a:r>
            <a:r>
              <a:rPr lang="en-US" sz="2600" dirty="0" smtClean="0">
                <a:latin typeface="Candara" pitchFamily="34" charset="0"/>
              </a:rPr>
              <a:t> de Samuel, </a:t>
            </a:r>
            <a:r>
              <a:rPr lang="en-US" sz="2600" dirty="0" err="1" smtClean="0">
                <a:latin typeface="Candara" pitchFamily="34" charset="0"/>
              </a:rPr>
              <a:t>también</a:t>
            </a:r>
            <a:r>
              <a:rPr lang="en-US" sz="2600" dirty="0" smtClean="0">
                <a:latin typeface="Candara" pitchFamily="34" charset="0"/>
              </a:rPr>
              <a:t> </a:t>
            </a:r>
            <a:r>
              <a:rPr lang="en-US" sz="2600" dirty="0" err="1" smtClean="0">
                <a:latin typeface="Candara" pitchFamily="34" charset="0"/>
              </a:rPr>
              <a:t>actuó</a:t>
            </a:r>
            <a:r>
              <a:rPr lang="en-US" sz="2600" dirty="0" smtClean="0">
                <a:latin typeface="Candara" pitchFamily="34" charset="0"/>
              </a:rPr>
              <a:t> </a:t>
            </a:r>
            <a:r>
              <a:rPr lang="en-US" sz="2600" dirty="0" err="1" smtClean="0">
                <a:latin typeface="Candara" pitchFamily="34" charset="0"/>
              </a:rPr>
              <a:t>como</a:t>
            </a:r>
            <a:r>
              <a:rPr lang="en-US" sz="2600" dirty="0" smtClean="0">
                <a:latin typeface="Candara" pitchFamily="34" charset="0"/>
              </a:rPr>
              <a:t> un </a:t>
            </a:r>
            <a:r>
              <a:rPr lang="en-US" sz="2600" dirty="0" err="1" smtClean="0">
                <a:latin typeface="Candara" pitchFamily="34" charset="0"/>
              </a:rPr>
              <a:t>vidente</a:t>
            </a:r>
            <a:r>
              <a:rPr lang="en-US" sz="2600" dirty="0" smtClean="0">
                <a:latin typeface="Candara" pitchFamily="34" charset="0"/>
              </a:rPr>
              <a:t> (seer); </a:t>
            </a:r>
            <a:r>
              <a:rPr lang="en-US" sz="2600" dirty="0" err="1" smtClean="0">
                <a:latin typeface="Candara" pitchFamily="34" charset="0"/>
              </a:rPr>
              <a:t>esta</a:t>
            </a:r>
            <a:r>
              <a:rPr lang="en-US" sz="2600" dirty="0" smtClean="0">
                <a:latin typeface="Candara" pitchFamily="34" charset="0"/>
              </a:rPr>
              <a:t> </a:t>
            </a:r>
            <a:r>
              <a:rPr lang="en-US" sz="2600" dirty="0" err="1" smtClean="0">
                <a:latin typeface="Candara" pitchFamily="34" charset="0"/>
              </a:rPr>
              <a:t>función</a:t>
            </a:r>
            <a:r>
              <a:rPr lang="en-US" sz="2600" dirty="0" smtClean="0">
                <a:latin typeface="Candara" pitchFamily="34" charset="0"/>
              </a:rPr>
              <a:t> </a:t>
            </a:r>
            <a:r>
              <a:rPr lang="en-US" sz="2600" dirty="0" err="1" smtClean="0">
                <a:latin typeface="Candara" pitchFamily="34" charset="0"/>
              </a:rPr>
              <a:t>reemplazaba</a:t>
            </a:r>
            <a:r>
              <a:rPr lang="en-US" sz="2600" dirty="0" smtClean="0">
                <a:latin typeface="Candara" pitchFamily="34" charset="0"/>
              </a:rPr>
              <a:t> el </a:t>
            </a:r>
            <a:r>
              <a:rPr lang="en-US" sz="2600" dirty="0" err="1" smtClean="0">
                <a:latin typeface="Candara" pitchFamily="34" charset="0"/>
              </a:rPr>
              <a:t>urim</a:t>
            </a:r>
            <a:r>
              <a:rPr lang="en-US" sz="2600" dirty="0" smtClean="0">
                <a:latin typeface="Candara" pitchFamily="34" charset="0"/>
              </a:rPr>
              <a:t> y el </a:t>
            </a:r>
            <a:r>
              <a:rPr lang="en-US" sz="2600" dirty="0" err="1" smtClean="0">
                <a:latin typeface="Candara" pitchFamily="34" charset="0"/>
              </a:rPr>
              <a:t>tumim</a:t>
            </a:r>
            <a:r>
              <a:rPr lang="en-US" sz="2600" dirty="0" smtClean="0">
                <a:latin typeface="Candara" pitchFamily="34" charset="0"/>
              </a:rPr>
              <a:t>, </a:t>
            </a:r>
            <a:r>
              <a:rPr lang="en-US" sz="2600" dirty="0" err="1" smtClean="0">
                <a:latin typeface="Candara" pitchFamily="34" charset="0"/>
              </a:rPr>
              <a:t>pero</a:t>
            </a:r>
            <a:r>
              <a:rPr lang="en-US" sz="2600" dirty="0" smtClean="0">
                <a:latin typeface="Candara" pitchFamily="34" charset="0"/>
              </a:rPr>
              <a:t> </a:t>
            </a:r>
            <a:r>
              <a:rPr lang="en-US" sz="2600" dirty="0" err="1" smtClean="0">
                <a:latin typeface="Candara" pitchFamily="34" charset="0"/>
              </a:rPr>
              <a:t>también</a:t>
            </a:r>
            <a:r>
              <a:rPr lang="en-US" sz="2600" dirty="0" smtClean="0">
                <a:latin typeface="Candara" pitchFamily="34" charset="0"/>
              </a:rPr>
              <a:t> era </a:t>
            </a:r>
            <a:r>
              <a:rPr lang="en-US" sz="2600" dirty="0" err="1" smtClean="0">
                <a:latin typeface="Candara" pitchFamily="34" charset="0"/>
              </a:rPr>
              <a:t>bien</a:t>
            </a:r>
            <a:r>
              <a:rPr lang="en-US" sz="2600" dirty="0" smtClean="0">
                <a:latin typeface="Candara" pitchFamily="34" charset="0"/>
              </a:rPr>
              <a:t> </a:t>
            </a:r>
            <a:r>
              <a:rPr lang="en-US" sz="2600" dirty="0" err="1" smtClean="0">
                <a:latin typeface="Candara" pitchFamily="34" charset="0"/>
              </a:rPr>
              <a:t>restringida</a:t>
            </a:r>
            <a:r>
              <a:rPr lang="en-US" sz="2600" dirty="0" smtClean="0">
                <a:latin typeface="Candara" pitchFamily="34" charset="0"/>
              </a:rPr>
              <a:t>.</a:t>
            </a:r>
          </a:p>
          <a:p>
            <a:pPr lvl="1" eaLnBrk="1" hangingPunct="1"/>
            <a:r>
              <a:rPr lang="en-US" sz="2600" dirty="0" smtClean="0">
                <a:latin typeface="Candara" pitchFamily="34" charset="0"/>
              </a:rPr>
              <a:t>A </a:t>
            </a:r>
            <a:r>
              <a:rPr lang="en-US" sz="2600" dirty="0" err="1" smtClean="0">
                <a:latin typeface="Candara" pitchFamily="34" charset="0"/>
              </a:rPr>
              <a:t>todas</a:t>
            </a:r>
            <a:r>
              <a:rPr lang="en-US" sz="2600" dirty="0" smtClean="0">
                <a:latin typeface="Candara" pitchFamily="34" charset="0"/>
              </a:rPr>
              <a:t> </a:t>
            </a:r>
            <a:r>
              <a:rPr lang="en-US" sz="2600" dirty="0" err="1" smtClean="0">
                <a:latin typeface="Candara" pitchFamily="34" charset="0"/>
              </a:rPr>
              <a:t>estas</a:t>
            </a:r>
            <a:r>
              <a:rPr lang="en-US" sz="2600" dirty="0" smtClean="0">
                <a:latin typeface="Candara" pitchFamily="34" charset="0"/>
              </a:rPr>
              <a:t> </a:t>
            </a:r>
            <a:r>
              <a:rPr lang="en-US" sz="2600" dirty="0" err="1" smtClean="0">
                <a:latin typeface="Candara" pitchFamily="34" charset="0"/>
              </a:rPr>
              <a:t>funciones</a:t>
            </a:r>
            <a:r>
              <a:rPr lang="en-US" sz="2600" dirty="0" smtClean="0">
                <a:latin typeface="Candara" pitchFamily="34" charset="0"/>
              </a:rPr>
              <a:t> </a:t>
            </a:r>
            <a:r>
              <a:rPr lang="en-US" sz="2600" dirty="0" err="1" smtClean="0">
                <a:latin typeface="Candara" pitchFamily="34" charset="0"/>
              </a:rPr>
              <a:t>eran</a:t>
            </a:r>
            <a:r>
              <a:rPr lang="en-US" sz="2600" dirty="0" smtClean="0">
                <a:latin typeface="Candara" pitchFamily="34" charset="0"/>
              </a:rPr>
              <a:t> </a:t>
            </a:r>
            <a:r>
              <a:rPr lang="en-US" sz="2600" dirty="0" err="1" smtClean="0">
                <a:latin typeface="Candara" pitchFamily="34" charset="0"/>
              </a:rPr>
              <a:t>añadidas</a:t>
            </a:r>
            <a:r>
              <a:rPr lang="en-US" sz="2600" dirty="0" smtClean="0">
                <a:latin typeface="Candara" pitchFamily="34" charset="0"/>
              </a:rPr>
              <a:t> la de la </a:t>
            </a:r>
            <a:r>
              <a:rPr lang="en-US" sz="2600" dirty="0" err="1" smtClean="0">
                <a:latin typeface="Candara" pitchFamily="34" charset="0"/>
              </a:rPr>
              <a:t>visión</a:t>
            </a:r>
            <a:r>
              <a:rPr lang="en-US" sz="2600" dirty="0" smtClean="0">
                <a:latin typeface="Candara" pitchFamily="34" charset="0"/>
              </a:rPr>
              <a:t> </a:t>
            </a:r>
            <a:r>
              <a:rPr lang="en-US" sz="2600" dirty="0" err="1" smtClean="0">
                <a:latin typeface="Candara" pitchFamily="34" charset="0"/>
              </a:rPr>
              <a:t>apocalíptica</a:t>
            </a:r>
            <a:r>
              <a:rPr lang="en-US" sz="2600" dirty="0" smtClean="0">
                <a:latin typeface="Candara" pitchFamily="34" charset="0"/>
              </a:rPr>
              <a:t>.</a:t>
            </a:r>
          </a:p>
          <a:p>
            <a:pPr lvl="1" eaLnBrk="1" hangingPunct="1"/>
            <a:r>
              <a:rPr lang="en-US" sz="2600" dirty="0" smtClean="0">
                <a:latin typeface="Candara" pitchFamily="34" charset="0"/>
              </a:rPr>
              <a:t>El </a:t>
            </a:r>
            <a:r>
              <a:rPr lang="en-US" sz="2600" dirty="0" err="1" smtClean="0">
                <a:latin typeface="Candara" pitchFamily="34" charset="0"/>
              </a:rPr>
              <a:t>profeta</a:t>
            </a:r>
            <a:r>
              <a:rPr lang="en-US" sz="2600" dirty="0" smtClean="0">
                <a:latin typeface="Candara" pitchFamily="34" charset="0"/>
              </a:rPr>
              <a:t> era </a:t>
            </a:r>
            <a:r>
              <a:rPr lang="en-US" sz="2600" dirty="0" err="1" smtClean="0">
                <a:latin typeface="Candara" pitchFamily="34" charset="0"/>
              </a:rPr>
              <a:t>nombrado</a:t>
            </a:r>
            <a:r>
              <a:rPr lang="en-US" sz="2600" dirty="0" smtClean="0">
                <a:latin typeface="Candara" pitchFamily="34" charset="0"/>
              </a:rPr>
              <a:t> (</a:t>
            </a:r>
            <a:r>
              <a:rPr lang="en-US" sz="2600" dirty="0" err="1" smtClean="0">
                <a:latin typeface="Candara" pitchFamily="34" charset="0"/>
              </a:rPr>
              <a:t>llamado</a:t>
            </a:r>
            <a:r>
              <a:rPr lang="en-US" sz="2600" dirty="0" smtClean="0">
                <a:latin typeface="Candara" pitchFamily="34" charset="0"/>
              </a:rPr>
              <a:t>) </a:t>
            </a:r>
            <a:r>
              <a:rPr lang="en-US" sz="2600" dirty="0" err="1" smtClean="0">
                <a:latin typeface="Candara" pitchFamily="34" charset="0"/>
              </a:rPr>
              <a:t>por</a:t>
            </a:r>
            <a:r>
              <a:rPr lang="en-US" sz="2600" dirty="0" smtClean="0">
                <a:latin typeface="Candara" pitchFamily="34" charset="0"/>
              </a:rPr>
              <a:t> Dios; en </a:t>
            </a:r>
            <a:r>
              <a:rPr lang="en-US" sz="2600" dirty="0" err="1" smtClean="0">
                <a:latin typeface="Candara" pitchFamily="34" charset="0"/>
              </a:rPr>
              <a:t>este</a:t>
            </a:r>
            <a:r>
              <a:rPr lang="en-US" sz="2600" dirty="0" smtClean="0">
                <a:latin typeface="Candara" pitchFamily="34" charset="0"/>
              </a:rPr>
              <a:t> </a:t>
            </a:r>
            <a:r>
              <a:rPr lang="en-US" sz="2600" dirty="0" err="1" smtClean="0">
                <a:latin typeface="Candara" pitchFamily="34" charset="0"/>
              </a:rPr>
              <a:t>sentido</a:t>
            </a:r>
            <a:r>
              <a:rPr lang="en-US" sz="2600" dirty="0" smtClean="0">
                <a:latin typeface="Candara" pitchFamily="34" charset="0"/>
              </a:rPr>
              <a:t>, Juan </a:t>
            </a:r>
            <a:r>
              <a:rPr lang="en-US" sz="2600" dirty="0" err="1" smtClean="0">
                <a:latin typeface="Candara" pitchFamily="34" charset="0"/>
              </a:rPr>
              <a:t>fue</a:t>
            </a:r>
            <a:r>
              <a:rPr lang="en-US" sz="2600" dirty="0" smtClean="0">
                <a:latin typeface="Candara" pitchFamily="34" charset="0"/>
              </a:rPr>
              <a:t> el </a:t>
            </a:r>
            <a:r>
              <a:rPr lang="en-US" sz="2600" dirty="0" err="1" smtClean="0">
                <a:latin typeface="Candara" pitchFamily="34" charset="0"/>
              </a:rPr>
              <a:t>último</a:t>
            </a:r>
            <a:r>
              <a:rPr lang="en-US" sz="2600" dirty="0" smtClean="0">
                <a:latin typeface="Candara" pitchFamily="34" charset="0"/>
              </a:rPr>
              <a:t> </a:t>
            </a:r>
            <a:r>
              <a:rPr lang="en-US" sz="2600" dirty="0" err="1" smtClean="0">
                <a:latin typeface="Candara" pitchFamily="34" charset="0"/>
              </a:rPr>
              <a:t>que</a:t>
            </a:r>
            <a:r>
              <a:rPr lang="en-US" sz="2600" dirty="0" smtClean="0">
                <a:latin typeface="Candara" pitchFamily="34" charset="0"/>
              </a:rPr>
              <a:t> Dios </a:t>
            </a:r>
            <a:r>
              <a:rPr lang="en-US" sz="2600" dirty="0" err="1" smtClean="0">
                <a:latin typeface="Candara" pitchFamily="34" charset="0"/>
              </a:rPr>
              <a:t>comisionó</a:t>
            </a:r>
            <a:r>
              <a:rPr lang="en-US" sz="2600" dirty="0" smtClean="0">
                <a:latin typeface="Candara" pitchFamily="34" charset="0"/>
              </a:rPr>
              <a:t>, en la </a:t>
            </a:r>
            <a:r>
              <a:rPr lang="en-US" sz="2600" dirty="0" err="1" smtClean="0">
                <a:latin typeface="Candara" pitchFamily="34" charset="0"/>
              </a:rPr>
              <a:t>línea</a:t>
            </a:r>
            <a:r>
              <a:rPr lang="en-US" sz="2600" dirty="0" smtClean="0">
                <a:latin typeface="Candara" pitchFamily="34" charset="0"/>
              </a:rPr>
              <a:t> de </a:t>
            </a:r>
            <a:r>
              <a:rPr lang="en-US" sz="2600" dirty="0" err="1" smtClean="0">
                <a:latin typeface="Candara" pitchFamily="34" charset="0"/>
              </a:rPr>
              <a:t>profetas</a:t>
            </a:r>
            <a:r>
              <a:rPr lang="en-US" sz="2600" dirty="0" smtClean="0">
                <a:latin typeface="Candara" pitchFamily="34" charset="0"/>
              </a:rPr>
              <a:t> del AT </a:t>
            </a:r>
            <a:r>
              <a:rPr lang="en-US" sz="2600" dirty="0" err="1" smtClean="0">
                <a:latin typeface="Candara" pitchFamily="34" charset="0"/>
              </a:rPr>
              <a:t>que</a:t>
            </a:r>
            <a:r>
              <a:rPr lang="en-US" sz="2600" dirty="0" smtClean="0">
                <a:latin typeface="Candara" pitchFamily="34" charset="0"/>
              </a:rPr>
              <a:t> </a:t>
            </a:r>
            <a:r>
              <a:rPr lang="en-US" sz="2600" dirty="0" err="1" smtClean="0">
                <a:latin typeface="Candara" pitchFamily="34" charset="0"/>
              </a:rPr>
              <a:t>anunciaban</a:t>
            </a:r>
            <a:r>
              <a:rPr lang="en-US" sz="2600" dirty="0" smtClean="0">
                <a:latin typeface="Candara" pitchFamily="34" charset="0"/>
              </a:rPr>
              <a:t> la </a:t>
            </a:r>
            <a:r>
              <a:rPr lang="en-US" sz="2600" dirty="0" err="1" smtClean="0">
                <a:latin typeface="Candara" pitchFamily="34" charset="0"/>
              </a:rPr>
              <a:t>venida</a:t>
            </a:r>
            <a:r>
              <a:rPr lang="en-US" sz="2600" dirty="0" smtClean="0">
                <a:latin typeface="Candara" pitchFamily="34" charset="0"/>
              </a:rPr>
              <a:t> de Cristo.</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8195" name="Rectangle 2"/>
          <p:cNvSpPr>
            <a:spLocks noGrp="1" noChangeArrowheads="1"/>
          </p:cNvSpPr>
          <p:nvPr>
            <p:ph type="title"/>
          </p:nvPr>
        </p:nvSpPr>
        <p:spPr>
          <a:xfrm>
            <a:off x="1219201" y="214313"/>
            <a:ext cx="6172200" cy="1462087"/>
          </a:xfrm>
        </p:spPr>
        <p:txBody>
          <a:bodyPr/>
          <a:lstStyle/>
          <a:p>
            <a:pPr eaLnBrk="1" hangingPunct="1"/>
            <a:r>
              <a:rPr lang="es-PR" dirty="0">
                <a:latin typeface="Candara" pitchFamily="34" charset="0"/>
              </a:rPr>
              <a:t>¿Qué dice la Biblia acerca de los profetas?</a:t>
            </a:r>
            <a:endParaRPr lang="es-PR" dirty="0" smtClean="0">
              <a:latin typeface="Candara" pitchFamily="34" charset="0"/>
            </a:endParaRPr>
          </a:p>
        </p:txBody>
      </p:sp>
      <p:sp>
        <p:nvSpPr>
          <p:cNvPr id="8196" name="Rectangle 3"/>
          <p:cNvSpPr>
            <a:spLocks noGrp="1" noChangeArrowheads="1"/>
          </p:cNvSpPr>
          <p:nvPr>
            <p:ph type="body" idx="1"/>
          </p:nvPr>
        </p:nvSpPr>
        <p:spPr>
          <a:xfrm>
            <a:off x="381000" y="1905000"/>
            <a:ext cx="8574088" cy="4114800"/>
          </a:xfrm>
        </p:spPr>
        <p:txBody>
          <a:bodyPr/>
          <a:lstStyle/>
          <a:p>
            <a:pPr eaLnBrk="1" hangingPunct="1"/>
            <a:r>
              <a:rPr lang="en-US" sz="2800" dirty="0" smtClean="0">
                <a:latin typeface="Candara" pitchFamily="34" charset="0"/>
              </a:rPr>
              <a:t>Los </a:t>
            </a:r>
            <a:r>
              <a:rPr lang="en-US" sz="2800" dirty="0" err="1" smtClean="0">
                <a:latin typeface="Candara" pitchFamily="34" charset="0"/>
              </a:rPr>
              <a:t>profetas</a:t>
            </a:r>
            <a:r>
              <a:rPr lang="en-US" sz="2800" dirty="0" smtClean="0">
                <a:latin typeface="Candara" pitchFamily="34" charset="0"/>
              </a:rPr>
              <a:t> en el NT:</a:t>
            </a:r>
          </a:p>
          <a:p>
            <a:pPr lvl="1" eaLnBrk="1" hangingPunct="1"/>
            <a:r>
              <a:rPr lang="en-US" dirty="0" smtClean="0">
                <a:latin typeface="Candara" pitchFamily="34" charset="0"/>
              </a:rPr>
              <a:t>En el NT hay </a:t>
            </a:r>
            <a:r>
              <a:rPr lang="en-US" dirty="0" err="1" smtClean="0">
                <a:latin typeface="Candara" pitchFamily="34" charset="0"/>
              </a:rPr>
              <a:t>profetas</a:t>
            </a:r>
            <a:r>
              <a:rPr lang="en-US" dirty="0" smtClean="0">
                <a:latin typeface="Candara" pitchFamily="34" charset="0"/>
              </a:rPr>
              <a:t>.  </a:t>
            </a:r>
          </a:p>
          <a:p>
            <a:pPr lvl="1" eaLnBrk="1" hangingPunct="1"/>
            <a:r>
              <a:rPr lang="en-US" dirty="0" smtClean="0">
                <a:latin typeface="Candara" pitchFamily="34" charset="0"/>
              </a:rPr>
              <a:t>Los </a:t>
            </a:r>
            <a:r>
              <a:rPr lang="en-US" dirty="0" err="1" smtClean="0">
                <a:latin typeface="Candara" pitchFamily="34" charset="0"/>
              </a:rPr>
              <a:t>apóstoles</a:t>
            </a:r>
            <a:r>
              <a:rPr lang="en-US" dirty="0" smtClean="0">
                <a:latin typeface="Candara" pitchFamily="34" charset="0"/>
              </a:rPr>
              <a:t> </a:t>
            </a:r>
            <a:r>
              <a:rPr lang="en-US" dirty="0" err="1" smtClean="0">
                <a:latin typeface="Candara" pitchFamily="34" charset="0"/>
              </a:rPr>
              <a:t>trabajaban</a:t>
            </a:r>
            <a:r>
              <a:rPr lang="en-US" dirty="0" smtClean="0">
                <a:latin typeface="Candara" pitchFamily="34" charset="0"/>
              </a:rPr>
              <a:t> </a:t>
            </a:r>
            <a:r>
              <a:rPr lang="en-US" dirty="0" err="1" smtClean="0">
                <a:latin typeface="Candara" pitchFamily="34" charset="0"/>
              </a:rPr>
              <a:t>como</a:t>
            </a:r>
            <a:r>
              <a:rPr lang="en-US" dirty="0" smtClean="0">
                <a:latin typeface="Candara" pitchFamily="34" charset="0"/>
              </a:rPr>
              <a:t> </a:t>
            </a:r>
            <a:r>
              <a:rPr lang="en-US" dirty="0" err="1" smtClean="0">
                <a:latin typeface="Candara" pitchFamily="34" charset="0"/>
              </a:rPr>
              <a:t>profetas</a:t>
            </a:r>
            <a:r>
              <a:rPr lang="en-US" dirty="0" smtClean="0">
                <a:latin typeface="Candara" pitchFamily="34" charset="0"/>
              </a:rPr>
              <a:t> (e.g., Juan el </a:t>
            </a:r>
            <a:r>
              <a:rPr lang="en-US" dirty="0" err="1" smtClean="0">
                <a:latin typeface="Candara" pitchFamily="34" charset="0"/>
              </a:rPr>
              <a:t>apóstol</a:t>
            </a:r>
            <a:r>
              <a:rPr lang="en-US" dirty="0" smtClean="0">
                <a:latin typeface="Candara" pitchFamily="34" charset="0"/>
              </a:rPr>
              <a:t>, Pedro, </a:t>
            </a:r>
            <a:r>
              <a:rPr lang="en-US" dirty="0" err="1" smtClean="0">
                <a:latin typeface="Candara" pitchFamily="34" charset="0"/>
              </a:rPr>
              <a:t>pero</a:t>
            </a:r>
            <a:r>
              <a:rPr lang="en-US" dirty="0" smtClean="0">
                <a:latin typeface="Candara" pitchFamily="34" charset="0"/>
              </a:rPr>
              <a:t> </a:t>
            </a:r>
            <a:r>
              <a:rPr lang="en-US" dirty="0" err="1" smtClean="0">
                <a:latin typeface="Candara" pitchFamily="34" charset="0"/>
              </a:rPr>
              <a:t>como</a:t>
            </a:r>
            <a:r>
              <a:rPr lang="en-US" dirty="0" smtClean="0">
                <a:latin typeface="Candara" pitchFamily="34" charset="0"/>
              </a:rPr>
              <a:t> </a:t>
            </a:r>
            <a:r>
              <a:rPr lang="en-US" dirty="0" err="1" smtClean="0">
                <a:latin typeface="Candara" pitchFamily="34" charset="0"/>
              </a:rPr>
              <a:t>apóstoles</a:t>
            </a:r>
            <a:r>
              <a:rPr lang="en-US" dirty="0" smtClean="0">
                <a:latin typeface="Candara" pitchFamily="34" charset="0"/>
              </a:rPr>
              <a:t> </a:t>
            </a:r>
            <a:r>
              <a:rPr lang="en-US" dirty="0" err="1" smtClean="0">
                <a:latin typeface="Candara" pitchFamily="34" charset="0"/>
              </a:rPr>
              <a:t>que</a:t>
            </a:r>
            <a:r>
              <a:rPr lang="en-US" dirty="0" smtClean="0">
                <a:latin typeface="Candara" pitchFamily="34" charset="0"/>
              </a:rPr>
              <a:t> en </a:t>
            </a:r>
            <a:r>
              <a:rPr lang="en-US" dirty="0" err="1" smtClean="0">
                <a:latin typeface="Candara" pitchFamily="34" charset="0"/>
              </a:rPr>
              <a:t>ocasión</a:t>
            </a:r>
            <a:r>
              <a:rPr lang="en-US" dirty="0" smtClean="0">
                <a:latin typeface="Candara" pitchFamily="34" charset="0"/>
              </a:rPr>
              <a:t> </a:t>
            </a:r>
            <a:r>
              <a:rPr lang="en-US" dirty="0" err="1" smtClean="0">
                <a:latin typeface="Candara" pitchFamily="34" charset="0"/>
              </a:rPr>
              <a:t>adelantaban</a:t>
            </a:r>
            <a:r>
              <a:rPr lang="en-US" dirty="0" smtClean="0">
                <a:latin typeface="Candara" pitchFamily="34" charset="0"/>
              </a:rPr>
              <a:t> </a:t>
            </a:r>
            <a:r>
              <a:rPr lang="en-US" dirty="0" err="1" smtClean="0">
                <a:latin typeface="Candara" pitchFamily="34" charset="0"/>
              </a:rPr>
              <a:t>predicciones</a:t>
            </a:r>
            <a:r>
              <a:rPr lang="en-US" dirty="0" smtClean="0">
                <a:latin typeface="Candara" pitchFamily="34" charset="0"/>
              </a:rPr>
              <a:t> de Dios.</a:t>
            </a:r>
          </a:p>
          <a:p>
            <a:pPr lvl="1" eaLnBrk="1" hangingPunct="1"/>
            <a:r>
              <a:rPr lang="en-US" dirty="0" smtClean="0">
                <a:latin typeface="Candara" pitchFamily="34" charset="0"/>
              </a:rPr>
              <a:t>¿</a:t>
            </a:r>
            <a:r>
              <a:rPr lang="en-US" dirty="0" err="1" smtClean="0">
                <a:latin typeface="Candara" pitchFamily="34" charset="0"/>
              </a:rPr>
              <a:t>Qué</a:t>
            </a:r>
            <a:r>
              <a:rPr lang="en-US" dirty="0" smtClean="0">
                <a:latin typeface="Candara" pitchFamily="34" charset="0"/>
              </a:rPr>
              <a:t> </a:t>
            </a:r>
            <a:r>
              <a:rPr lang="en-US" dirty="0" err="1" smtClean="0">
                <a:latin typeface="Candara" pitchFamily="34" charset="0"/>
              </a:rPr>
              <a:t>tipo</a:t>
            </a:r>
            <a:r>
              <a:rPr lang="en-US" dirty="0" smtClean="0">
                <a:latin typeface="Candara" pitchFamily="34" charset="0"/>
              </a:rPr>
              <a:t> de </a:t>
            </a:r>
            <a:r>
              <a:rPr lang="en-US" dirty="0" err="1" smtClean="0">
                <a:latin typeface="Candara" pitchFamily="34" charset="0"/>
              </a:rPr>
              <a:t>profetas</a:t>
            </a:r>
            <a:r>
              <a:rPr lang="en-US" dirty="0" smtClean="0">
                <a:latin typeface="Candara" pitchFamily="34" charset="0"/>
              </a:rPr>
              <a:t> </a:t>
            </a:r>
            <a:r>
              <a:rPr lang="en-US" dirty="0" err="1" smtClean="0">
                <a:latin typeface="Candara" pitchFamily="34" charset="0"/>
              </a:rPr>
              <a:t>operaban</a:t>
            </a:r>
            <a:r>
              <a:rPr lang="en-US" dirty="0" smtClean="0">
                <a:latin typeface="Candara" pitchFamily="34" charset="0"/>
              </a:rPr>
              <a:t> en el NT?</a:t>
            </a:r>
          </a:p>
          <a:p>
            <a:pPr lvl="1" eaLnBrk="1" hangingPunct="1"/>
            <a:r>
              <a:rPr lang="en-US" dirty="0" smtClean="0">
                <a:latin typeface="Candara" pitchFamily="34" charset="0"/>
              </a:rPr>
              <a:t>Hay dos </a:t>
            </a:r>
            <a:r>
              <a:rPr lang="en-US" dirty="0" err="1" smtClean="0">
                <a:latin typeface="Candara" pitchFamily="34" charset="0"/>
              </a:rPr>
              <a:t>etapas</a:t>
            </a:r>
            <a:r>
              <a:rPr lang="en-US" dirty="0" smtClean="0">
                <a:latin typeface="Candara" pitchFamily="34" charset="0"/>
              </a:rPr>
              <a:t>:</a:t>
            </a:r>
          </a:p>
          <a:p>
            <a:pPr lvl="2" eaLnBrk="1" hangingPunct="1"/>
            <a:r>
              <a:rPr lang="en-US" dirty="0" smtClean="0">
                <a:latin typeface="Candara" pitchFamily="34" charset="0"/>
              </a:rPr>
              <a:t>La </a:t>
            </a:r>
            <a:r>
              <a:rPr lang="en-US" dirty="0" err="1" smtClean="0">
                <a:latin typeface="Candara" pitchFamily="34" charset="0"/>
              </a:rPr>
              <a:t>función</a:t>
            </a:r>
            <a:r>
              <a:rPr lang="en-US" dirty="0" smtClean="0">
                <a:latin typeface="Candara" pitchFamily="34" charset="0"/>
              </a:rPr>
              <a:t> de los </a:t>
            </a:r>
            <a:r>
              <a:rPr lang="en-US" dirty="0" err="1" smtClean="0">
                <a:latin typeface="Candara" pitchFamily="34" charset="0"/>
              </a:rPr>
              <a:t>apóstoles</a:t>
            </a:r>
            <a:r>
              <a:rPr lang="en-US" dirty="0" smtClean="0">
                <a:latin typeface="Candara" pitchFamily="34" charset="0"/>
              </a:rPr>
              <a:t> era </a:t>
            </a:r>
            <a:r>
              <a:rPr lang="en-US" dirty="0" err="1" smtClean="0">
                <a:latin typeface="Candara" pitchFamily="34" charset="0"/>
              </a:rPr>
              <a:t>explicar</a:t>
            </a:r>
            <a:r>
              <a:rPr lang="en-US" dirty="0" smtClean="0">
                <a:latin typeface="Candara" pitchFamily="34" charset="0"/>
              </a:rPr>
              <a:t> el </a:t>
            </a:r>
            <a:r>
              <a:rPr lang="en-US" dirty="0" err="1" smtClean="0">
                <a:latin typeface="Candara" pitchFamily="34" charset="0"/>
              </a:rPr>
              <a:t>significado</a:t>
            </a:r>
            <a:r>
              <a:rPr lang="en-US" dirty="0" smtClean="0">
                <a:latin typeface="Candara" pitchFamily="34" charset="0"/>
              </a:rPr>
              <a:t> de los </a:t>
            </a:r>
            <a:r>
              <a:rPr lang="en-US" dirty="0" err="1" smtClean="0">
                <a:latin typeface="Candara" pitchFamily="34" charset="0"/>
              </a:rPr>
              <a:t>evangelios</a:t>
            </a:r>
            <a:r>
              <a:rPr lang="en-US" dirty="0" smtClean="0">
                <a:latin typeface="Candara" pitchFamily="34" charset="0"/>
              </a:rPr>
              <a:t>, a </a:t>
            </a:r>
            <a:r>
              <a:rPr lang="en-US" dirty="0" err="1" smtClean="0">
                <a:latin typeface="Candara" pitchFamily="34" charset="0"/>
              </a:rPr>
              <a:t>través</a:t>
            </a:r>
            <a:r>
              <a:rPr lang="en-US" dirty="0" smtClean="0">
                <a:latin typeface="Candara" pitchFamily="34" charset="0"/>
              </a:rPr>
              <a:t> del </a:t>
            </a:r>
            <a:r>
              <a:rPr lang="en-US" dirty="0" err="1" smtClean="0">
                <a:latin typeface="Candara" pitchFamily="34" charset="0"/>
              </a:rPr>
              <a:t>Espíritu</a:t>
            </a:r>
            <a:r>
              <a:rPr lang="en-US" dirty="0" smtClean="0">
                <a:latin typeface="Candara" pitchFamily="34" charset="0"/>
              </a:rPr>
              <a:t> Santo.</a:t>
            </a:r>
          </a:p>
          <a:p>
            <a:pPr lvl="2" eaLnBrk="1" hangingPunct="1"/>
            <a:r>
              <a:rPr lang="en-US" dirty="0" err="1" smtClean="0">
                <a:latin typeface="Candara" pitchFamily="34" charset="0"/>
              </a:rPr>
              <a:t>Esta</a:t>
            </a:r>
            <a:r>
              <a:rPr lang="en-US" dirty="0" smtClean="0">
                <a:latin typeface="Candara" pitchFamily="34" charset="0"/>
              </a:rPr>
              <a:t> </a:t>
            </a:r>
            <a:r>
              <a:rPr lang="en-US" dirty="0" err="1" smtClean="0">
                <a:latin typeface="Candara" pitchFamily="34" charset="0"/>
              </a:rPr>
              <a:t>explicación</a:t>
            </a:r>
            <a:r>
              <a:rPr lang="en-US" dirty="0" smtClean="0">
                <a:latin typeface="Candara" pitchFamily="34" charset="0"/>
              </a:rPr>
              <a:t> </a:t>
            </a:r>
            <a:r>
              <a:rPr lang="en-US" dirty="0" err="1" smtClean="0">
                <a:latin typeface="Candara" pitchFamily="34" charset="0"/>
              </a:rPr>
              <a:t>ocurre</a:t>
            </a:r>
            <a:r>
              <a:rPr lang="en-US" dirty="0" smtClean="0">
                <a:latin typeface="Candara" pitchFamily="34" charset="0"/>
              </a:rPr>
              <a:t> en </a:t>
            </a:r>
            <a:r>
              <a:rPr lang="en-US" dirty="0" err="1" smtClean="0">
                <a:latin typeface="Candara" pitchFamily="34" charset="0"/>
              </a:rPr>
              <a:t>las</a:t>
            </a:r>
            <a:r>
              <a:rPr lang="en-US" dirty="0" smtClean="0">
                <a:latin typeface="Candara" pitchFamily="34" charset="0"/>
              </a:rPr>
              <a:t> </a:t>
            </a:r>
            <a:r>
              <a:rPr lang="en-US" dirty="0" err="1" smtClean="0">
                <a:latin typeface="Candara" pitchFamily="34" charset="0"/>
              </a:rPr>
              <a:t>epístolas</a:t>
            </a:r>
            <a:r>
              <a:rPr lang="en-US" dirty="0" smtClean="0">
                <a:latin typeface="Candara" pitchFamily="34" charset="0"/>
              </a:rPr>
              <a:t>.</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9219" name="Rectangle 2"/>
          <p:cNvSpPr>
            <a:spLocks noGrp="1" noChangeArrowheads="1"/>
          </p:cNvSpPr>
          <p:nvPr>
            <p:ph type="title"/>
          </p:nvPr>
        </p:nvSpPr>
        <p:spPr>
          <a:xfrm>
            <a:off x="1219201" y="214313"/>
            <a:ext cx="6172200" cy="1462087"/>
          </a:xfrm>
        </p:spPr>
        <p:txBody>
          <a:bodyPr/>
          <a:lstStyle/>
          <a:p>
            <a:pPr eaLnBrk="1" hangingPunct="1"/>
            <a:r>
              <a:rPr lang="es-PR" dirty="0">
                <a:latin typeface="Candara" pitchFamily="34" charset="0"/>
              </a:rPr>
              <a:t>¿Qué dice la Biblia acerca de los profetas?</a:t>
            </a:r>
            <a:endParaRPr lang="es-PR" dirty="0" smtClean="0">
              <a:latin typeface="Candara" pitchFamily="34" charset="0"/>
            </a:endParaRPr>
          </a:p>
        </p:txBody>
      </p:sp>
      <p:sp>
        <p:nvSpPr>
          <p:cNvPr id="9220" name="Rectangle 3"/>
          <p:cNvSpPr>
            <a:spLocks noGrp="1" noChangeArrowheads="1"/>
          </p:cNvSpPr>
          <p:nvPr>
            <p:ph type="body" idx="1"/>
          </p:nvPr>
        </p:nvSpPr>
        <p:spPr>
          <a:xfrm>
            <a:off x="381000" y="1981200"/>
            <a:ext cx="8574088" cy="4114800"/>
          </a:xfrm>
        </p:spPr>
        <p:txBody>
          <a:bodyPr/>
          <a:lstStyle/>
          <a:p>
            <a:pPr eaLnBrk="1" hangingPunct="1"/>
            <a:r>
              <a:rPr lang="en-US" sz="2800" dirty="0" smtClean="0">
                <a:latin typeface="Candara" pitchFamily="34" charset="0"/>
              </a:rPr>
              <a:t>Los </a:t>
            </a:r>
            <a:r>
              <a:rPr lang="en-US" sz="2800" dirty="0" err="1" smtClean="0">
                <a:latin typeface="Candara" pitchFamily="34" charset="0"/>
              </a:rPr>
              <a:t>profetas</a:t>
            </a:r>
            <a:r>
              <a:rPr lang="en-US" sz="2800" dirty="0" smtClean="0">
                <a:latin typeface="Candara" pitchFamily="34" charset="0"/>
              </a:rPr>
              <a:t> en el NT:</a:t>
            </a:r>
          </a:p>
          <a:p>
            <a:pPr lvl="1" eaLnBrk="1" hangingPunct="1"/>
            <a:r>
              <a:rPr lang="en-US" dirty="0" err="1" smtClean="0">
                <a:latin typeface="Candara" pitchFamily="34" charset="0"/>
              </a:rPr>
              <a:t>Mientras</a:t>
            </a:r>
            <a:r>
              <a:rPr lang="en-US" dirty="0" smtClean="0">
                <a:latin typeface="Candara" pitchFamily="34" charset="0"/>
              </a:rPr>
              <a:t> el </a:t>
            </a:r>
            <a:r>
              <a:rPr lang="en-US" dirty="0" err="1" smtClean="0">
                <a:latin typeface="Candara" pitchFamily="34" charset="0"/>
              </a:rPr>
              <a:t>evangelio</a:t>
            </a:r>
            <a:r>
              <a:rPr lang="en-US" dirty="0" smtClean="0">
                <a:latin typeface="Candara" pitchFamily="34" charset="0"/>
              </a:rPr>
              <a:t> se </a:t>
            </a:r>
            <a:r>
              <a:rPr lang="en-US" dirty="0" err="1" smtClean="0">
                <a:latin typeface="Candara" pitchFamily="34" charset="0"/>
              </a:rPr>
              <a:t>expandía</a:t>
            </a:r>
            <a:r>
              <a:rPr lang="en-US" dirty="0" smtClean="0">
                <a:latin typeface="Candara" pitchFamily="34" charset="0"/>
              </a:rPr>
              <a:t>, </a:t>
            </a:r>
            <a:r>
              <a:rPr lang="en-US" dirty="0" err="1" smtClean="0">
                <a:latin typeface="Candara" pitchFamily="34" charset="0"/>
              </a:rPr>
              <a:t>fue</a:t>
            </a:r>
            <a:r>
              <a:rPr lang="en-US" dirty="0" smtClean="0">
                <a:latin typeface="Candara" pitchFamily="34" charset="0"/>
              </a:rPr>
              <a:t> </a:t>
            </a:r>
            <a:r>
              <a:rPr lang="en-US" dirty="0" err="1" smtClean="0">
                <a:latin typeface="Candara" pitchFamily="34" charset="0"/>
              </a:rPr>
              <a:t>necesario</a:t>
            </a:r>
            <a:r>
              <a:rPr lang="en-US" dirty="0" smtClean="0">
                <a:latin typeface="Candara" pitchFamily="34" charset="0"/>
              </a:rPr>
              <a:t> </a:t>
            </a:r>
            <a:r>
              <a:rPr lang="en-US" dirty="0" err="1" smtClean="0">
                <a:latin typeface="Candara" pitchFamily="34" charset="0"/>
              </a:rPr>
              <a:t>que</a:t>
            </a:r>
            <a:r>
              <a:rPr lang="en-US" dirty="0" smtClean="0">
                <a:latin typeface="Candara" pitchFamily="34" charset="0"/>
              </a:rPr>
              <a:t> el </a:t>
            </a:r>
            <a:r>
              <a:rPr lang="en-US" dirty="0" err="1" smtClean="0">
                <a:latin typeface="Candara" pitchFamily="34" charset="0"/>
              </a:rPr>
              <a:t>evangelio</a:t>
            </a:r>
            <a:r>
              <a:rPr lang="en-US" dirty="0" smtClean="0">
                <a:latin typeface="Candara" pitchFamily="34" charset="0"/>
              </a:rPr>
              <a:t> </a:t>
            </a:r>
            <a:r>
              <a:rPr lang="en-US" dirty="0" err="1" smtClean="0">
                <a:latin typeface="Candara" pitchFamily="34" charset="0"/>
              </a:rPr>
              <a:t>fuera</a:t>
            </a:r>
            <a:r>
              <a:rPr lang="en-US" dirty="0" smtClean="0">
                <a:latin typeface="Candara" pitchFamily="34" charset="0"/>
              </a:rPr>
              <a:t> </a:t>
            </a:r>
            <a:r>
              <a:rPr lang="en-US" dirty="0" err="1" smtClean="0">
                <a:latin typeface="Candara" pitchFamily="34" charset="0"/>
              </a:rPr>
              <a:t>explicado</a:t>
            </a:r>
            <a:r>
              <a:rPr lang="en-US" dirty="0" smtClean="0">
                <a:latin typeface="Candara" pitchFamily="34" charset="0"/>
              </a:rPr>
              <a:t>; </a:t>
            </a:r>
            <a:r>
              <a:rPr lang="en-US" dirty="0" err="1" smtClean="0">
                <a:latin typeface="Candara" pitchFamily="34" charset="0"/>
              </a:rPr>
              <a:t>esto</a:t>
            </a:r>
            <a:r>
              <a:rPr lang="en-US" dirty="0" smtClean="0">
                <a:latin typeface="Candara" pitchFamily="34" charset="0"/>
              </a:rPr>
              <a:t> se </a:t>
            </a:r>
            <a:r>
              <a:rPr lang="en-US" dirty="0" err="1" smtClean="0">
                <a:latin typeface="Candara" pitchFamily="34" charset="0"/>
              </a:rPr>
              <a:t>hizo</a:t>
            </a:r>
            <a:r>
              <a:rPr lang="en-US" dirty="0" smtClean="0">
                <a:latin typeface="Candara" pitchFamily="34" charset="0"/>
              </a:rPr>
              <a:t> a </a:t>
            </a:r>
            <a:r>
              <a:rPr lang="en-US" dirty="0" err="1" smtClean="0">
                <a:latin typeface="Candara" pitchFamily="34" charset="0"/>
              </a:rPr>
              <a:t>través</a:t>
            </a:r>
            <a:r>
              <a:rPr lang="en-US" dirty="0" smtClean="0">
                <a:latin typeface="Candara" pitchFamily="34" charset="0"/>
              </a:rPr>
              <a:t> de </a:t>
            </a:r>
            <a:r>
              <a:rPr lang="en-US" dirty="0" err="1" smtClean="0">
                <a:latin typeface="Candara" pitchFamily="34" charset="0"/>
              </a:rPr>
              <a:t>las</a:t>
            </a:r>
            <a:r>
              <a:rPr lang="en-US" dirty="0" smtClean="0">
                <a:latin typeface="Candara" pitchFamily="34" charset="0"/>
              </a:rPr>
              <a:t> </a:t>
            </a:r>
            <a:r>
              <a:rPr lang="en-US" dirty="0" err="1" smtClean="0">
                <a:latin typeface="Candara" pitchFamily="34" charset="0"/>
              </a:rPr>
              <a:t>epístolas</a:t>
            </a:r>
            <a:r>
              <a:rPr lang="en-US" dirty="0" smtClean="0">
                <a:latin typeface="Candara" pitchFamily="34" charset="0"/>
              </a:rPr>
              <a:t>, hasta </a:t>
            </a:r>
            <a:r>
              <a:rPr lang="en-US" dirty="0" err="1" smtClean="0">
                <a:latin typeface="Candara" pitchFamily="34" charset="0"/>
              </a:rPr>
              <a:t>que</a:t>
            </a:r>
            <a:r>
              <a:rPr lang="en-US" dirty="0" smtClean="0">
                <a:latin typeface="Candara" pitchFamily="34" charset="0"/>
              </a:rPr>
              <a:t> el canon </a:t>
            </a:r>
            <a:r>
              <a:rPr lang="en-US" dirty="0" err="1" smtClean="0">
                <a:latin typeface="Candara" pitchFamily="34" charset="0"/>
              </a:rPr>
              <a:t>bíblico</a:t>
            </a:r>
            <a:r>
              <a:rPr lang="en-US" dirty="0" smtClean="0">
                <a:latin typeface="Candara" pitchFamily="34" charset="0"/>
              </a:rPr>
              <a:t> se </a:t>
            </a:r>
            <a:r>
              <a:rPr lang="en-US" dirty="0" err="1" smtClean="0">
                <a:latin typeface="Candara" pitchFamily="34" charset="0"/>
              </a:rPr>
              <a:t>completó</a:t>
            </a:r>
            <a:r>
              <a:rPr lang="en-US" dirty="0" smtClean="0">
                <a:latin typeface="Candara" pitchFamily="34" charset="0"/>
              </a:rPr>
              <a:t>.</a:t>
            </a:r>
          </a:p>
          <a:p>
            <a:pPr lvl="1" eaLnBrk="1" hangingPunct="1"/>
            <a:r>
              <a:rPr lang="en-US" dirty="0" err="1" smtClean="0">
                <a:latin typeface="Candara" pitchFamily="34" charset="0"/>
              </a:rPr>
              <a:t>Una</a:t>
            </a:r>
            <a:r>
              <a:rPr lang="en-US" dirty="0" smtClean="0">
                <a:latin typeface="Candara" pitchFamily="34" charset="0"/>
              </a:rPr>
              <a:t> </a:t>
            </a:r>
            <a:r>
              <a:rPr lang="en-US" dirty="0" err="1" smtClean="0">
                <a:latin typeface="Candara" pitchFamily="34" charset="0"/>
              </a:rPr>
              <a:t>vez</a:t>
            </a:r>
            <a:r>
              <a:rPr lang="en-US" dirty="0" smtClean="0">
                <a:latin typeface="Candara" pitchFamily="34" charset="0"/>
              </a:rPr>
              <a:t> el canon se </a:t>
            </a:r>
            <a:r>
              <a:rPr lang="en-US" dirty="0" err="1" smtClean="0">
                <a:latin typeface="Candara" pitchFamily="34" charset="0"/>
              </a:rPr>
              <a:t>completó</a:t>
            </a:r>
            <a:r>
              <a:rPr lang="en-US" dirty="0" smtClean="0">
                <a:latin typeface="Candara" pitchFamily="34" charset="0"/>
              </a:rPr>
              <a:t>, no se </a:t>
            </a:r>
            <a:r>
              <a:rPr lang="en-US" dirty="0" err="1" smtClean="0">
                <a:latin typeface="Candara" pitchFamily="34" charset="0"/>
              </a:rPr>
              <a:t>mencionan</a:t>
            </a:r>
            <a:r>
              <a:rPr lang="en-US" dirty="0" smtClean="0">
                <a:latin typeface="Candara" pitchFamily="34" charset="0"/>
              </a:rPr>
              <a:t> </a:t>
            </a:r>
            <a:r>
              <a:rPr lang="en-US" dirty="0" err="1" smtClean="0">
                <a:latin typeface="Candara" pitchFamily="34" charset="0"/>
              </a:rPr>
              <a:t>más</a:t>
            </a:r>
            <a:r>
              <a:rPr lang="en-US" dirty="0" smtClean="0">
                <a:latin typeface="Candara" pitchFamily="34" charset="0"/>
              </a:rPr>
              <a:t> lo </a:t>
            </a:r>
            <a:r>
              <a:rPr lang="en-US" dirty="0" err="1" smtClean="0">
                <a:latin typeface="Candara" pitchFamily="34" charset="0"/>
              </a:rPr>
              <a:t>profetas</a:t>
            </a:r>
            <a:r>
              <a:rPr lang="en-US" dirty="0" smtClean="0">
                <a:latin typeface="Candara" pitchFamily="34" charset="0"/>
              </a:rPr>
              <a:t>.</a:t>
            </a:r>
          </a:p>
          <a:p>
            <a:pPr lvl="1" eaLnBrk="1" hangingPunct="1"/>
            <a:r>
              <a:rPr lang="en-US" dirty="0" smtClean="0">
                <a:latin typeface="Candara" pitchFamily="34" charset="0"/>
              </a:rPr>
              <a:t>En </a:t>
            </a:r>
            <a:r>
              <a:rPr lang="en-US" dirty="0" err="1" smtClean="0">
                <a:solidFill>
                  <a:srgbClr val="FF0000"/>
                </a:solidFill>
                <a:latin typeface="Candara" pitchFamily="34" charset="0"/>
              </a:rPr>
              <a:t>Hechos</a:t>
            </a:r>
            <a:r>
              <a:rPr lang="en-US" dirty="0" smtClean="0">
                <a:solidFill>
                  <a:srgbClr val="FF0000"/>
                </a:solidFill>
                <a:latin typeface="Candara" pitchFamily="34" charset="0"/>
              </a:rPr>
              <a:t> 13</a:t>
            </a:r>
            <a:r>
              <a:rPr lang="en-US" dirty="0" smtClean="0">
                <a:latin typeface="Candara" pitchFamily="34" charset="0"/>
              </a:rPr>
              <a:t> y </a:t>
            </a:r>
            <a:r>
              <a:rPr lang="en-US" dirty="0" smtClean="0">
                <a:solidFill>
                  <a:srgbClr val="FF0000"/>
                </a:solidFill>
                <a:latin typeface="Candara" pitchFamily="34" charset="0"/>
              </a:rPr>
              <a:t>21</a:t>
            </a:r>
            <a:r>
              <a:rPr lang="en-US" dirty="0" smtClean="0">
                <a:latin typeface="Candara" pitchFamily="34" charset="0"/>
              </a:rPr>
              <a:t> se </a:t>
            </a:r>
            <a:r>
              <a:rPr lang="en-US" dirty="0" err="1" smtClean="0">
                <a:latin typeface="Candara" pitchFamily="34" charset="0"/>
              </a:rPr>
              <a:t>mencionan</a:t>
            </a:r>
            <a:r>
              <a:rPr lang="en-US" dirty="0" smtClean="0">
                <a:latin typeface="Candara" pitchFamily="34" charset="0"/>
              </a:rPr>
              <a:t> </a:t>
            </a:r>
            <a:r>
              <a:rPr lang="en-US" dirty="0" err="1" smtClean="0">
                <a:latin typeface="Candara" pitchFamily="34" charset="0"/>
              </a:rPr>
              <a:t>casos</a:t>
            </a:r>
            <a:r>
              <a:rPr lang="en-US" dirty="0" smtClean="0">
                <a:latin typeface="Candara" pitchFamily="34" charset="0"/>
              </a:rPr>
              <a:t> de </a:t>
            </a:r>
            <a:r>
              <a:rPr lang="en-US" dirty="0" err="1" smtClean="0">
                <a:latin typeface="Candara" pitchFamily="34" charset="0"/>
              </a:rPr>
              <a:t>profecía</a:t>
            </a:r>
            <a:r>
              <a:rPr lang="en-US" dirty="0" smtClean="0">
                <a:latin typeface="Candara" pitchFamily="34" charset="0"/>
              </a:rPr>
              <a:t> </a:t>
            </a:r>
            <a:r>
              <a:rPr lang="en-US" u="sng" dirty="0" err="1" smtClean="0">
                <a:latin typeface="Candara" pitchFamily="34" charset="0"/>
              </a:rPr>
              <a:t>específicos</a:t>
            </a:r>
            <a:r>
              <a:rPr lang="en-US" u="sng" dirty="0" smtClean="0">
                <a:latin typeface="Candara" pitchFamily="34" charset="0"/>
              </a:rPr>
              <a:t>,</a:t>
            </a:r>
            <a:r>
              <a:rPr lang="en-US" dirty="0" smtClean="0">
                <a:latin typeface="Candara" pitchFamily="34" charset="0"/>
              </a:rPr>
              <a:t> </a:t>
            </a:r>
            <a:r>
              <a:rPr lang="en-US" dirty="0" err="1" smtClean="0">
                <a:latin typeface="Candara" pitchFamily="34" charset="0"/>
              </a:rPr>
              <a:t>donde</a:t>
            </a:r>
            <a:r>
              <a:rPr lang="en-US" dirty="0" smtClean="0">
                <a:latin typeface="Candara" pitchFamily="34" charset="0"/>
              </a:rPr>
              <a:t> </a:t>
            </a:r>
            <a:r>
              <a:rPr lang="en-US" dirty="0" err="1" smtClean="0">
                <a:latin typeface="Candara" pitchFamily="34" charset="0"/>
              </a:rPr>
              <a:t>ocurría</a:t>
            </a:r>
            <a:r>
              <a:rPr lang="en-US" dirty="0" smtClean="0">
                <a:latin typeface="Candara" pitchFamily="34" charset="0"/>
              </a:rPr>
              <a:t> en </a:t>
            </a:r>
            <a:r>
              <a:rPr lang="en-US" dirty="0" err="1" smtClean="0">
                <a:latin typeface="Candara" pitchFamily="34" charset="0"/>
              </a:rPr>
              <a:t>casos</a:t>
            </a:r>
            <a:r>
              <a:rPr lang="en-US" dirty="0" smtClean="0">
                <a:latin typeface="Candara" pitchFamily="34" charset="0"/>
              </a:rPr>
              <a:t> de </a:t>
            </a:r>
            <a:r>
              <a:rPr lang="en-US" dirty="0" err="1" smtClean="0">
                <a:latin typeface="Candara" pitchFamily="34" charset="0"/>
              </a:rPr>
              <a:t>extrema</a:t>
            </a:r>
            <a:r>
              <a:rPr lang="en-US" dirty="0" smtClean="0">
                <a:latin typeface="Candara" pitchFamily="34" charset="0"/>
              </a:rPr>
              <a:t> </a:t>
            </a:r>
            <a:r>
              <a:rPr lang="en-US" dirty="0" err="1" smtClean="0">
                <a:latin typeface="Candara" pitchFamily="34" charset="0"/>
              </a:rPr>
              <a:t>importancia</a:t>
            </a:r>
            <a:r>
              <a:rPr lang="en-US" dirty="0" smtClean="0">
                <a:latin typeface="Candara" pitchFamily="34" charset="0"/>
              </a:rPr>
              <a:t> y </a:t>
            </a:r>
            <a:r>
              <a:rPr lang="en-US" dirty="0" err="1" smtClean="0">
                <a:latin typeface="Candara" pitchFamily="34" charset="0"/>
              </a:rPr>
              <a:t>criticalidad</a:t>
            </a:r>
            <a:r>
              <a:rPr lang="en-US" dirty="0" smtClean="0">
                <a:latin typeface="Candara" pitchFamily="34" charset="0"/>
              </a:rPr>
              <a:t>.</a:t>
            </a:r>
            <a:endParaRPr lang="en-US" u="sng" dirty="0" smtClean="0">
              <a:latin typeface="Candara" pitchFamily="34" charset="0"/>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10243" name="Rectangle 2"/>
          <p:cNvSpPr>
            <a:spLocks noGrp="1" noChangeArrowheads="1"/>
          </p:cNvSpPr>
          <p:nvPr>
            <p:ph type="title"/>
          </p:nvPr>
        </p:nvSpPr>
        <p:spPr>
          <a:xfrm>
            <a:off x="1219201" y="214313"/>
            <a:ext cx="6172200" cy="1462087"/>
          </a:xfrm>
        </p:spPr>
        <p:txBody>
          <a:bodyPr/>
          <a:lstStyle/>
          <a:p>
            <a:pPr eaLnBrk="1" hangingPunct="1"/>
            <a:r>
              <a:rPr lang="es-PR" dirty="0">
                <a:latin typeface="Candara" pitchFamily="34" charset="0"/>
              </a:rPr>
              <a:t>¿Qué dice la Biblia acerca de los profetas?</a:t>
            </a:r>
            <a:endParaRPr lang="es-PR" dirty="0" smtClean="0">
              <a:latin typeface="Candara" pitchFamily="34" charset="0"/>
            </a:endParaRPr>
          </a:p>
        </p:txBody>
      </p:sp>
      <p:sp>
        <p:nvSpPr>
          <p:cNvPr id="10244" name="Rectangle 3"/>
          <p:cNvSpPr>
            <a:spLocks noGrp="1" noChangeArrowheads="1"/>
          </p:cNvSpPr>
          <p:nvPr>
            <p:ph type="body" idx="1"/>
          </p:nvPr>
        </p:nvSpPr>
        <p:spPr>
          <a:xfrm>
            <a:off x="381000" y="2017713"/>
            <a:ext cx="8574088" cy="4114800"/>
          </a:xfrm>
        </p:spPr>
        <p:txBody>
          <a:bodyPr/>
          <a:lstStyle/>
          <a:p>
            <a:pPr eaLnBrk="1" hangingPunct="1"/>
            <a:r>
              <a:rPr lang="en-US" sz="2800" dirty="0" smtClean="0">
                <a:latin typeface="Candara" pitchFamily="34" charset="0"/>
              </a:rPr>
              <a:t>Los </a:t>
            </a:r>
            <a:r>
              <a:rPr lang="en-US" sz="2800" dirty="0" err="1" smtClean="0">
                <a:latin typeface="Candara" pitchFamily="34" charset="0"/>
              </a:rPr>
              <a:t>profetas</a:t>
            </a:r>
            <a:r>
              <a:rPr lang="en-US" sz="2800" dirty="0" smtClean="0">
                <a:latin typeface="Candara" pitchFamily="34" charset="0"/>
              </a:rPr>
              <a:t> en el NT:</a:t>
            </a:r>
          </a:p>
          <a:p>
            <a:pPr lvl="1" eaLnBrk="1" hangingPunct="1"/>
            <a:r>
              <a:rPr lang="en-US" dirty="0" err="1" smtClean="0">
                <a:latin typeface="Candara" pitchFamily="34" charset="0"/>
              </a:rPr>
              <a:t>Después</a:t>
            </a:r>
            <a:r>
              <a:rPr lang="en-US" dirty="0" smtClean="0">
                <a:latin typeface="Candara" pitchFamily="34" charset="0"/>
              </a:rPr>
              <a:t> de </a:t>
            </a:r>
            <a:r>
              <a:rPr lang="en-US" dirty="0" err="1" smtClean="0">
                <a:latin typeface="Candara" pitchFamily="34" charset="0"/>
              </a:rPr>
              <a:t>esto</a:t>
            </a:r>
            <a:r>
              <a:rPr lang="en-US" dirty="0" smtClean="0">
                <a:latin typeface="Candara" pitchFamily="34" charset="0"/>
              </a:rPr>
              <a:t>, </a:t>
            </a:r>
            <a:r>
              <a:rPr lang="en-US" dirty="0" err="1" smtClean="0">
                <a:latin typeface="Candara" pitchFamily="34" charset="0"/>
              </a:rPr>
              <a:t>también</a:t>
            </a:r>
            <a:r>
              <a:rPr lang="en-US" dirty="0" smtClean="0">
                <a:latin typeface="Candara" pitchFamily="34" charset="0"/>
              </a:rPr>
              <a:t> </a:t>
            </a:r>
            <a:r>
              <a:rPr lang="en-US" dirty="0" err="1" smtClean="0">
                <a:latin typeface="Candara" pitchFamily="34" charset="0"/>
              </a:rPr>
              <a:t>desaparece</a:t>
            </a:r>
            <a:r>
              <a:rPr lang="en-US" dirty="0" smtClean="0">
                <a:latin typeface="Candara" pitchFamily="34" charset="0"/>
              </a:rPr>
              <a:t> </a:t>
            </a:r>
            <a:r>
              <a:rPr lang="en-US" dirty="0" err="1" smtClean="0">
                <a:latin typeface="Candara" pitchFamily="34" charset="0"/>
              </a:rPr>
              <a:t>esta</a:t>
            </a:r>
            <a:r>
              <a:rPr lang="en-US" dirty="0" smtClean="0">
                <a:latin typeface="Candara" pitchFamily="34" charset="0"/>
              </a:rPr>
              <a:t> </a:t>
            </a:r>
            <a:r>
              <a:rPr lang="en-US" dirty="0" err="1" smtClean="0">
                <a:latin typeface="Candara" pitchFamily="34" charset="0"/>
              </a:rPr>
              <a:t>función</a:t>
            </a:r>
            <a:r>
              <a:rPr lang="en-US" dirty="0" smtClean="0">
                <a:latin typeface="Candara" pitchFamily="34" charset="0"/>
              </a:rPr>
              <a:t> de </a:t>
            </a:r>
            <a:r>
              <a:rPr lang="en-US" dirty="0" err="1" smtClean="0">
                <a:latin typeface="Candara" pitchFamily="34" charset="0"/>
              </a:rPr>
              <a:t>profecía</a:t>
            </a:r>
            <a:r>
              <a:rPr lang="en-US" dirty="0" smtClean="0">
                <a:latin typeface="Candara" pitchFamily="34" charset="0"/>
              </a:rPr>
              <a:t>, al </a:t>
            </a:r>
            <a:r>
              <a:rPr lang="en-US" dirty="0" err="1" smtClean="0">
                <a:latin typeface="Candara" pitchFamily="34" charset="0"/>
              </a:rPr>
              <a:t>igual</a:t>
            </a:r>
            <a:r>
              <a:rPr lang="en-US" dirty="0" smtClean="0">
                <a:latin typeface="Candara" pitchFamily="34" charset="0"/>
              </a:rPr>
              <a:t> </a:t>
            </a:r>
            <a:r>
              <a:rPr lang="en-US" dirty="0" err="1" smtClean="0">
                <a:latin typeface="Candara" pitchFamily="34" charset="0"/>
              </a:rPr>
              <a:t>que</a:t>
            </a:r>
            <a:r>
              <a:rPr lang="en-US" dirty="0" smtClean="0">
                <a:latin typeface="Candara" pitchFamily="34" charset="0"/>
              </a:rPr>
              <a:t> la </a:t>
            </a:r>
            <a:r>
              <a:rPr lang="en-US" dirty="0" err="1" smtClean="0">
                <a:latin typeface="Candara" pitchFamily="34" charset="0"/>
              </a:rPr>
              <a:t>función</a:t>
            </a:r>
            <a:r>
              <a:rPr lang="en-US" dirty="0" smtClean="0">
                <a:latin typeface="Candara" pitchFamily="34" charset="0"/>
              </a:rPr>
              <a:t> </a:t>
            </a:r>
            <a:r>
              <a:rPr lang="en-US" dirty="0" err="1" smtClean="0">
                <a:latin typeface="Candara" pitchFamily="34" charset="0"/>
              </a:rPr>
              <a:t>apostólica-profética</a:t>
            </a:r>
            <a:r>
              <a:rPr lang="en-US" dirty="0" smtClean="0">
                <a:latin typeface="Candara" pitchFamily="34" charset="0"/>
              </a:rPr>
              <a:t> (la </a:t>
            </a:r>
            <a:r>
              <a:rPr lang="en-US" dirty="0" err="1" smtClean="0">
                <a:latin typeface="Candara" pitchFamily="34" charset="0"/>
              </a:rPr>
              <a:t>que</a:t>
            </a:r>
            <a:r>
              <a:rPr lang="en-US" dirty="0" smtClean="0">
                <a:latin typeface="Candara" pitchFamily="34" charset="0"/>
              </a:rPr>
              <a:t> </a:t>
            </a:r>
            <a:r>
              <a:rPr lang="en-US" dirty="0" err="1" smtClean="0">
                <a:latin typeface="Candara" pitchFamily="34" charset="0"/>
              </a:rPr>
              <a:t>mencionamos</a:t>
            </a:r>
            <a:r>
              <a:rPr lang="en-US" dirty="0" smtClean="0">
                <a:latin typeface="Candara" pitchFamily="34" charset="0"/>
              </a:rPr>
              <a:t> en el slide anterior).</a:t>
            </a:r>
          </a:p>
          <a:p>
            <a:pPr lvl="1" eaLnBrk="1" hangingPunct="1"/>
            <a:r>
              <a:rPr lang="en-US" dirty="0" err="1" smtClean="0">
                <a:latin typeface="Candara" pitchFamily="34" charset="0"/>
              </a:rPr>
              <a:t>Una</a:t>
            </a:r>
            <a:r>
              <a:rPr lang="en-US" dirty="0" smtClean="0">
                <a:latin typeface="Candara" pitchFamily="34" charset="0"/>
              </a:rPr>
              <a:t> </a:t>
            </a:r>
            <a:r>
              <a:rPr lang="en-US" dirty="0" err="1" smtClean="0">
                <a:latin typeface="Candara" pitchFamily="34" charset="0"/>
              </a:rPr>
              <a:t>vez</a:t>
            </a:r>
            <a:r>
              <a:rPr lang="en-US" dirty="0" smtClean="0">
                <a:latin typeface="Candara" pitchFamily="34" charset="0"/>
              </a:rPr>
              <a:t> se </a:t>
            </a:r>
            <a:r>
              <a:rPr lang="en-US" dirty="0" err="1" smtClean="0">
                <a:latin typeface="Candara" pitchFamily="34" charset="0"/>
              </a:rPr>
              <a:t>autentifica</a:t>
            </a:r>
            <a:r>
              <a:rPr lang="en-US" dirty="0" smtClean="0">
                <a:latin typeface="Candara" pitchFamily="34" charset="0"/>
              </a:rPr>
              <a:t> el </a:t>
            </a:r>
            <a:r>
              <a:rPr lang="en-US" dirty="0" err="1" smtClean="0">
                <a:latin typeface="Candara" pitchFamily="34" charset="0"/>
              </a:rPr>
              <a:t>evangelio</a:t>
            </a:r>
            <a:r>
              <a:rPr lang="en-US" dirty="0" smtClean="0">
                <a:latin typeface="Candara" pitchFamily="34" charset="0"/>
              </a:rPr>
              <a:t>, los </a:t>
            </a:r>
            <a:r>
              <a:rPr lang="en-US" dirty="0" err="1" smtClean="0">
                <a:latin typeface="Candara" pitchFamily="34" charset="0"/>
              </a:rPr>
              <a:t>profetas</a:t>
            </a:r>
            <a:r>
              <a:rPr lang="en-US" dirty="0" smtClean="0">
                <a:latin typeface="Candara" pitchFamily="34" charset="0"/>
              </a:rPr>
              <a:t>, en </a:t>
            </a:r>
            <a:r>
              <a:rPr lang="en-US" dirty="0" err="1" smtClean="0">
                <a:latin typeface="Candara" pitchFamily="34" charset="0"/>
              </a:rPr>
              <a:t>su</a:t>
            </a:r>
            <a:r>
              <a:rPr lang="en-US" dirty="0" smtClean="0">
                <a:latin typeface="Candara" pitchFamily="34" charset="0"/>
              </a:rPr>
              <a:t> </a:t>
            </a:r>
            <a:r>
              <a:rPr lang="en-US" dirty="0" err="1" smtClean="0">
                <a:latin typeface="Candara" pitchFamily="34" charset="0"/>
              </a:rPr>
              <a:t>función</a:t>
            </a:r>
            <a:r>
              <a:rPr lang="en-US" dirty="0" smtClean="0">
                <a:latin typeface="Candara" pitchFamily="34" charset="0"/>
              </a:rPr>
              <a:t> de </a:t>
            </a:r>
            <a:r>
              <a:rPr lang="en-US" dirty="0" err="1" smtClean="0">
                <a:latin typeface="Candara" pitchFamily="34" charset="0"/>
              </a:rPr>
              <a:t>revelar</a:t>
            </a:r>
            <a:r>
              <a:rPr lang="en-US" dirty="0" smtClean="0">
                <a:latin typeface="Candara" pitchFamily="34" charset="0"/>
              </a:rPr>
              <a:t> el </a:t>
            </a:r>
            <a:r>
              <a:rPr lang="en-US" dirty="0" err="1" smtClean="0">
                <a:latin typeface="Candara" pitchFamily="34" charset="0"/>
              </a:rPr>
              <a:t>futuro</a:t>
            </a:r>
            <a:r>
              <a:rPr lang="en-US" dirty="0" smtClean="0">
                <a:latin typeface="Candara" pitchFamily="34" charset="0"/>
              </a:rPr>
              <a:t>, </a:t>
            </a:r>
            <a:r>
              <a:rPr lang="en-US" dirty="0" err="1" smtClean="0">
                <a:latin typeface="Candara" pitchFamily="34" charset="0"/>
              </a:rPr>
              <a:t>cesan</a:t>
            </a:r>
            <a:r>
              <a:rPr lang="en-US" dirty="0" smtClean="0">
                <a:latin typeface="Candara" pitchFamily="34" charset="0"/>
              </a:rPr>
              <a:t>.</a:t>
            </a:r>
          </a:p>
          <a:p>
            <a:pPr lvl="1" eaLnBrk="1" hangingPunct="1"/>
            <a:r>
              <a:rPr lang="en-US" dirty="0" smtClean="0">
                <a:latin typeface="Candara" pitchFamily="34" charset="0"/>
              </a:rPr>
              <a:t>Y </a:t>
            </a:r>
            <a:r>
              <a:rPr lang="en-US" dirty="0" err="1" smtClean="0">
                <a:latin typeface="Candara" pitchFamily="34" charset="0"/>
              </a:rPr>
              <a:t>entonces</a:t>
            </a:r>
            <a:r>
              <a:rPr lang="en-US" dirty="0" smtClean="0">
                <a:latin typeface="Candara" pitchFamily="34" charset="0"/>
              </a:rPr>
              <a:t> </a:t>
            </a:r>
            <a:r>
              <a:rPr lang="en-US" dirty="0" err="1" smtClean="0">
                <a:latin typeface="Candara" pitchFamily="34" charset="0"/>
              </a:rPr>
              <a:t>retienen</a:t>
            </a:r>
            <a:r>
              <a:rPr lang="en-US" dirty="0" smtClean="0">
                <a:latin typeface="Candara" pitchFamily="34" charset="0"/>
              </a:rPr>
              <a:t> la </a:t>
            </a:r>
            <a:r>
              <a:rPr lang="en-US" dirty="0" err="1" smtClean="0">
                <a:latin typeface="Candara" pitchFamily="34" charset="0"/>
              </a:rPr>
              <a:t>función</a:t>
            </a:r>
            <a:r>
              <a:rPr lang="en-US" dirty="0" smtClean="0">
                <a:latin typeface="Candara" pitchFamily="34" charset="0"/>
              </a:rPr>
              <a:t> de </a:t>
            </a:r>
            <a:r>
              <a:rPr lang="en-US" dirty="0" err="1" smtClean="0">
                <a:latin typeface="Candara" pitchFamily="34" charset="0"/>
              </a:rPr>
              <a:t>proclamadores</a:t>
            </a:r>
            <a:r>
              <a:rPr lang="en-US" dirty="0" smtClean="0">
                <a:latin typeface="Candara" pitchFamily="34" charset="0"/>
              </a:rPr>
              <a:t>.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11267"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profetas?</a:t>
            </a:r>
          </a:p>
        </p:txBody>
      </p:sp>
      <p:sp>
        <p:nvSpPr>
          <p:cNvPr id="11268" name="Rectangle 4"/>
          <p:cNvSpPr>
            <a:spLocks noGrp="1" noChangeArrowheads="1"/>
          </p:cNvSpPr>
          <p:nvPr>
            <p:ph type="body" idx="1"/>
          </p:nvPr>
        </p:nvSpPr>
        <p:spPr/>
        <p:txBody>
          <a:bodyPr/>
          <a:lstStyle/>
          <a:p>
            <a:pPr eaLnBrk="1" hangingPunct="1"/>
            <a:r>
              <a:rPr lang="es-PR" smtClean="0">
                <a:solidFill>
                  <a:srgbClr val="000000"/>
                </a:solidFill>
                <a:latin typeface="Candara" pitchFamily="34" charset="0"/>
              </a:rPr>
              <a:t>El último de los profetas (profetas en el sentido de relatar eventos del futuro) fue Juan el Bautista:</a:t>
            </a:r>
          </a:p>
          <a:p>
            <a:pPr eaLnBrk="1" hangingPunct="1"/>
            <a:r>
              <a:rPr lang="es-PR" smtClean="0">
                <a:solidFill>
                  <a:srgbClr val="000000"/>
                </a:solidFill>
                <a:latin typeface="Candara" pitchFamily="34" charset="0"/>
              </a:rPr>
              <a:t>"</a:t>
            </a:r>
            <a:r>
              <a:rPr lang="es-ES" i="1" smtClean="0">
                <a:solidFill>
                  <a:srgbClr val="000000"/>
                </a:solidFill>
                <a:latin typeface="Candara" pitchFamily="34" charset="0"/>
              </a:rPr>
              <a:t>La ley y los profetas </a:t>
            </a:r>
            <a:r>
              <a:rPr lang="es-ES" i="1" u="sng" smtClean="0">
                <a:solidFill>
                  <a:srgbClr val="000000"/>
                </a:solidFill>
                <a:latin typeface="Candara" pitchFamily="34" charset="0"/>
              </a:rPr>
              <a:t>eran hasta Juan</a:t>
            </a:r>
            <a:r>
              <a:rPr lang="es-ES" i="1" smtClean="0">
                <a:solidFill>
                  <a:srgbClr val="000000"/>
                </a:solidFill>
                <a:latin typeface="Candara" pitchFamily="34" charset="0"/>
              </a:rPr>
              <a:t>; desde entonces el reino de Dios es anunciado, y todos se esfuerzan por entrar en él.</a:t>
            </a:r>
            <a:r>
              <a:rPr lang="es-PR" smtClean="0">
                <a:solidFill>
                  <a:srgbClr val="000000"/>
                </a:solidFill>
                <a:latin typeface="Candara" pitchFamily="34" charset="0"/>
              </a:rPr>
              <a:t>" </a:t>
            </a:r>
          </a:p>
          <a:p>
            <a:pPr eaLnBrk="1" hangingPunct="1">
              <a:buFont typeface="Wingdings" pitchFamily="2" charset="2"/>
              <a:buNone/>
            </a:pPr>
            <a:r>
              <a:rPr lang="es-PR" smtClean="0">
                <a:solidFill>
                  <a:srgbClr val="000000"/>
                </a:solidFill>
                <a:latin typeface="Candara" pitchFamily="34" charset="0"/>
              </a:rPr>
              <a:t>	</a:t>
            </a:r>
            <a:r>
              <a:rPr lang="es-PR" smtClean="0">
                <a:solidFill>
                  <a:schemeClr val="hlink"/>
                </a:solidFill>
                <a:latin typeface="Candara" pitchFamily="34" charset="0"/>
              </a:rPr>
              <a:t>(Lucas 16.16, RVR60)</a:t>
            </a:r>
            <a:r>
              <a:rPr lang="es-PR" smtClean="0">
                <a:solidFill>
                  <a:srgbClr val="000000"/>
                </a:solidFill>
                <a:latin typeface="Candara" pitchFamily="34" charset="0"/>
              </a:rPr>
              <a:t> </a:t>
            </a:r>
            <a:endParaRPr lang="es-PR" baseline="30000" smtClean="0">
              <a:solidFill>
                <a:srgbClr val="000000"/>
              </a:solidFill>
              <a:latin typeface="Candara" pitchFamily="34" charset="0"/>
              <a:hlinkClick r:id="" action="ppaction://noaction"/>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12291"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profetas?</a:t>
            </a:r>
          </a:p>
        </p:txBody>
      </p:sp>
      <p:sp>
        <p:nvSpPr>
          <p:cNvPr id="12292" name="Rectangle 3"/>
          <p:cNvSpPr>
            <a:spLocks noGrp="1" noChangeArrowheads="1"/>
          </p:cNvSpPr>
          <p:nvPr>
            <p:ph type="body" idx="1"/>
          </p:nvPr>
        </p:nvSpPr>
        <p:spPr>
          <a:xfrm>
            <a:off x="381000" y="2017713"/>
            <a:ext cx="8574088" cy="4114800"/>
          </a:xfrm>
        </p:spPr>
        <p:txBody>
          <a:bodyPr/>
          <a:lstStyle/>
          <a:p>
            <a:pPr lvl="1" eaLnBrk="1" hangingPunct="1"/>
            <a:r>
              <a:rPr lang="es-PR" sz="3200" dirty="0" smtClean="0">
                <a:latin typeface="Candara" pitchFamily="34" charset="0"/>
              </a:rPr>
              <a:t>En la actualidad, ya no hay nueva revelación, porque las Escrituras están completas.</a:t>
            </a:r>
          </a:p>
          <a:p>
            <a:pPr lvl="1" eaLnBrk="1" hangingPunct="1"/>
            <a:r>
              <a:rPr lang="es-PR" sz="3200" dirty="0" smtClean="0">
                <a:latin typeface="Candara" pitchFamily="34" charset="0"/>
              </a:rPr>
              <a:t>Por lo tanto, lo que el Nuevo Testamento llama profetas, mas bien son portavoces, en el sentido de declarar el mensaje de Dios (el que está escrito en la Biblia).</a:t>
            </a:r>
          </a:p>
          <a:p>
            <a:pPr lvl="1" eaLnBrk="1" hangingPunct="1"/>
            <a:r>
              <a:rPr lang="es-PR" sz="3200" dirty="0" smtClean="0">
                <a:latin typeface="Candara" pitchFamily="34" charset="0"/>
              </a:rPr>
              <a:t>Por ejemplo: pastores, predicadores, evangelistas.</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13315"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profetas?</a:t>
            </a:r>
          </a:p>
        </p:txBody>
      </p:sp>
      <p:sp>
        <p:nvSpPr>
          <p:cNvPr id="13316" name="Rectangle 3"/>
          <p:cNvSpPr>
            <a:spLocks noGrp="1" noChangeArrowheads="1"/>
          </p:cNvSpPr>
          <p:nvPr>
            <p:ph type="body" idx="1"/>
          </p:nvPr>
        </p:nvSpPr>
        <p:spPr/>
        <p:txBody>
          <a:bodyPr/>
          <a:lstStyle/>
          <a:p>
            <a:pPr eaLnBrk="1" hangingPunct="1"/>
            <a:r>
              <a:rPr lang="es-PR" smtClean="0">
                <a:solidFill>
                  <a:srgbClr val="000000"/>
                </a:solidFill>
                <a:latin typeface="Candara" pitchFamily="34" charset="0"/>
              </a:rPr>
              <a:t>"</a:t>
            </a:r>
            <a:r>
              <a:rPr lang="es-ES" i="1" smtClean="0">
                <a:solidFill>
                  <a:srgbClr val="000000"/>
                </a:solidFill>
                <a:latin typeface="Candara" pitchFamily="34" charset="0"/>
              </a:rPr>
              <a:t>Y a unos puso Dios en la iglesia, primeramente apóstoles, luego profetas, lo tercero maestros, luego los que hacen milagros, después los que sanan, los que ayudan, los que administran, los que tienen don de lenguas.</a:t>
            </a:r>
            <a:r>
              <a:rPr lang="es-PR" smtClean="0">
                <a:solidFill>
                  <a:srgbClr val="000000"/>
                </a:solidFill>
                <a:latin typeface="Candara" pitchFamily="34" charset="0"/>
              </a:rPr>
              <a:t>" </a:t>
            </a:r>
          </a:p>
          <a:p>
            <a:pPr eaLnBrk="1" hangingPunct="1">
              <a:buFont typeface="Wingdings" pitchFamily="2" charset="2"/>
              <a:buNone/>
            </a:pPr>
            <a:r>
              <a:rPr lang="es-PR" smtClean="0">
                <a:solidFill>
                  <a:srgbClr val="000000"/>
                </a:solidFill>
                <a:latin typeface="Candara" pitchFamily="34" charset="0"/>
              </a:rPr>
              <a:t>	</a:t>
            </a:r>
            <a:r>
              <a:rPr lang="es-PR" smtClean="0">
                <a:solidFill>
                  <a:schemeClr val="hlink"/>
                </a:solidFill>
                <a:latin typeface="Candara" pitchFamily="34" charset="0"/>
              </a:rPr>
              <a:t>(1 Corintios 12.28, RVR60)</a:t>
            </a:r>
            <a:endParaRPr lang="es-PR" smtClean="0">
              <a:solidFill>
                <a:schemeClr val="hlink"/>
              </a:solidFill>
              <a:latin typeface="Candara" pitchFamily="34" charset="0"/>
              <a:hlinkClick r:id="" action="ppaction://noactio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s-PR">
                <a:latin typeface="Candara" pitchFamily="34" charset="0"/>
              </a:rPr>
              <a:t>Nota aclaratoria</a:t>
            </a:r>
          </a:p>
        </p:txBody>
      </p:sp>
      <p:sp>
        <p:nvSpPr>
          <p:cNvPr id="57347" name="Rectangle 3"/>
          <p:cNvSpPr>
            <a:spLocks noGrp="1" noChangeArrowheads="1"/>
          </p:cNvSpPr>
          <p:nvPr>
            <p:ph type="body" idx="1"/>
          </p:nvPr>
        </p:nvSpPr>
        <p:spPr/>
        <p:txBody>
          <a:bodyPr/>
          <a:lstStyle/>
          <a:p>
            <a:r>
              <a:rPr lang="es-PR">
                <a:solidFill>
                  <a:srgbClr val="000000"/>
                </a:solidFill>
                <a:latin typeface="Candara" pitchFamily="34" charset="0"/>
              </a:rPr>
              <a:t>"</a:t>
            </a:r>
            <a:r>
              <a:rPr lang="es-ES" i="1">
                <a:solidFill>
                  <a:srgbClr val="000000"/>
                </a:solidFill>
                <a:latin typeface="Candara" pitchFamily="34" charset="0"/>
              </a:rPr>
              <a:t>Pero tú habla lo que está de acuerdo con la sana doctrina.</a:t>
            </a:r>
            <a:r>
              <a:rPr lang="es-PR">
                <a:solidFill>
                  <a:srgbClr val="000000"/>
                </a:solidFill>
                <a:latin typeface="Candara" pitchFamily="34" charset="0"/>
              </a:rPr>
              <a:t>“</a:t>
            </a:r>
          </a:p>
          <a:p>
            <a:pPr>
              <a:buFont typeface="Wingdings" pitchFamily="2" charset="2"/>
              <a:buNone/>
            </a:pPr>
            <a:r>
              <a:rPr lang="es-PR">
                <a:solidFill>
                  <a:schemeClr val="hlink"/>
                </a:solidFill>
                <a:latin typeface="Candara" pitchFamily="34" charset="0"/>
              </a:rPr>
              <a:t>	(Tito 2.1, RVR60)</a:t>
            </a:r>
          </a:p>
          <a:p>
            <a:r>
              <a:rPr lang="es-PR">
                <a:solidFill>
                  <a:srgbClr val="000000"/>
                </a:solidFill>
                <a:latin typeface="Candara" pitchFamily="34" charset="0"/>
              </a:rPr>
              <a:t>"</a:t>
            </a:r>
            <a:r>
              <a:rPr lang="es-ES" i="1">
                <a:solidFill>
                  <a:srgbClr val="000000"/>
                </a:solidFill>
                <a:latin typeface="Candara" pitchFamily="34" charset="0"/>
              </a:rPr>
              <a:t>Santifícalos en tu verdad; tu palabra es verdad.</a:t>
            </a:r>
            <a:r>
              <a:rPr lang="es-PR">
                <a:solidFill>
                  <a:srgbClr val="000000"/>
                </a:solidFill>
                <a:latin typeface="Candara" pitchFamily="34" charset="0"/>
              </a:rPr>
              <a:t>" </a:t>
            </a:r>
          </a:p>
          <a:p>
            <a:pPr>
              <a:buFont typeface="Wingdings" pitchFamily="2" charset="2"/>
              <a:buNone/>
            </a:pPr>
            <a:r>
              <a:rPr lang="es-PR">
                <a:solidFill>
                  <a:schemeClr val="hlink"/>
                </a:solidFill>
                <a:latin typeface="Candara" pitchFamily="34" charset="0"/>
              </a:rPr>
              <a:t>	(Juan 17.17, RVR60)</a:t>
            </a:r>
            <a:r>
              <a:rPr lang="es-PR">
                <a:solidFill>
                  <a:srgbClr val="000000"/>
                </a:solidFill>
                <a:latin typeface="Candara" pitchFamily="34" charset="0"/>
              </a:rPr>
              <a:t> </a:t>
            </a:r>
            <a:endParaRPr lang="es-PR" baseline="30000">
              <a:solidFill>
                <a:srgbClr val="000000"/>
              </a:solidFill>
              <a:latin typeface="Candara" pitchFamily="34" charset="0"/>
              <a:hlinkClick r:id="" action="ppaction://noaction"/>
            </a:endParaRPr>
          </a:p>
          <a:p>
            <a:pPr>
              <a:buFont typeface="Wingdings" pitchFamily="2" charset="2"/>
              <a:buNone/>
            </a:pPr>
            <a:r>
              <a:rPr lang="es-PR">
                <a:solidFill>
                  <a:schemeClr val="hlink"/>
                </a:solidFill>
                <a:latin typeface="Candara" pitchFamily="34" charset="0"/>
              </a:rPr>
              <a:t>	</a:t>
            </a:r>
          </a:p>
          <a:p>
            <a:pPr>
              <a:buFont typeface="Wingdings" pitchFamily="2" charset="2"/>
              <a:buNone/>
            </a:pPr>
            <a:endParaRPr lang="es-PR" baseline="30000">
              <a:solidFill>
                <a:schemeClr val="hlink"/>
              </a:solidFill>
              <a:latin typeface="Candara" pitchFamily="34" charset="0"/>
              <a:hlinkClick r:id="" action="ppaction://noaction"/>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14339"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profetas?</a:t>
            </a:r>
          </a:p>
        </p:txBody>
      </p:sp>
      <p:sp>
        <p:nvSpPr>
          <p:cNvPr id="14340" name="Rectangle 3"/>
          <p:cNvSpPr>
            <a:spLocks noGrp="1" noChangeArrowheads="1"/>
          </p:cNvSpPr>
          <p:nvPr>
            <p:ph type="body" idx="1"/>
          </p:nvPr>
        </p:nvSpPr>
        <p:spPr/>
        <p:txBody>
          <a:bodyPr/>
          <a:lstStyle/>
          <a:p>
            <a:pPr eaLnBrk="1" hangingPunct="1"/>
            <a:r>
              <a:rPr lang="en-US" dirty="0" err="1" smtClean="0">
                <a:solidFill>
                  <a:srgbClr val="000000"/>
                </a:solidFill>
                <a:latin typeface="Candara" pitchFamily="34" charset="0"/>
              </a:rPr>
              <a:t>Aquí</a:t>
            </a:r>
            <a:r>
              <a:rPr lang="en-US" dirty="0" smtClean="0">
                <a:solidFill>
                  <a:srgbClr val="000000"/>
                </a:solidFill>
                <a:latin typeface="Candara" pitchFamily="34" charset="0"/>
              </a:rPr>
              <a:t> </a:t>
            </a:r>
            <a:r>
              <a:rPr lang="en-US" dirty="0" err="1" smtClean="0">
                <a:solidFill>
                  <a:srgbClr val="000000"/>
                </a:solidFill>
                <a:latin typeface="Candara" pitchFamily="34" charset="0"/>
              </a:rPr>
              <a:t>profetas</a:t>
            </a:r>
            <a:r>
              <a:rPr lang="en-US" dirty="0" smtClean="0">
                <a:solidFill>
                  <a:srgbClr val="000000"/>
                </a:solidFill>
                <a:latin typeface="Candara" pitchFamily="34" charset="0"/>
              </a:rPr>
              <a:t> se </a:t>
            </a:r>
            <a:r>
              <a:rPr lang="en-US" dirty="0" err="1" smtClean="0">
                <a:solidFill>
                  <a:srgbClr val="000000"/>
                </a:solidFill>
                <a:latin typeface="Candara" pitchFamily="34" charset="0"/>
              </a:rPr>
              <a:t>refiere</a:t>
            </a:r>
            <a:r>
              <a:rPr lang="en-US" dirty="0" smtClean="0">
                <a:solidFill>
                  <a:srgbClr val="000000"/>
                </a:solidFill>
                <a:latin typeface="Candara" pitchFamily="34" charset="0"/>
              </a:rPr>
              <a:t> a los </a:t>
            </a:r>
            <a:r>
              <a:rPr lang="en-US" dirty="0" err="1" smtClean="0">
                <a:solidFill>
                  <a:srgbClr val="000000"/>
                </a:solidFill>
                <a:latin typeface="Candara" pitchFamily="34" charset="0"/>
              </a:rPr>
              <a:t>predicadores</a:t>
            </a:r>
            <a:r>
              <a:rPr lang="en-US" dirty="0" smtClean="0">
                <a:solidFill>
                  <a:srgbClr val="000000"/>
                </a:solidFill>
                <a:latin typeface="Candara" pitchFamily="34" charset="0"/>
              </a:rPr>
              <a:t>, </a:t>
            </a:r>
            <a:r>
              <a:rPr lang="en-US" dirty="0" err="1" smtClean="0">
                <a:solidFill>
                  <a:srgbClr val="000000"/>
                </a:solidFill>
                <a:latin typeface="Candara" pitchFamily="34" charset="0"/>
              </a:rPr>
              <a:t>proclamadores</a:t>
            </a:r>
            <a:r>
              <a:rPr lang="en-US" dirty="0" smtClean="0">
                <a:solidFill>
                  <a:srgbClr val="000000"/>
                </a:solidFill>
                <a:latin typeface="Candara" pitchFamily="34" charset="0"/>
              </a:rPr>
              <a:t> de la </a:t>
            </a:r>
            <a:r>
              <a:rPr lang="en-US" dirty="0" err="1" smtClean="0">
                <a:solidFill>
                  <a:srgbClr val="000000"/>
                </a:solidFill>
                <a:latin typeface="Candara" pitchFamily="34" charset="0"/>
              </a:rPr>
              <a:t>Palabra</a:t>
            </a:r>
            <a:r>
              <a:rPr lang="en-US" dirty="0" smtClean="0">
                <a:solidFill>
                  <a:srgbClr val="000000"/>
                </a:solidFill>
                <a:latin typeface="Candara" pitchFamily="34" charset="0"/>
              </a:rPr>
              <a:t> de Dios</a:t>
            </a:r>
          </a:p>
          <a:p>
            <a:pPr eaLnBrk="1" hangingPunct="1"/>
            <a:r>
              <a:rPr lang="en-US" dirty="0" err="1" smtClean="0">
                <a:solidFill>
                  <a:srgbClr val="000000"/>
                </a:solidFill>
                <a:latin typeface="Candara" pitchFamily="34" charset="0"/>
              </a:rPr>
              <a:t>Por</a:t>
            </a:r>
            <a:r>
              <a:rPr lang="en-US" dirty="0" smtClean="0">
                <a:solidFill>
                  <a:srgbClr val="000000"/>
                </a:solidFill>
                <a:latin typeface="Candara" pitchFamily="34" charset="0"/>
              </a:rPr>
              <a:t> </a:t>
            </a:r>
            <a:r>
              <a:rPr lang="en-US" dirty="0" err="1" smtClean="0">
                <a:solidFill>
                  <a:srgbClr val="000000"/>
                </a:solidFill>
                <a:latin typeface="Candara" pitchFamily="34" charset="0"/>
              </a:rPr>
              <a:t>esto</a:t>
            </a:r>
            <a:r>
              <a:rPr lang="en-US" dirty="0" smtClean="0">
                <a:solidFill>
                  <a:srgbClr val="000000"/>
                </a:solidFill>
                <a:latin typeface="Candara" pitchFamily="34" charset="0"/>
              </a:rPr>
              <a:t> </a:t>
            </a:r>
            <a:r>
              <a:rPr lang="en-US" dirty="0" err="1" smtClean="0">
                <a:solidFill>
                  <a:srgbClr val="000000"/>
                </a:solidFill>
                <a:latin typeface="Candara" pitchFamily="34" charset="0"/>
              </a:rPr>
              <a:t>es</a:t>
            </a:r>
            <a:r>
              <a:rPr lang="en-US" dirty="0" smtClean="0">
                <a:solidFill>
                  <a:srgbClr val="000000"/>
                </a:solidFill>
                <a:latin typeface="Candara" pitchFamily="34" charset="0"/>
              </a:rPr>
              <a:t> </a:t>
            </a:r>
            <a:r>
              <a:rPr lang="en-US" dirty="0" err="1" smtClean="0">
                <a:solidFill>
                  <a:srgbClr val="000000"/>
                </a:solidFill>
                <a:latin typeface="Candara" pitchFamily="34" charset="0"/>
              </a:rPr>
              <a:t>claro</a:t>
            </a:r>
            <a:r>
              <a:rPr lang="en-US" dirty="0" smtClean="0">
                <a:solidFill>
                  <a:srgbClr val="000000"/>
                </a:solidFill>
                <a:latin typeface="Candara" pitchFamily="34" charset="0"/>
              </a:rPr>
              <a:t> </a:t>
            </a:r>
            <a:r>
              <a:rPr lang="en-US" dirty="0" err="1" smtClean="0">
                <a:solidFill>
                  <a:srgbClr val="000000"/>
                </a:solidFill>
                <a:latin typeface="Candara" pitchFamily="34" charset="0"/>
              </a:rPr>
              <a:t>que</a:t>
            </a:r>
            <a:r>
              <a:rPr lang="en-US" dirty="0" smtClean="0">
                <a:solidFill>
                  <a:srgbClr val="000000"/>
                </a:solidFill>
                <a:latin typeface="Candara" pitchFamily="34" charset="0"/>
              </a:rPr>
              <a:t> </a:t>
            </a:r>
            <a:r>
              <a:rPr lang="en-US" dirty="0" err="1" smtClean="0">
                <a:solidFill>
                  <a:srgbClr val="000000"/>
                </a:solidFill>
                <a:latin typeface="Candara" pitchFamily="34" charset="0"/>
              </a:rPr>
              <a:t>cuando</a:t>
            </a:r>
            <a:r>
              <a:rPr lang="en-US" dirty="0" smtClean="0">
                <a:solidFill>
                  <a:srgbClr val="000000"/>
                </a:solidFill>
                <a:latin typeface="Candara" pitchFamily="34" charset="0"/>
              </a:rPr>
              <a:t> dice “</a:t>
            </a:r>
            <a:r>
              <a:rPr lang="en-US" dirty="0" err="1" smtClean="0">
                <a:solidFill>
                  <a:srgbClr val="000000"/>
                </a:solidFill>
                <a:latin typeface="Candara" pitchFamily="34" charset="0"/>
              </a:rPr>
              <a:t>profetas</a:t>
            </a:r>
            <a:r>
              <a:rPr lang="en-US" dirty="0" smtClean="0">
                <a:solidFill>
                  <a:srgbClr val="000000"/>
                </a:solidFill>
                <a:latin typeface="Candara" pitchFamily="34" charset="0"/>
              </a:rPr>
              <a:t>”, </a:t>
            </a:r>
            <a:r>
              <a:rPr lang="en-US" dirty="0" err="1" smtClean="0">
                <a:solidFill>
                  <a:srgbClr val="000000"/>
                </a:solidFill>
                <a:latin typeface="Candara" pitchFamily="34" charset="0"/>
              </a:rPr>
              <a:t>infiere</a:t>
            </a:r>
            <a:r>
              <a:rPr lang="en-US" dirty="0" smtClean="0">
                <a:solidFill>
                  <a:srgbClr val="000000"/>
                </a:solidFill>
                <a:latin typeface="Candara" pitchFamily="34" charset="0"/>
              </a:rPr>
              <a:t> a los </a:t>
            </a:r>
            <a:r>
              <a:rPr lang="en-US" dirty="0" err="1" smtClean="0">
                <a:solidFill>
                  <a:srgbClr val="000000"/>
                </a:solidFill>
                <a:latin typeface="Candara" pitchFamily="34" charset="0"/>
              </a:rPr>
              <a:t>predicadores</a:t>
            </a:r>
            <a:r>
              <a:rPr lang="en-US" dirty="0" smtClean="0">
                <a:solidFill>
                  <a:srgbClr val="000000"/>
                </a:solidFill>
                <a:latin typeface="Candara" pitchFamily="34" charset="0"/>
              </a:rPr>
              <a:t>, </a:t>
            </a:r>
            <a:r>
              <a:rPr lang="en-US" dirty="0" err="1" smtClean="0">
                <a:solidFill>
                  <a:srgbClr val="000000"/>
                </a:solidFill>
                <a:latin typeface="Candara" pitchFamily="34" charset="0"/>
              </a:rPr>
              <a:t>que</a:t>
            </a:r>
            <a:r>
              <a:rPr lang="en-US" dirty="0" smtClean="0">
                <a:solidFill>
                  <a:srgbClr val="000000"/>
                </a:solidFill>
                <a:latin typeface="Candara" pitchFamily="34" charset="0"/>
              </a:rPr>
              <a:t> </a:t>
            </a:r>
            <a:r>
              <a:rPr lang="en-US" dirty="0" err="1" smtClean="0">
                <a:solidFill>
                  <a:srgbClr val="000000"/>
                </a:solidFill>
                <a:latin typeface="Candara" pitchFamily="34" charset="0"/>
              </a:rPr>
              <a:t>eran</a:t>
            </a:r>
            <a:r>
              <a:rPr lang="en-US" dirty="0" smtClean="0">
                <a:solidFill>
                  <a:srgbClr val="000000"/>
                </a:solidFill>
                <a:latin typeface="Candara" pitchFamily="34" charset="0"/>
              </a:rPr>
              <a:t> la 2da </a:t>
            </a:r>
            <a:r>
              <a:rPr lang="en-US" dirty="0" err="1" smtClean="0">
                <a:solidFill>
                  <a:srgbClr val="000000"/>
                </a:solidFill>
                <a:latin typeface="Candara" pitchFamily="34" charset="0"/>
              </a:rPr>
              <a:t>función</a:t>
            </a:r>
            <a:r>
              <a:rPr lang="en-US" dirty="0" smtClean="0">
                <a:solidFill>
                  <a:srgbClr val="000000"/>
                </a:solidFill>
                <a:latin typeface="Candara" pitchFamily="34" charset="0"/>
              </a:rPr>
              <a:t> de </a:t>
            </a:r>
            <a:r>
              <a:rPr lang="en-US" dirty="0" err="1" smtClean="0">
                <a:solidFill>
                  <a:srgbClr val="000000"/>
                </a:solidFill>
                <a:latin typeface="Candara" pitchFamily="34" charset="0"/>
              </a:rPr>
              <a:t>importancia</a:t>
            </a:r>
            <a:r>
              <a:rPr lang="en-US" dirty="0" smtClean="0">
                <a:solidFill>
                  <a:srgbClr val="000000"/>
                </a:solidFill>
                <a:latin typeface="Candara" pitchFamily="34" charset="0"/>
              </a:rPr>
              <a:t> en la </a:t>
            </a:r>
            <a:r>
              <a:rPr lang="en-US" dirty="0" err="1" smtClean="0">
                <a:solidFill>
                  <a:srgbClr val="000000"/>
                </a:solidFill>
                <a:latin typeface="Candara" pitchFamily="34" charset="0"/>
              </a:rPr>
              <a:t>iglesia</a:t>
            </a:r>
            <a:r>
              <a:rPr lang="en-US" dirty="0" smtClean="0">
                <a:solidFill>
                  <a:srgbClr val="000000"/>
                </a:solidFill>
                <a:latin typeface="Candara" pitchFamily="34" charset="0"/>
              </a:rPr>
              <a:t>.</a:t>
            </a:r>
          </a:p>
          <a:p>
            <a:pPr eaLnBrk="1" hangingPunct="1"/>
            <a:r>
              <a:rPr lang="en-US" dirty="0" err="1" smtClean="0">
                <a:solidFill>
                  <a:srgbClr val="000000"/>
                </a:solidFill>
                <a:latin typeface="Candara" pitchFamily="34" charset="0"/>
              </a:rPr>
              <a:t>Veamos</a:t>
            </a:r>
            <a:r>
              <a:rPr lang="en-US" dirty="0" smtClean="0">
                <a:solidFill>
                  <a:srgbClr val="000000"/>
                </a:solidFill>
                <a:latin typeface="Candara" pitchFamily="34" charset="0"/>
              </a:rPr>
              <a:t> el </a:t>
            </a:r>
            <a:r>
              <a:rPr lang="en-US" dirty="0" err="1" smtClean="0">
                <a:solidFill>
                  <a:srgbClr val="000000"/>
                </a:solidFill>
                <a:latin typeface="Candara" pitchFamily="34" charset="0"/>
              </a:rPr>
              <a:t>contexto</a:t>
            </a:r>
            <a:r>
              <a:rPr lang="en-US" dirty="0" smtClean="0">
                <a:solidFill>
                  <a:srgbClr val="000000"/>
                </a:solidFill>
                <a:latin typeface="Candara" pitchFamily="34" charset="0"/>
              </a:rPr>
              <a:t> en </a:t>
            </a:r>
            <a:r>
              <a:rPr lang="en-US" dirty="0" smtClean="0">
                <a:solidFill>
                  <a:srgbClr val="FF0000"/>
                </a:solidFill>
                <a:latin typeface="Candara" pitchFamily="34" charset="0"/>
              </a:rPr>
              <a:t>1ra </a:t>
            </a:r>
            <a:r>
              <a:rPr lang="en-US" dirty="0" err="1" smtClean="0">
                <a:solidFill>
                  <a:srgbClr val="FF0000"/>
                </a:solidFill>
                <a:latin typeface="Candara" pitchFamily="34" charset="0"/>
              </a:rPr>
              <a:t>Corintios</a:t>
            </a:r>
            <a:r>
              <a:rPr lang="en-US" dirty="0" smtClean="0">
                <a:solidFill>
                  <a:srgbClr val="FF0000"/>
                </a:solidFill>
                <a:latin typeface="Candara" pitchFamily="34" charset="0"/>
              </a:rPr>
              <a:t> 13</a:t>
            </a:r>
            <a:r>
              <a:rPr lang="en-US" dirty="0" smtClean="0">
                <a:solidFill>
                  <a:srgbClr val="000000"/>
                </a:solidFill>
                <a:latin typeface="Candara" pitchFamily="34" charset="0"/>
              </a:rPr>
              <a:t>:</a:t>
            </a:r>
            <a:endParaRPr lang="es-PR" dirty="0" smtClean="0">
              <a:solidFill>
                <a:schemeClr val="hlink"/>
              </a:solidFill>
              <a:latin typeface="Candara" pitchFamily="34" charset="0"/>
              <a:hlinkClick r:id="" action="ppaction://noaction"/>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15363"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profetas?</a:t>
            </a:r>
          </a:p>
        </p:txBody>
      </p:sp>
      <p:sp>
        <p:nvSpPr>
          <p:cNvPr id="4112" name="Rectangle 3"/>
          <p:cNvSpPr>
            <a:spLocks noGrp="1" noChangeArrowheads="1"/>
          </p:cNvSpPr>
          <p:nvPr>
            <p:ph type="body" idx="1"/>
          </p:nvPr>
        </p:nvSpPr>
        <p:spPr/>
        <p:txBody>
          <a:bodyPr/>
          <a:lstStyle/>
          <a:p>
            <a:pPr>
              <a:defRPr/>
            </a:pPr>
            <a:r>
              <a:rPr lang="es-ES" dirty="0">
                <a:latin typeface="Candara" pitchFamily="34" charset="0"/>
              </a:rPr>
              <a:t>“</a:t>
            </a:r>
            <a:r>
              <a:rPr lang="es-ES" i="1" dirty="0">
                <a:latin typeface="Candara" pitchFamily="34" charset="0"/>
              </a:rPr>
              <a:t>El amor nunca deja de ser; </a:t>
            </a:r>
            <a:r>
              <a:rPr lang="es-ES" i="1" u="sng" dirty="0">
                <a:latin typeface="Candara" pitchFamily="34" charset="0"/>
              </a:rPr>
              <a:t>pero las profecías se acabarán</a:t>
            </a:r>
            <a:r>
              <a:rPr lang="es-ES" i="1" dirty="0">
                <a:latin typeface="Candara" pitchFamily="34" charset="0"/>
              </a:rPr>
              <a:t>, y cesarán las lenguas, y la ciencia acabará. Porque en parte conocemos, y en parte profetizamos;</a:t>
            </a:r>
            <a:r>
              <a:rPr lang="es-ES" dirty="0">
                <a:latin typeface="Candara" pitchFamily="34" charset="0"/>
              </a:rPr>
              <a:t>” </a:t>
            </a:r>
            <a:endParaRPr lang="es-ES" dirty="0" smtClean="0">
              <a:latin typeface="Candara" pitchFamily="34" charset="0"/>
            </a:endParaRPr>
          </a:p>
          <a:p>
            <a:pPr marL="0" indent="0">
              <a:buFont typeface="Wingdings" pitchFamily="2" charset="2"/>
              <a:buNone/>
              <a:defRPr/>
            </a:pPr>
            <a:r>
              <a:rPr lang="es-ES" dirty="0">
                <a:solidFill>
                  <a:srgbClr val="FF0000"/>
                </a:solidFill>
                <a:latin typeface="Candara" pitchFamily="34" charset="0"/>
              </a:rPr>
              <a:t>	</a:t>
            </a:r>
            <a:r>
              <a:rPr lang="es-ES" dirty="0" smtClean="0">
                <a:solidFill>
                  <a:srgbClr val="FF0000"/>
                </a:solidFill>
                <a:latin typeface="Candara" pitchFamily="34" charset="0"/>
              </a:rPr>
              <a:t>(</a:t>
            </a:r>
            <a:r>
              <a:rPr lang="es-ES" dirty="0">
                <a:solidFill>
                  <a:srgbClr val="FF0000"/>
                </a:solidFill>
                <a:latin typeface="Candara" pitchFamily="34" charset="0"/>
              </a:rPr>
              <a:t>1 Corintios 13.8–9, RVR60)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16387"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profetas?</a:t>
            </a:r>
          </a:p>
        </p:txBody>
      </p:sp>
      <p:sp>
        <p:nvSpPr>
          <p:cNvPr id="16388" name="Rectangle 3"/>
          <p:cNvSpPr>
            <a:spLocks noGrp="1" noChangeArrowheads="1"/>
          </p:cNvSpPr>
          <p:nvPr>
            <p:ph type="body" idx="1"/>
          </p:nvPr>
        </p:nvSpPr>
        <p:spPr/>
        <p:txBody>
          <a:bodyPr/>
          <a:lstStyle/>
          <a:p>
            <a:pPr eaLnBrk="1" hangingPunct="1"/>
            <a:r>
              <a:rPr lang="en-US" smtClean="0">
                <a:solidFill>
                  <a:srgbClr val="000000"/>
                </a:solidFill>
                <a:latin typeface="Candara" pitchFamily="34" charset="0"/>
              </a:rPr>
              <a:t>Dios ciertamente puso profetas, los cuales tuvieron su tiempo y ministerio, hasta Juan quien fue el último de ellos, como hemos visto.</a:t>
            </a:r>
          </a:p>
          <a:p>
            <a:pPr eaLnBrk="1" hangingPunct="1"/>
            <a:r>
              <a:rPr lang="en-US" smtClean="0">
                <a:solidFill>
                  <a:srgbClr val="000000"/>
                </a:solidFill>
                <a:latin typeface="Candara" pitchFamily="34" charset="0"/>
              </a:rPr>
              <a:t>Ya la revelación de Dios está cerrada (La Biblia), y por ende, no hay profetas en el sentido como la Biblia los llama (como por ejemplo, Elías, Isaías). </a:t>
            </a:r>
            <a:endParaRPr lang="es-PR" smtClean="0">
              <a:solidFill>
                <a:schemeClr val="hlink"/>
              </a:solidFill>
              <a:latin typeface="Candara" pitchFamily="34" charset="0"/>
              <a:hlinkClick r:id="" action="ppaction://noaction"/>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362" name="Picture 2" descr="C:\Libraries\Pictures\Visita a Reserva Natural de las Cabezas de San Juan, 16 de diciembre de 2011\IMG_3761.JP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5000" contrast="10000"/>
                    </a14:imgEffect>
                  </a14:imgLayer>
                </a14:imgProps>
              </a:ex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7410" name="Rectangle 14"/>
          <p:cNvSpPr>
            <a:spLocks noGrp="1" noChangeArrowheads="1"/>
          </p:cNvSpPr>
          <p:nvPr>
            <p:ph type="dt" sz="quarter" idx="4294967295"/>
          </p:nvPr>
        </p:nvSpPr>
        <p:spPr>
          <a:xfrm>
            <a:off x="838200" y="6381750"/>
            <a:ext cx="28194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latin typeface="Arial" charset="0"/>
              </a:rPr>
              <a:t>(787) 890-0118</a:t>
            </a:r>
          </a:p>
          <a:p>
            <a:pPr eaLnBrk="1" hangingPunct="1"/>
            <a:r>
              <a:rPr lang="es-PR" smtClean="0">
                <a:latin typeface="Arial" charset="0"/>
              </a:rPr>
              <a:t>www.iglesiabiblicabautista.org</a:t>
            </a:r>
          </a:p>
        </p:txBody>
      </p:sp>
      <p:sp>
        <p:nvSpPr>
          <p:cNvPr id="17411" name="Rectangle 15"/>
          <p:cNvSpPr>
            <a:spLocks noGrp="1" noChangeArrowheads="1"/>
          </p:cNvSpPr>
          <p:nvPr>
            <p:ph type="ftr" sz="quarter" idx="4294967295"/>
          </p:nvPr>
        </p:nvSpPr>
        <p:spPr>
          <a:xfrm>
            <a:off x="5943600" y="6400800"/>
            <a:ext cx="28956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latin typeface="Arial" charset="0"/>
              </a:rPr>
              <a:t>Iglesia Bíblica Bautista de Aguadilla</a:t>
            </a:r>
          </a:p>
        </p:txBody>
      </p:sp>
      <p:sp>
        <p:nvSpPr>
          <p:cNvPr id="17412" name="Rectangle 4"/>
          <p:cNvSpPr>
            <a:spLocks noGrp="1" noChangeArrowheads="1"/>
          </p:cNvSpPr>
          <p:nvPr>
            <p:ph type="ctrTitle"/>
          </p:nvPr>
        </p:nvSpPr>
        <p:spPr>
          <a:xfrm>
            <a:off x="381000" y="228600"/>
            <a:ext cx="3733800" cy="1462088"/>
          </a:xfrm>
        </p:spPr>
        <p:txBody>
          <a:bodyPr/>
          <a:lstStyle/>
          <a:p>
            <a:pPr eaLnBrk="1" hangingPunct="1"/>
            <a:r>
              <a:rPr lang="es-PR" sz="6000" dirty="0" smtClean="0">
                <a:solidFill>
                  <a:schemeClr val="tx1"/>
                </a:solidFill>
                <a:effectLst>
                  <a:outerShdw blurRad="38100" dist="38100" dir="2700000" algn="tl">
                    <a:srgbClr val="000000">
                      <a:alpha val="43137"/>
                    </a:srgbClr>
                  </a:outerShdw>
                </a:effectLst>
                <a:latin typeface="Candara" pitchFamily="34" charset="0"/>
              </a:rPr>
              <a:t>Apóstoles</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18435"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apóstoles?</a:t>
            </a:r>
          </a:p>
        </p:txBody>
      </p:sp>
      <p:sp>
        <p:nvSpPr>
          <p:cNvPr id="18436" name="Rectangle 3"/>
          <p:cNvSpPr>
            <a:spLocks noGrp="1" noChangeArrowheads="1"/>
          </p:cNvSpPr>
          <p:nvPr>
            <p:ph type="body" idx="1"/>
          </p:nvPr>
        </p:nvSpPr>
        <p:spPr>
          <a:xfrm>
            <a:off x="228600" y="2133600"/>
            <a:ext cx="5181600" cy="4114800"/>
          </a:xfrm>
        </p:spPr>
        <p:txBody>
          <a:bodyPr/>
          <a:lstStyle/>
          <a:p>
            <a:pPr eaLnBrk="1" hangingPunct="1"/>
            <a:r>
              <a:rPr lang="es-PR" dirty="0" smtClean="0">
                <a:latin typeface="Candara" pitchFamily="34" charset="0"/>
              </a:rPr>
              <a:t>La Biblia da dos requisitos, que un apóstol tiene que poseer, para ser un apóstol. </a:t>
            </a:r>
            <a:endParaRPr lang="es-PR" b="1" dirty="0" smtClean="0">
              <a:latin typeface="Candara" pitchFamily="34" charset="0"/>
            </a:endParaRPr>
          </a:p>
          <a:p>
            <a:pPr lvl="1" eaLnBrk="1" hangingPunct="1"/>
            <a:r>
              <a:rPr lang="es-PR" b="1" dirty="0" smtClean="0">
                <a:latin typeface="Candara" pitchFamily="34" charset="0"/>
              </a:rPr>
              <a:t>I.</a:t>
            </a:r>
            <a:r>
              <a:rPr lang="es-PR" dirty="0" smtClean="0">
                <a:latin typeface="Candara" pitchFamily="34" charset="0"/>
              </a:rPr>
              <a:t> El apóstol tiene que ser un </a:t>
            </a:r>
            <a:r>
              <a:rPr lang="es-PR" u="sng" dirty="0" smtClean="0">
                <a:latin typeface="Candara" pitchFamily="34" charset="0"/>
              </a:rPr>
              <a:t>testigo ocular</a:t>
            </a:r>
            <a:r>
              <a:rPr lang="es-PR" dirty="0" smtClean="0">
                <a:latin typeface="Candara" pitchFamily="34" charset="0"/>
              </a:rPr>
              <a:t> del Cristo resucitado. </a:t>
            </a:r>
            <a:br>
              <a:rPr lang="es-PR" dirty="0" smtClean="0">
                <a:latin typeface="Candara" pitchFamily="34" charset="0"/>
              </a:rPr>
            </a:br>
            <a:r>
              <a:rPr lang="es-PR" dirty="0" smtClean="0">
                <a:solidFill>
                  <a:schemeClr val="hlink"/>
                </a:solidFill>
                <a:latin typeface="Candara" pitchFamily="34" charset="0"/>
              </a:rPr>
              <a:t>(Hechos 1:21-26; 1 Corintios 9:1-2; 15:5-9).</a:t>
            </a:r>
            <a:r>
              <a:rPr lang="es-PR" dirty="0" smtClean="0">
                <a:latin typeface="Candara" pitchFamily="34" charset="0"/>
              </a:rPr>
              <a:t> </a:t>
            </a:r>
            <a:endParaRPr lang="es-PR" b="1" dirty="0" smtClean="0">
              <a:latin typeface="Candara" pitchFamily="34" charset="0"/>
            </a:endParaRPr>
          </a:p>
        </p:txBody>
      </p:sp>
      <p:pic>
        <p:nvPicPr>
          <p:cNvPr id="1026" name="Picture 2" descr="http://thefamily.com/wp-content/uploads/2011/11/Jesus-Resurrected.jp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31000"/>
                    </a14:imgEffect>
                    <a14:imgEffect>
                      <a14:brightnessContrast bright="9000"/>
                    </a14:imgEffect>
                  </a14:imgLayer>
                </a14:imgProps>
              </a:ext>
              <a:ext uri="{28A0092B-C50C-407E-A947-70E740481C1C}">
                <a14:useLocalDpi xmlns:a14="http://schemas.microsoft.com/office/drawing/2010/main"/>
              </a:ext>
            </a:extLst>
          </a:blip>
          <a:srcRect/>
          <a:stretch>
            <a:fillRect/>
          </a:stretch>
        </p:blipFill>
        <p:spPr bwMode="auto">
          <a:xfrm>
            <a:off x="5791200" y="2133600"/>
            <a:ext cx="3009836" cy="43338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19459"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apóstoles?</a:t>
            </a:r>
          </a:p>
        </p:txBody>
      </p:sp>
      <p:sp>
        <p:nvSpPr>
          <p:cNvPr id="19460" name="Rectangle 3"/>
          <p:cNvSpPr>
            <a:spLocks noGrp="1" noChangeArrowheads="1"/>
          </p:cNvSpPr>
          <p:nvPr>
            <p:ph type="body" idx="1"/>
          </p:nvPr>
        </p:nvSpPr>
        <p:spPr/>
        <p:txBody>
          <a:bodyPr/>
          <a:lstStyle/>
          <a:p>
            <a:pPr eaLnBrk="1" hangingPunct="1"/>
            <a:r>
              <a:rPr lang="es-PR" smtClean="0">
                <a:solidFill>
                  <a:srgbClr val="000000"/>
                </a:solidFill>
                <a:latin typeface="Candara" pitchFamily="34" charset="0"/>
              </a:rPr>
              <a:t>"</a:t>
            </a:r>
            <a:r>
              <a:rPr lang="es-ES" i="1" smtClean="0">
                <a:solidFill>
                  <a:srgbClr val="000000"/>
                </a:solidFill>
                <a:latin typeface="Candara" pitchFamily="34" charset="0"/>
              </a:rPr>
              <a:t>¿No soy apóstol? ¿No soy libre? </a:t>
            </a:r>
            <a:r>
              <a:rPr lang="es-ES" i="1" u="sng" smtClean="0">
                <a:solidFill>
                  <a:srgbClr val="000000"/>
                </a:solidFill>
                <a:latin typeface="Candara" pitchFamily="34" charset="0"/>
              </a:rPr>
              <a:t>¿No he visto a Jesús el Señor nuestro? </a:t>
            </a:r>
            <a:r>
              <a:rPr lang="es-ES" i="1" smtClean="0">
                <a:solidFill>
                  <a:srgbClr val="000000"/>
                </a:solidFill>
                <a:latin typeface="Candara" pitchFamily="34" charset="0"/>
              </a:rPr>
              <a:t>¿No sois vosotros mi obra en el Señor?</a:t>
            </a:r>
            <a:r>
              <a:rPr lang="es-PR" i="1" smtClean="0">
                <a:solidFill>
                  <a:srgbClr val="000000"/>
                </a:solidFill>
                <a:latin typeface="Candara" pitchFamily="34" charset="0"/>
              </a:rPr>
              <a:t> </a:t>
            </a:r>
            <a:r>
              <a:rPr lang="es-ES" i="1" smtClean="0">
                <a:solidFill>
                  <a:srgbClr val="000000"/>
                </a:solidFill>
                <a:latin typeface="Candara" pitchFamily="34" charset="0"/>
              </a:rPr>
              <a:t>Si para otros no soy apóstol, para vosotros ciertamente lo soy; porque el sello de mi apostolado sois vosotros en el Señor.</a:t>
            </a:r>
            <a:r>
              <a:rPr lang="es-PR" smtClean="0">
                <a:solidFill>
                  <a:srgbClr val="000000"/>
                </a:solidFill>
                <a:latin typeface="Candara" pitchFamily="34" charset="0"/>
              </a:rPr>
              <a:t>" </a:t>
            </a:r>
          </a:p>
          <a:p>
            <a:pPr eaLnBrk="1" hangingPunct="1">
              <a:buFont typeface="Wingdings" pitchFamily="2" charset="2"/>
              <a:buNone/>
            </a:pPr>
            <a:r>
              <a:rPr lang="es-PR" smtClean="0">
                <a:solidFill>
                  <a:srgbClr val="000000"/>
                </a:solidFill>
                <a:latin typeface="Candara" pitchFamily="34" charset="0"/>
              </a:rPr>
              <a:t>	</a:t>
            </a:r>
            <a:r>
              <a:rPr lang="es-PR" smtClean="0">
                <a:solidFill>
                  <a:schemeClr val="hlink"/>
                </a:solidFill>
                <a:latin typeface="Candara" pitchFamily="34" charset="0"/>
              </a:rPr>
              <a:t>(1 Corintios 9.1-2, RVR60)</a:t>
            </a:r>
            <a:r>
              <a:rPr lang="es-PR" smtClean="0">
                <a:solidFill>
                  <a:srgbClr val="000000"/>
                </a:solidFill>
                <a:latin typeface="Candara" pitchFamily="34" charset="0"/>
              </a:rPr>
              <a:t> </a:t>
            </a:r>
            <a:endParaRPr lang="es-PR" baseline="30000" smtClean="0">
              <a:solidFill>
                <a:srgbClr val="000000"/>
              </a:solidFill>
              <a:latin typeface="Candara" pitchFamily="34" charset="0"/>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20483"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apóstoles?</a:t>
            </a:r>
          </a:p>
        </p:txBody>
      </p:sp>
      <p:sp>
        <p:nvSpPr>
          <p:cNvPr id="20484" name="Rectangle 3"/>
          <p:cNvSpPr>
            <a:spLocks noGrp="1" noChangeArrowheads="1"/>
          </p:cNvSpPr>
          <p:nvPr>
            <p:ph type="body" idx="1"/>
          </p:nvPr>
        </p:nvSpPr>
        <p:spPr/>
        <p:txBody>
          <a:bodyPr/>
          <a:lstStyle/>
          <a:p>
            <a:pPr eaLnBrk="1" hangingPunct="1"/>
            <a:r>
              <a:rPr lang="es-PR" i="1" smtClean="0">
                <a:solidFill>
                  <a:srgbClr val="000000"/>
                </a:solidFill>
                <a:latin typeface="Candara" pitchFamily="34" charset="0"/>
              </a:rPr>
              <a:t>"Las </a:t>
            </a:r>
            <a:r>
              <a:rPr lang="es-PR" i="1" u="sng" smtClean="0">
                <a:solidFill>
                  <a:srgbClr val="000000"/>
                </a:solidFill>
                <a:latin typeface="Candara" pitchFamily="34" charset="0"/>
              </a:rPr>
              <a:t>señales de apóstol</a:t>
            </a:r>
            <a:r>
              <a:rPr lang="es-PR" i="1" smtClean="0">
                <a:solidFill>
                  <a:srgbClr val="000000"/>
                </a:solidFill>
                <a:latin typeface="Candara" pitchFamily="34" charset="0"/>
              </a:rPr>
              <a:t> han sido realizadas entre vosotros con toda paciencia, con señales, prodigios y hechos poderosos." </a:t>
            </a:r>
          </a:p>
          <a:p>
            <a:pPr eaLnBrk="1" hangingPunct="1">
              <a:buFont typeface="Wingdings" pitchFamily="2" charset="2"/>
              <a:buNone/>
            </a:pPr>
            <a:r>
              <a:rPr lang="es-PR" smtClean="0">
                <a:solidFill>
                  <a:srgbClr val="000000"/>
                </a:solidFill>
                <a:latin typeface="Candara" pitchFamily="34" charset="0"/>
              </a:rPr>
              <a:t>	(</a:t>
            </a:r>
            <a:r>
              <a:rPr lang="es-PR" smtClean="0">
                <a:solidFill>
                  <a:schemeClr val="hlink"/>
                </a:solidFill>
                <a:latin typeface="Candara" pitchFamily="34" charset="0"/>
              </a:rPr>
              <a:t>2 Corintios 12.12, RVA</a:t>
            </a:r>
            <a:r>
              <a:rPr lang="es-PR" smtClean="0">
                <a:solidFill>
                  <a:srgbClr val="000000"/>
                </a:solidFill>
                <a:latin typeface="Candara" pitchFamily="34" charset="0"/>
              </a:rPr>
              <a:t>) </a:t>
            </a:r>
          </a:p>
          <a:p>
            <a:pPr eaLnBrk="1" hangingPunct="1">
              <a:buFont typeface="Wingdings" pitchFamily="2" charset="2"/>
              <a:buNone/>
            </a:pPr>
            <a:endParaRPr lang="es-PR" smtClean="0">
              <a:solidFill>
                <a:srgbClr val="000000"/>
              </a:solidFill>
              <a:latin typeface="Candara" pitchFamily="34" charset="0"/>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21507"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apóstoles?</a:t>
            </a:r>
          </a:p>
        </p:txBody>
      </p:sp>
      <p:sp>
        <p:nvSpPr>
          <p:cNvPr id="21508" name="Rectangle 3"/>
          <p:cNvSpPr>
            <a:spLocks noGrp="1" noChangeArrowheads="1"/>
          </p:cNvSpPr>
          <p:nvPr>
            <p:ph type="body" idx="1"/>
          </p:nvPr>
        </p:nvSpPr>
        <p:spPr>
          <a:xfrm>
            <a:off x="457200" y="2017713"/>
            <a:ext cx="8497888" cy="4114800"/>
          </a:xfrm>
        </p:spPr>
        <p:txBody>
          <a:bodyPr/>
          <a:lstStyle/>
          <a:p>
            <a:pPr eaLnBrk="1" hangingPunct="1">
              <a:lnSpc>
                <a:spcPct val="80000"/>
              </a:lnSpc>
            </a:pPr>
            <a:r>
              <a:rPr lang="es-PR" sz="2500" i="1" dirty="0" smtClean="0">
                <a:solidFill>
                  <a:srgbClr val="000000"/>
                </a:solidFill>
                <a:latin typeface="Candara" pitchFamily="34" charset="0"/>
              </a:rPr>
              <a:t>"</a:t>
            </a:r>
            <a:r>
              <a:rPr lang="es-ES" sz="2500" i="1" dirty="0" smtClean="0">
                <a:solidFill>
                  <a:srgbClr val="000000"/>
                </a:solidFill>
                <a:latin typeface="Candara" pitchFamily="34" charset="0"/>
              </a:rPr>
              <a:t>Es necesario, pues, que de estos hombres que han estado juntos con nosotros todo el tiempo que el Señor Jesús entraba y salía entre nosotros,</a:t>
            </a:r>
            <a:r>
              <a:rPr lang="es-PR" sz="2500" i="1" dirty="0" smtClean="0">
                <a:solidFill>
                  <a:srgbClr val="000000"/>
                </a:solidFill>
                <a:latin typeface="Candara" pitchFamily="34" charset="0"/>
              </a:rPr>
              <a:t> </a:t>
            </a:r>
            <a:r>
              <a:rPr lang="es-ES" sz="2500" i="1" dirty="0" smtClean="0">
                <a:solidFill>
                  <a:srgbClr val="000000"/>
                </a:solidFill>
                <a:latin typeface="Candara" pitchFamily="34" charset="0"/>
              </a:rPr>
              <a:t>comenzando desde el bautismo de Juan hasta el día en que de entre nosotros fue recibido arriba, </a:t>
            </a:r>
            <a:r>
              <a:rPr lang="es-ES" sz="2500" i="1" u="sng" dirty="0" smtClean="0">
                <a:solidFill>
                  <a:srgbClr val="000000"/>
                </a:solidFill>
                <a:latin typeface="Candara" pitchFamily="34" charset="0"/>
              </a:rPr>
              <a:t>uno sea hecho testigo con nosotros, de su resurrección.</a:t>
            </a:r>
            <a:r>
              <a:rPr lang="es-PR" sz="2500" i="1" dirty="0" smtClean="0">
                <a:solidFill>
                  <a:srgbClr val="000000"/>
                </a:solidFill>
                <a:latin typeface="Candara" pitchFamily="34" charset="0"/>
              </a:rPr>
              <a:t> </a:t>
            </a:r>
            <a:r>
              <a:rPr lang="es-ES" sz="2500" i="1" dirty="0" smtClean="0">
                <a:solidFill>
                  <a:srgbClr val="000000"/>
                </a:solidFill>
                <a:latin typeface="Candara" pitchFamily="34" charset="0"/>
              </a:rPr>
              <a:t>Y señalaron a dos: a José, llamado </a:t>
            </a:r>
            <a:r>
              <a:rPr lang="es-ES" sz="2500" i="1" dirty="0" err="1" smtClean="0">
                <a:solidFill>
                  <a:srgbClr val="000000"/>
                </a:solidFill>
                <a:latin typeface="Candara" pitchFamily="34" charset="0"/>
              </a:rPr>
              <a:t>Barsabás</a:t>
            </a:r>
            <a:r>
              <a:rPr lang="es-ES" sz="2500" i="1" dirty="0" smtClean="0">
                <a:solidFill>
                  <a:srgbClr val="000000"/>
                </a:solidFill>
                <a:latin typeface="Candara" pitchFamily="34" charset="0"/>
              </a:rPr>
              <a:t>, que tenía por sobrenombre Justo, y a Matías.</a:t>
            </a:r>
            <a:r>
              <a:rPr lang="es-PR" sz="2500" i="1" dirty="0" smtClean="0">
                <a:solidFill>
                  <a:srgbClr val="000000"/>
                </a:solidFill>
                <a:latin typeface="Candara" pitchFamily="34" charset="0"/>
              </a:rPr>
              <a:t> </a:t>
            </a:r>
            <a:r>
              <a:rPr lang="es-ES" sz="2500" i="1" dirty="0" smtClean="0">
                <a:solidFill>
                  <a:srgbClr val="000000"/>
                </a:solidFill>
                <a:latin typeface="Candara" pitchFamily="34" charset="0"/>
              </a:rPr>
              <a:t>Y orando, dijeron: Tú, Señor, que conoces los corazones de todos, muestra cuál de estos dos has escogido,</a:t>
            </a:r>
            <a:r>
              <a:rPr lang="es-PR" sz="2500" i="1" dirty="0" smtClean="0">
                <a:solidFill>
                  <a:srgbClr val="000000"/>
                </a:solidFill>
                <a:latin typeface="Candara" pitchFamily="34" charset="0"/>
              </a:rPr>
              <a:t> </a:t>
            </a:r>
            <a:r>
              <a:rPr lang="es-ES" sz="2500" i="1" dirty="0" smtClean="0">
                <a:solidFill>
                  <a:srgbClr val="000000"/>
                </a:solidFill>
                <a:latin typeface="Candara" pitchFamily="34" charset="0"/>
              </a:rPr>
              <a:t>para que tome la parte de este ministerio y apostolado, de que cayó Judas por transgresión, para irse a su propio lugar.</a:t>
            </a:r>
            <a:r>
              <a:rPr lang="es-PR" sz="2500" i="1" dirty="0" smtClean="0">
                <a:solidFill>
                  <a:srgbClr val="000000"/>
                </a:solidFill>
                <a:latin typeface="Candara" pitchFamily="34" charset="0"/>
              </a:rPr>
              <a:t> </a:t>
            </a:r>
            <a:r>
              <a:rPr lang="es-ES" sz="2500" i="1" dirty="0" smtClean="0">
                <a:solidFill>
                  <a:srgbClr val="000000"/>
                </a:solidFill>
                <a:latin typeface="Candara" pitchFamily="34" charset="0"/>
              </a:rPr>
              <a:t>Y les echaron suertes, y la suerte cayó sobre Matías; y fue contado con los once apóstoles.</a:t>
            </a:r>
            <a:r>
              <a:rPr lang="es-PR" sz="2500" i="1" dirty="0" smtClean="0">
                <a:solidFill>
                  <a:srgbClr val="000000"/>
                </a:solidFill>
                <a:latin typeface="Candara" pitchFamily="34" charset="0"/>
              </a:rPr>
              <a:t>" </a:t>
            </a:r>
          </a:p>
          <a:p>
            <a:pPr eaLnBrk="1" hangingPunct="1">
              <a:lnSpc>
                <a:spcPct val="80000"/>
              </a:lnSpc>
              <a:buFont typeface="Wingdings" pitchFamily="2" charset="2"/>
              <a:buNone/>
            </a:pPr>
            <a:r>
              <a:rPr lang="es-PR" sz="2500" i="1" dirty="0" smtClean="0">
                <a:solidFill>
                  <a:srgbClr val="000000"/>
                </a:solidFill>
                <a:latin typeface="Candara" pitchFamily="34" charset="0"/>
              </a:rPr>
              <a:t>	</a:t>
            </a:r>
            <a:r>
              <a:rPr lang="es-PR" sz="2500" dirty="0" smtClean="0">
                <a:solidFill>
                  <a:schemeClr val="hlink"/>
                </a:solidFill>
                <a:latin typeface="Candara" pitchFamily="34" charset="0"/>
              </a:rPr>
              <a:t>(Hechos de los Apóstoles 1.21-26, RVR60)</a:t>
            </a:r>
            <a:r>
              <a:rPr lang="es-PR" sz="2500" dirty="0" smtClean="0">
                <a:solidFill>
                  <a:srgbClr val="000000"/>
                </a:solidFill>
                <a:latin typeface="Candara" pitchFamily="34" charset="0"/>
              </a:rPr>
              <a:t> </a:t>
            </a:r>
            <a:endParaRPr lang="es-PR" sz="2500" baseline="30000" dirty="0" smtClean="0">
              <a:solidFill>
                <a:srgbClr val="000000"/>
              </a:solidFill>
              <a:latin typeface="Candara" pitchFamily="34" charset="0"/>
              <a:hlinkClick r:id="" action="ppaction://noaction"/>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apóstoles?</a:t>
            </a:r>
          </a:p>
        </p:txBody>
      </p:sp>
      <p:sp>
        <p:nvSpPr>
          <p:cNvPr id="22531" name="Content Placeholder 7"/>
          <p:cNvSpPr>
            <a:spLocks noGrp="1"/>
          </p:cNvSpPr>
          <p:nvPr>
            <p:ph idx="1"/>
          </p:nvPr>
        </p:nvSpPr>
        <p:spPr>
          <a:xfrm>
            <a:off x="533400" y="2057400"/>
            <a:ext cx="8421688" cy="4114800"/>
          </a:xfrm>
        </p:spPr>
        <p:txBody>
          <a:bodyPr/>
          <a:lstStyle/>
          <a:p>
            <a:pPr eaLnBrk="1" hangingPunct="1"/>
            <a:r>
              <a:rPr lang="es-PR" dirty="0" smtClean="0">
                <a:latin typeface="Candara" pitchFamily="34" charset="0"/>
              </a:rPr>
              <a:t>Cuando la iglesia quiso elegir un apóstol para tomar el lugar de Judas, claramente tenía que ser alguien que pudiera ser testigo del Cristo resucitado, o sea, que lo hubiera visto resucitado.</a:t>
            </a:r>
          </a:p>
        </p:txBody>
      </p:sp>
      <p:sp>
        <p:nvSpPr>
          <p:cNvPr id="2253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23555"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apóstoles?</a:t>
            </a:r>
          </a:p>
        </p:txBody>
      </p:sp>
      <p:sp>
        <p:nvSpPr>
          <p:cNvPr id="23556" name="Rectangle 3"/>
          <p:cNvSpPr>
            <a:spLocks noGrp="1" noChangeArrowheads="1"/>
          </p:cNvSpPr>
          <p:nvPr>
            <p:ph type="body" idx="1"/>
          </p:nvPr>
        </p:nvSpPr>
        <p:spPr>
          <a:xfrm>
            <a:off x="457200" y="2017713"/>
            <a:ext cx="8497888" cy="4114800"/>
          </a:xfrm>
        </p:spPr>
        <p:txBody>
          <a:bodyPr/>
          <a:lstStyle/>
          <a:p>
            <a:pPr eaLnBrk="1" hangingPunct="1">
              <a:lnSpc>
                <a:spcPct val="80000"/>
              </a:lnSpc>
            </a:pPr>
            <a:r>
              <a:rPr lang="es-PR" sz="2800" i="1" dirty="0" smtClean="0">
                <a:solidFill>
                  <a:srgbClr val="000000"/>
                </a:solidFill>
                <a:latin typeface="Candara" pitchFamily="34" charset="0"/>
              </a:rPr>
              <a:t>"Y</a:t>
            </a:r>
            <a:r>
              <a:rPr lang="es-ES" sz="2800" i="1" dirty="0" smtClean="0">
                <a:solidFill>
                  <a:srgbClr val="000000"/>
                </a:solidFill>
                <a:latin typeface="Candara" pitchFamily="34" charset="0"/>
              </a:rPr>
              <a:t> que apareció a </a:t>
            </a:r>
            <a:r>
              <a:rPr lang="es-ES" sz="2800" i="1" dirty="0" err="1" smtClean="0">
                <a:solidFill>
                  <a:srgbClr val="000000"/>
                </a:solidFill>
                <a:latin typeface="Candara" pitchFamily="34" charset="0"/>
              </a:rPr>
              <a:t>Cefas</a:t>
            </a:r>
            <a:r>
              <a:rPr lang="es-ES" sz="2800" i="1" dirty="0" smtClean="0">
                <a:solidFill>
                  <a:srgbClr val="000000"/>
                </a:solidFill>
                <a:latin typeface="Candara" pitchFamily="34" charset="0"/>
              </a:rPr>
              <a:t>, y después a los doce.</a:t>
            </a:r>
            <a:r>
              <a:rPr lang="es-PR" sz="2800" i="1" dirty="0" smtClean="0">
                <a:solidFill>
                  <a:srgbClr val="000000"/>
                </a:solidFill>
                <a:latin typeface="Candara" pitchFamily="34" charset="0"/>
              </a:rPr>
              <a:t> </a:t>
            </a:r>
            <a:r>
              <a:rPr lang="es-ES" sz="2800" i="1" dirty="0" smtClean="0">
                <a:solidFill>
                  <a:srgbClr val="000000"/>
                </a:solidFill>
                <a:latin typeface="Candara" pitchFamily="34" charset="0"/>
              </a:rPr>
              <a:t>Después apareció a más de quinientos hermanos a la vez, de los cuales muchos viven aún, y otros ya duermen.</a:t>
            </a:r>
            <a:r>
              <a:rPr lang="es-PR" sz="2800" i="1" dirty="0" smtClean="0">
                <a:solidFill>
                  <a:srgbClr val="000000"/>
                </a:solidFill>
                <a:latin typeface="Candara" pitchFamily="34" charset="0"/>
              </a:rPr>
              <a:t> </a:t>
            </a:r>
            <a:r>
              <a:rPr lang="es-ES" sz="2800" i="1" dirty="0" smtClean="0">
                <a:solidFill>
                  <a:srgbClr val="000000"/>
                </a:solidFill>
                <a:latin typeface="Candara" pitchFamily="34" charset="0"/>
              </a:rPr>
              <a:t>Después apareció a Jacobo; después a todos los apóstoles;</a:t>
            </a:r>
            <a:r>
              <a:rPr lang="es-PR" sz="2800" i="1" dirty="0" smtClean="0">
                <a:solidFill>
                  <a:srgbClr val="000000"/>
                </a:solidFill>
                <a:latin typeface="Candara" pitchFamily="34" charset="0"/>
              </a:rPr>
              <a:t> </a:t>
            </a:r>
            <a:r>
              <a:rPr lang="es-ES" sz="2800" i="1" u="sng" dirty="0" smtClean="0">
                <a:solidFill>
                  <a:srgbClr val="000000"/>
                </a:solidFill>
                <a:latin typeface="Candara" pitchFamily="34" charset="0"/>
              </a:rPr>
              <a:t>y al último de todos,</a:t>
            </a:r>
            <a:r>
              <a:rPr lang="es-ES" sz="2800" i="1" dirty="0" smtClean="0">
                <a:solidFill>
                  <a:srgbClr val="000000"/>
                </a:solidFill>
                <a:latin typeface="Candara" pitchFamily="34" charset="0"/>
              </a:rPr>
              <a:t> como a un abortivo, </a:t>
            </a:r>
            <a:r>
              <a:rPr lang="es-ES" sz="2800" i="1" u="sng" dirty="0" smtClean="0">
                <a:solidFill>
                  <a:srgbClr val="000000"/>
                </a:solidFill>
                <a:latin typeface="Candara" pitchFamily="34" charset="0"/>
              </a:rPr>
              <a:t>me apareció a mí.</a:t>
            </a:r>
            <a:r>
              <a:rPr lang="es-PR" sz="2800" i="1" dirty="0" smtClean="0">
                <a:solidFill>
                  <a:srgbClr val="000000"/>
                </a:solidFill>
                <a:latin typeface="Candara" pitchFamily="34" charset="0"/>
              </a:rPr>
              <a:t> </a:t>
            </a:r>
            <a:r>
              <a:rPr lang="es-ES" sz="2800" i="1" dirty="0" smtClean="0">
                <a:solidFill>
                  <a:srgbClr val="000000"/>
                </a:solidFill>
                <a:latin typeface="Candara" pitchFamily="34" charset="0"/>
              </a:rPr>
              <a:t>Porque yo </a:t>
            </a:r>
            <a:r>
              <a:rPr lang="es-ES" sz="2800" i="1" u="sng" dirty="0" smtClean="0">
                <a:solidFill>
                  <a:srgbClr val="000000"/>
                </a:solidFill>
                <a:latin typeface="Candara" pitchFamily="34" charset="0"/>
              </a:rPr>
              <a:t>soy el más pequeño de los apóstoles,</a:t>
            </a:r>
            <a:r>
              <a:rPr lang="es-ES" sz="2800" i="1" dirty="0" smtClean="0">
                <a:solidFill>
                  <a:srgbClr val="000000"/>
                </a:solidFill>
                <a:latin typeface="Candara" pitchFamily="34" charset="0"/>
              </a:rPr>
              <a:t> que no soy digno de ser llamado apóstol, porque perseguí a la iglesia de Dios.</a:t>
            </a:r>
            <a:r>
              <a:rPr lang="es-PR" sz="2800" i="1" dirty="0" smtClean="0">
                <a:solidFill>
                  <a:srgbClr val="000000"/>
                </a:solidFill>
                <a:latin typeface="Candara" pitchFamily="34" charset="0"/>
              </a:rPr>
              <a:t>" </a:t>
            </a:r>
          </a:p>
          <a:p>
            <a:pPr eaLnBrk="1" hangingPunct="1">
              <a:lnSpc>
                <a:spcPct val="80000"/>
              </a:lnSpc>
              <a:buFont typeface="Wingdings" pitchFamily="2" charset="2"/>
              <a:buNone/>
            </a:pPr>
            <a:r>
              <a:rPr lang="es-PR" sz="2800" dirty="0" smtClean="0">
                <a:solidFill>
                  <a:srgbClr val="000000"/>
                </a:solidFill>
                <a:latin typeface="Candara" pitchFamily="34" charset="0"/>
              </a:rPr>
              <a:t>	</a:t>
            </a:r>
            <a:r>
              <a:rPr lang="es-PR" sz="2800" dirty="0" smtClean="0">
                <a:solidFill>
                  <a:schemeClr val="hlink"/>
                </a:solidFill>
                <a:latin typeface="Candara" pitchFamily="34" charset="0"/>
              </a:rPr>
              <a:t>(1 Corintios 15.5-9, RVR60)</a:t>
            </a:r>
            <a:endParaRPr lang="es-PR" sz="2800" dirty="0" smtClean="0">
              <a:solidFill>
                <a:schemeClr val="hlink"/>
              </a:solidFill>
              <a:latin typeface="Candara" pitchFamily="34" charset="0"/>
              <a:hlinkClick r:id="" action="ppaction://noactio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18" name="Picture 2" descr="C:\Libraries\Pictures\Visita a Reserva Natural de las Cabezas de San Juan, 16 de diciembre de 2011\IMG_3598.JP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10000" contrast="10000"/>
                    </a14:imgEffect>
                  </a14:imgLayer>
                </a14:imgProps>
              </a:ex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4"/>
          <p:cNvSpPr>
            <a:spLocks noGrp="1" noChangeArrowheads="1"/>
          </p:cNvSpPr>
          <p:nvPr>
            <p:ph type="dt" sz="half" idx="2"/>
          </p:nvPr>
        </p:nvSpPr>
        <p:spPr/>
        <p:txBody>
          <a:bodyPr/>
          <a:lstStyle/>
          <a:p>
            <a:r>
              <a:rPr lang="es-PR"/>
              <a:t>(787) 890-0118</a:t>
            </a:r>
          </a:p>
          <a:p>
            <a:r>
              <a:rPr lang="es-PR"/>
              <a:t>www.iglesiabiblicabautista.org</a:t>
            </a:r>
          </a:p>
        </p:txBody>
      </p:sp>
      <p:sp>
        <p:nvSpPr>
          <p:cNvPr id="4" name="Rectangle 15"/>
          <p:cNvSpPr>
            <a:spLocks noGrp="1" noChangeArrowheads="1"/>
          </p:cNvSpPr>
          <p:nvPr>
            <p:ph type="ftr" sz="quarter" idx="3"/>
          </p:nvPr>
        </p:nvSpPr>
        <p:spPr/>
        <p:txBody>
          <a:bodyPr/>
          <a:lstStyle/>
          <a:p>
            <a:r>
              <a:rPr lang="es-PR"/>
              <a:t>Iglesia Bíblica Bautista de Aguadilla</a:t>
            </a:r>
          </a:p>
        </p:txBody>
      </p:sp>
      <p:sp>
        <p:nvSpPr>
          <p:cNvPr id="208900" name="Rectangle 4"/>
          <p:cNvSpPr>
            <a:spLocks noGrp="1" noChangeArrowheads="1"/>
          </p:cNvSpPr>
          <p:nvPr>
            <p:ph type="ctrTitle"/>
          </p:nvPr>
        </p:nvSpPr>
        <p:spPr>
          <a:xfrm>
            <a:off x="2971800" y="990600"/>
            <a:ext cx="4495800" cy="901700"/>
          </a:xfrm>
        </p:spPr>
        <p:txBody>
          <a:bodyPr/>
          <a:lstStyle/>
          <a:p>
            <a:r>
              <a:rPr lang="es-PR" sz="6000" dirty="0">
                <a:solidFill>
                  <a:schemeClr val="tx1">
                    <a:lumMod val="95000"/>
                    <a:lumOff val="5000"/>
                  </a:schemeClr>
                </a:solidFill>
                <a:latin typeface="Candara" pitchFamily="34" charset="0"/>
              </a:rPr>
              <a:t>Definiciones</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24579"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apóstoles?</a:t>
            </a:r>
          </a:p>
        </p:txBody>
      </p:sp>
      <p:sp>
        <p:nvSpPr>
          <p:cNvPr id="24580" name="Rectangle 3"/>
          <p:cNvSpPr>
            <a:spLocks noGrp="1" noChangeArrowheads="1"/>
          </p:cNvSpPr>
          <p:nvPr>
            <p:ph type="body" idx="1"/>
          </p:nvPr>
        </p:nvSpPr>
        <p:spPr>
          <a:xfrm>
            <a:off x="457200" y="2017713"/>
            <a:ext cx="4800600" cy="4114800"/>
          </a:xfrm>
        </p:spPr>
        <p:txBody>
          <a:bodyPr/>
          <a:lstStyle/>
          <a:p>
            <a:pPr eaLnBrk="1" hangingPunct="1">
              <a:lnSpc>
                <a:spcPct val="80000"/>
              </a:lnSpc>
            </a:pPr>
            <a:r>
              <a:rPr lang="en-US" dirty="0" smtClean="0">
                <a:solidFill>
                  <a:srgbClr val="000000"/>
                </a:solidFill>
                <a:latin typeface="Candara" pitchFamily="34" charset="0"/>
              </a:rPr>
              <a:t>Y </a:t>
            </a:r>
            <a:r>
              <a:rPr lang="en-US" dirty="0" err="1" smtClean="0">
                <a:solidFill>
                  <a:srgbClr val="000000"/>
                </a:solidFill>
                <a:latin typeface="Candara" pitchFamily="34" charset="0"/>
              </a:rPr>
              <a:t>también</a:t>
            </a:r>
            <a:r>
              <a:rPr lang="en-US" dirty="0" smtClean="0">
                <a:solidFill>
                  <a:srgbClr val="000000"/>
                </a:solidFill>
                <a:latin typeface="Candara" pitchFamily="34" charset="0"/>
              </a:rPr>
              <a:t> </a:t>
            </a:r>
            <a:r>
              <a:rPr lang="en-US" dirty="0" err="1" smtClean="0">
                <a:solidFill>
                  <a:srgbClr val="000000"/>
                </a:solidFill>
                <a:latin typeface="Candara" pitchFamily="34" charset="0"/>
              </a:rPr>
              <a:t>vemos</a:t>
            </a:r>
            <a:r>
              <a:rPr lang="en-US" dirty="0" smtClean="0">
                <a:solidFill>
                  <a:srgbClr val="000000"/>
                </a:solidFill>
                <a:latin typeface="Candara" pitchFamily="34" charset="0"/>
              </a:rPr>
              <a:t> </a:t>
            </a:r>
            <a:r>
              <a:rPr lang="en-US" dirty="0" err="1" smtClean="0">
                <a:solidFill>
                  <a:srgbClr val="000000"/>
                </a:solidFill>
                <a:latin typeface="Candara" pitchFamily="34" charset="0"/>
              </a:rPr>
              <a:t>claramente</a:t>
            </a:r>
            <a:r>
              <a:rPr lang="en-US" dirty="0" smtClean="0">
                <a:solidFill>
                  <a:srgbClr val="000000"/>
                </a:solidFill>
                <a:latin typeface="Candara" pitchFamily="34" charset="0"/>
              </a:rPr>
              <a:t> </a:t>
            </a:r>
            <a:r>
              <a:rPr lang="en-US" dirty="0" err="1" smtClean="0">
                <a:solidFill>
                  <a:srgbClr val="000000"/>
                </a:solidFill>
                <a:latin typeface="Candara" pitchFamily="34" charset="0"/>
              </a:rPr>
              <a:t>que</a:t>
            </a:r>
            <a:r>
              <a:rPr lang="en-US" dirty="0" smtClean="0">
                <a:solidFill>
                  <a:srgbClr val="000000"/>
                </a:solidFill>
                <a:latin typeface="Candara" pitchFamily="34" charset="0"/>
              </a:rPr>
              <a:t> Pablo se </a:t>
            </a:r>
            <a:r>
              <a:rPr lang="en-US" dirty="0" err="1" smtClean="0">
                <a:solidFill>
                  <a:srgbClr val="000000"/>
                </a:solidFill>
                <a:latin typeface="Candara" pitchFamily="34" charset="0"/>
              </a:rPr>
              <a:t>señala</a:t>
            </a:r>
            <a:r>
              <a:rPr lang="en-US" dirty="0" smtClean="0">
                <a:solidFill>
                  <a:srgbClr val="000000"/>
                </a:solidFill>
                <a:latin typeface="Candara" pitchFamily="34" charset="0"/>
              </a:rPr>
              <a:t> </a:t>
            </a:r>
            <a:r>
              <a:rPr lang="en-US" dirty="0" err="1" smtClean="0">
                <a:solidFill>
                  <a:srgbClr val="000000"/>
                </a:solidFill>
                <a:latin typeface="Candara" pitchFamily="34" charset="0"/>
              </a:rPr>
              <a:t>como</a:t>
            </a:r>
            <a:r>
              <a:rPr lang="en-US" dirty="0" smtClean="0">
                <a:solidFill>
                  <a:srgbClr val="000000"/>
                </a:solidFill>
                <a:latin typeface="Candara" pitchFamily="34" charset="0"/>
              </a:rPr>
              <a:t> el </a:t>
            </a:r>
            <a:r>
              <a:rPr lang="en-US" dirty="0" err="1" smtClean="0">
                <a:solidFill>
                  <a:srgbClr val="000000"/>
                </a:solidFill>
                <a:latin typeface="Candara" pitchFamily="34" charset="0"/>
              </a:rPr>
              <a:t>último</a:t>
            </a:r>
            <a:r>
              <a:rPr lang="en-US" dirty="0" smtClean="0">
                <a:solidFill>
                  <a:srgbClr val="000000"/>
                </a:solidFill>
                <a:latin typeface="Candara" pitchFamily="34" charset="0"/>
              </a:rPr>
              <a:t> de los </a:t>
            </a:r>
            <a:r>
              <a:rPr lang="en-US" dirty="0" err="1" smtClean="0">
                <a:solidFill>
                  <a:srgbClr val="000000"/>
                </a:solidFill>
                <a:latin typeface="Candara" pitchFamily="34" charset="0"/>
              </a:rPr>
              <a:t>apóstoles</a:t>
            </a:r>
            <a:r>
              <a:rPr lang="en-US" dirty="0" smtClean="0">
                <a:solidFill>
                  <a:srgbClr val="000000"/>
                </a:solidFill>
                <a:latin typeface="Candara" pitchFamily="34" charset="0"/>
              </a:rPr>
              <a:t>, a </a:t>
            </a:r>
            <a:r>
              <a:rPr lang="en-US" dirty="0" err="1" smtClean="0">
                <a:solidFill>
                  <a:srgbClr val="000000"/>
                </a:solidFill>
                <a:latin typeface="Candara" pitchFamily="34" charset="0"/>
              </a:rPr>
              <a:t>quien</a:t>
            </a:r>
            <a:r>
              <a:rPr lang="en-US" dirty="0" smtClean="0">
                <a:solidFill>
                  <a:srgbClr val="000000"/>
                </a:solidFill>
                <a:latin typeface="Candara" pitchFamily="34" charset="0"/>
              </a:rPr>
              <a:t> Cristo se le </a:t>
            </a:r>
            <a:r>
              <a:rPr lang="en-US" dirty="0" err="1" smtClean="0">
                <a:solidFill>
                  <a:srgbClr val="000000"/>
                </a:solidFill>
                <a:latin typeface="Candara" pitchFamily="34" charset="0"/>
              </a:rPr>
              <a:t>apareció</a:t>
            </a:r>
            <a:r>
              <a:rPr lang="en-US" dirty="0" smtClean="0">
                <a:solidFill>
                  <a:srgbClr val="000000"/>
                </a:solidFill>
                <a:latin typeface="Candara" pitchFamily="34" charset="0"/>
              </a:rPr>
              <a:t> en el </a:t>
            </a:r>
            <a:r>
              <a:rPr lang="en-US" dirty="0" err="1" smtClean="0">
                <a:solidFill>
                  <a:srgbClr val="000000"/>
                </a:solidFill>
                <a:latin typeface="Candara" pitchFamily="34" charset="0"/>
              </a:rPr>
              <a:t>camino</a:t>
            </a:r>
            <a:r>
              <a:rPr lang="en-US" dirty="0" smtClean="0">
                <a:solidFill>
                  <a:srgbClr val="000000"/>
                </a:solidFill>
                <a:latin typeface="Candara" pitchFamily="34" charset="0"/>
              </a:rPr>
              <a:t> a </a:t>
            </a:r>
            <a:r>
              <a:rPr lang="en-US" dirty="0" err="1" smtClean="0">
                <a:solidFill>
                  <a:srgbClr val="000000"/>
                </a:solidFill>
                <a:latin typeface="Candara" pitchFamily="34" charset="0"/>
              </a:rPr>
              <a:t>Damasco</a:t>
            </a:r>
            <a:r>
              <a:rPr lang="en-US" dirty="0" smtClean="0">
                <a:solidFill>
                  <a:srgbClr val="000000"/>
                </a:solidFill>
                <a:latin typeface="Candara" pitchFamily="34" charset="0"/>
              </a:rPr>
              <a:t>.</a:t>
            </a:r>
            <a:endParaRPr lang="es-PR" dirty="0" smtClean="0">
              <a:solidFill>
                <a:schemeClr val="hlink"/>
              </a:solidFill>
              <a:latin typeface="Candara" pitchFamily="34" charset="0"/>
            </a:endParaRPr>
          </a:p>
          <a:p>
            <a:pPr eaLnBrk="1" hangingPunct="1">
              <a:lnSpc>
                <a:spcPct val="80000"/>
              </a:lnSpc>
            </a:pPr>
            <a:r>
              <a:rPr lang="es-PR" dirty="0" smtClean="0">
                <a:latin typeface="Candara" pitchFamily="34" charset="0"/>
              </a:rPr>
              <a:t>Lo cual también nos lleva al segundo requisito…</a:t>
            </a:r>
            <a:endParaRPr lang="en-US" dirty="0" smtClean="0">
              <a:latin typeface="Candara" pitchFamily="34" charset="0"/>
            </a:endParaRPr>
          </a:p>
        </p:txBody>
      </p:sp>
      <p:pic>
        <p:nvPicPr>
          <p:cNvPr id="379906" name="Picture 2" descr="http://eborg3.com/Bible-EveryVerse/Acts/500-Paul-DamascusRoad22881.jpg"/>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sharpenSoften amount="34000"/>
                    </a14:imgEffect>
                    <a14:imgEffect>
                      <a14:brightnessContrast bright="12000"/>
                    </a14:imgEffect>
                  </a14:imgLayer>
                </a14:imgProps>
              </a:ext>
              <a:ext uri="{28A0092B-C50C-407E-A947-70E740481C1C}">
                <a14:useLocalDpi xmlns:a14="http://schemas.microsoft.com/office/drawing/2010/main"/>
              </a:ext>
            </a:extLst>
          </a:blip>
          <a:srcRect/>
          <a:stretch/>
        </p:blipFill>
        <p:spPr bwMode="auto">
          <a:xfrm>
            <a:off x="5334000" y="2133600"/>
            <a:ext cx="3732952" cy="4038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25603"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apóstoles?</a:t>
            </a:r>
          </a:p>
        </p:txBody>
      </p:sp>
      <p:sp>
        <p:nvSpPr>
          <p:cNvPr id="25604" name="Rectangle 3"/>
          <p:cNvSpPr>
            <a:spLocks noGrp="1" noChangeArrowheads="1"/>
          </p:cNvSpPr>
          <p:nvPr>
            <p:ph type="body" idx="1"/>
          </p:nvPr>
        </p:nvSpPr>
        <p:spPr/>
        <p:txBody>
          <a:bodyPr/>
          <a:lstStyle/>
          <a:p>
            <a:pPr eaLnBrk="1" hangingPunct="1"/>
            <a:r>
              <a:rPr lang="es-PR" dirty="0" smtClean="0">
                <a:latin typeface="Candara" pitchFamily="34" charset="0"/>
              </a:rPr>
              <a:t>El segundo requisito para ser apóstol es:</a:t>
            </a:r>
            <a:endParaRPr lang="es-PR" b="1" dirty="0" smtClean="0">
              <a:latin typeface="Candara" pitchFamily="34" charset="0"/>
            </a:endParaRPr>
          </a:p>
          <a:p>
            <a:pPr lvl="1" eaLnBrk="1" hangingPunct="1"/>
            <a:r>
              <a:rPr lang="es-PR" sz="3200" b="1" dirty="0" smtClean="0">
                <a:latin typeface="Candara" pitchFamily="34" charset="0"/>
              </a:rPr>
              <a:t>II.</a:t>
            </a:r>
            <a:r>
              <a:rPr lang="es-PR" sz="3200" dirty="0" smtClean="0">
                <a:latin typeface="Candara" pitchFamily="34" charset="0"/>
              </a:rPr>
              <a:t> El apóstol tiene que ser enviado y escogido personalmente por Cristo mismo. </a:t>
            </a:r>
            <a:br>
              <a:rPr lang="es-PR" sz="3200" dirty="0" smtClean="0">
                <a:latin typeface="Candara" pitchFamily="34" charset="0"/>
              </a:rPr>
            </a:br>
            <a:r>
              <a:rPr lang="es-PR" sz="3200" dirty="0" smtClean="0">
                <a:solidFill>
                  <a:schemeClr val="hlink"/>
                </a:solidFill>
                <a:latin typeface="Candara" pitchFamily="34" charset="0"/>
              </a:rPr>
              <a:t>(Mateo 10:1-7; Hechos 1:2; 1:24-26).</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26627" name="Rectangle 2"/>
          <p:cNvSpPr>
            <a:spLocks noGrp="1" noChangeArrowheads="1"/>
          </p:cNvSpPr>
          <p:nvPr>
            <p:ph type="title"/>
          </p:nvPr>
        </p:nvSpPr>
        <p:spPr>
          <a:xfrm>
            <a:off x="1219201" y="214313"/>
            <a:ext cx="6172200" cy="1462087"/>
          </a:xfrm>
        </p:spPr>
        <p:txBody>
          <a:bodyPr/>
          <a:lstStyle/>
          <a:p>
            <a:pPr eaLnBrk="1" hangingPunct="1"/>
            <a:r>
              <a:rPr lang="es-PR" smtClean="0">
                <a:latin typeface="Candara" pitchFamily="34" charset="0"/>
              </a:rPr>
              <a:t>¿Qué dice la Biblia acerca de los apóstoles?</a:t>
            </a:r>
          </a:p>
        </p:txBody>
      </p:sp>
      <p:sp>
        <p:nvSpPr>
          <p:cNvPr id="26628" name="Rectangle 3"/>
          <p:cNvSpPr>
            <a:spLocks noGrp="1" noChangeArrowheads="1"/>
          </p:cNvSpPr>
          <p:nvPr>
            <p:ph type="body" idx="1"/>
          </p:nvPr>
        </p:nvSpPr>
        <p:spPr>
          <a:xfrm>
            <a:off x="533400" y="2057400"/>
            <a:ext cx="8421688" cy="4114800"/>
          </a:xfrm>
        </p:spPr>
        <p:txBody>
          <a:bodyPr/>
          <a:lstStyle/>
          <a:p>
            <a:pPr eaLnBrk="1" hangingPunct="1">
              <a:lnSpc>
                <a:spcPct val="80000"/>
              </a:lnSpc>
            </a:pPr>
            <a:r>
              <a:rPr lang="es-PR" sz="2400" dirty="0" smtClean="0">
                <a:solidFill>
                  <a:srgbClr val="000000"/>
                </a:solidFill>
                <a:latin typeface="Candara" pitchFamily="34" charset="0"/>
              </a:rPr>
              <a:t>"</a:t>
            </a:r>
            <a:r>
              <a:rPr lang="es-ES" sz="2400" i="1" dirty="0" smtClean="0">
                <a:solidFill>
                  <a:srgbClr val="000000"/>
                </a:solidFill>
                <a:latin typeface="Candara" pitchFamily="34" charset="0"/>
              </a:rPr>
              <a:t>Entonces </a:t>
            </a:r>
            <a:r>
              <a:rPr lang="es-ES" sz="2400" i="1" u="sng" dirty="0" smtClean="0">
                <a:solidFill>
                  <a:srgbClr val="000000"/>
                </a:solidFill>
                <a:latin typeface="Candara" pitchFamily="34" charset="0"/>
              </a:rPr>
              <a:t>llamando a sus doce discípulos</a:t>
            </a:r>
            <a:r>
              <a:rPr lang="es-ES" sz="2400" i="1" dirty="0" smtClean="0">
                <a:solidFill>
                  <a:srgbClr val="000000"/>
                </a:solidFill>
                <a:latin typeface="Candara" pitchFamily="34" charset="0"/>
              </a:rPr>
              <a:t>, les dio autoridad sobre los espíritus inmundos, para que los echasen fuera, y para sanar toda enfermedad y toda dolencia.</a:t>
            </a:r>
            <a:r>
              <a:rPr lang="es-PR" sz="2400" i="1" dirty="0" smtClean="0">
                <a:solidFill>
                  <a:srgbClr val="000000"/>
                </a:solidFill>
                <a:latin typeface="Candara" pitchFamily="34" charset="0"/>
              </a:rPr>
              <a:t> </a:t>
            </a:r>
            <a:r>
              <a:rPr lang="es-ES" sz="2400" i="1" dirty="0" smtClean="0">
                <a:solidFill>
                  <a:srgbClr val="000000"/>
                </a:solidFill>
                <a:latin typeface="Candara" pitchFamily="34" charset="0"/>
              </a:rPr>
              <a:t>Los nombres de los doce apóstoles son estos: primero Simón, llamado Pedro, y Andrés su hermano; Jacobo hijo de </a:t>
            </a:r>
            <a:r>
              <a:rPr lang="es-ES" sz="2400" i="1" dirty="0" err="1" smtClean="0">
                <a:solidFill>
                  <a:srgbClr val="000000"/>
                </a:solidFill>
                <a:latin typeface="Candara" pitchFamily="34" charset="0"/>
              </a:rPr>
              <a:t>Zebedeo</a:t>
            </a:r>
            <a:r>
              <a:rPr lang="es-ES" sz="2400" i="1" dirty="0" smtClean="0">
                <a:solidFill>
                  <a:srgbClr val="000000"/>
                </a:solidFill>
                <a:latin typeface="Candara" pitchFamily="34" charset="0"/>
              </a:rPr>
              <a:t>, y Juan su hermano;</a:t>
            </a:r>
            <a:r>
              <a:rPr lang="es-PR" sz="2400" i="1" dirty="0" smtClean="0">
                <a:solidFill>
                  <a:srgbClr val="000000"/>
                </a:solidFill>
                <a:latin typeface="Candara" pitchFamily="34" charset="0"/>
              </a:rPr>
              <a:t> </a:t>
            </a:r>
            <a:r>
              <a:rPr lang="es-ES" sz="2400" i="1" dirty="0" smtClean="0">
                <a:solidFill>
                  <a:srgbClr val="000000"/>
                </a:solidFill>
                <a:latin typeface="Candara" pitchFamily="34" charset="0"/>
              </a:rPr>
              <a:t>Felipe, Bartolomé, Tomás, Mateo el publicano, Jacobo hijo de Alfeo, </a:t>
            </a:r>
            <a:r>
              <a:rPr lang="es-ES" sz="2400" i="1" dirty="0" err="1" smtClean="0">
                <a:solidFill>
                  <a:srgbClr val="000000"/>
                </a:solidFill>
                <a:latin typeface="Candara" pitchFamily="34" charset="0"/>
              </a:rPr>
              <a:t>Lebeo</a:t>
            </a:r>
            <a:r>
              <a:rPr lang="es-ES" sz="2400" i="1" dirty="0" smtClean="0">
                <a:solidFill>
                  <a:srgbClr val="000000"/>
                </a:solidFill>
                <a:latin typeface="Candara" pitchFamily="34" charset="0"/>
              </a:rPr>
              <a:t>, por sobrenombre Tadeo,</a:t>
            </a:r>
            <a:r>
              <a:rPr lang="es-PR" sz="2400" i="1" dirty="0" smtClean="0">
                <a:solidFill>
                  <a:srgbClr val="000000"/>
                </a:solidFill>
                <a:latin typeface="Candara" pitchFamily="34" charset="0"/>
              </a:rPr>
              <a:t> </a:t>
            </a:r>
            <a:r>
              <a:rPr lang="es-ES" sz="2400" i="1" dirty="0" smtClean="0">
                <a:solidFill>
                  <a:srgbClr val="000000"/>
                </a:solidFill>
                <a:latin typeface="Candara" pitchFamily="34" charset="0"/>
              </a:rPr>
              <a:t>Simón el </a:t>
            </a:r>
            <a:r>
              <a:rPr lang="es-ES" sz="2400" i="1" dirty="0" err="1" smtClean="0">
                <a:solidFill>
                  <a:srgbClr val="000000"/>
                </a:solidFill>
                <a:latin typeface="Candara" pitchFamily="34" charset="0"/>
              </a:rPr>
              <a:t>cananista</a:t>
            </a:r>
            <a:r>
              <a:rPr lang="es-ES" sz="2400" i="1" dirty="0" smtClean="0">
                <a:solidFill>
                  <a:srgbClr val="000000"/>
                </a:solidFill>
                <a:latin typeface="Candara" pitchFamily="34" charset="0"/>
              </a:rPr>
              <a:t>, y Judas Iscariote, el que también le entregó.</a:t>
            </a:r>
            <a:r>
              <a:rPr lang="es-PR" sz="2400" i="1" dirty="0" smtClean="0">
                <a:solidFill>
                  <a:srgbClr val="000000"/>
                </a:solidFill>
                <a:latin typeface="Candara" pitchFamily="34" charset="0"/>
              </a:rPr>
              <a:t> </a:t>
            </a:r>
            <a:r>
              <a:rPr lang="es-ES" sz="2400" i="1" u="sng" dirty="0" smtClean="0">
                <a:solidFill>
                  <a:srgbClr val="000000"/>
                </a:solidFill>
                <a:latin typeface="Candara" pitchFamily="34" charset="0"/>
              </a:rPr>
              <a:t>A estos doce envió Jesús, y les dio instrucciones</a:t>
            </a:r>
            <a:r>
              <a:rPr lang="es-ES" sz="2400" i="1" dirty="0" smtClean="0">
                <a:solidFill>
                  <a:srgbClr val="000000"/>
                </a:solidFill>
                <a:latin typeface="Candara" pitchFamily="34" charset="0"/>
              </a:rPr>
              <a:t>, diciendo: Por camino de gentiles no vayáis, y en ciudad de samaritanos no entréis,</a:t>
            </a:r>
            <a:r>
              <a:rPr lang="es-PR" sz="2400" i="1" dirty="0" smtClean="0">
                <a:solidFill>
                  <a:srgbClr val="000000"/>
                </a:solidFill>
                <a:latin typeface="Candara" pitchFamily="34" charset="0"/>
              </a:rPr>
              <a:t> </a:t>
            </a:r>
            <a:r>
              <a:rPr lang="es-ES" sz="2400" i="1" dirty="0" smtClean="0">
                <a:solidFill>
                  <a:srgbClr val="000000"/>
                </a:solidFill>
                <a:latin typeface="Candara" pitchFamily="34" charset="0"/>
              </a:rPr>
              <a:t>sino id antes a las ovejas perdidas de la casa de Israel.</a:t>
            </a:r>
            <a:r>
              <a:rPr lang="es-PR" sz="2400" i="1" dirty="0" smtClean="0">
                <a:solidFill>
                  <a:srgbClr val="000000"/>
                </a:solidFill>
                <a:latin typeface="Candara" pitchFamily="34" charset="0"/>
              </a:rPr>
              <a:t> </a:t>
            </a:r>
            <a:r>
              <a:rPr lang="es-ES" sz="2400" i="1" dirty="0" smtClean="0">
                <a:solidFill>
                  <a:srgbClr val="000000"/>
                </a:solidFill>
                <a:latin typeface="Candara" pitchFamily="34" charset="0"/>
              </a:rPr>
              <a:t>Y yendo, predicad, diciendo: El reino de los cielos se ha acercado.</a:t>
            </a:r>
            <a:r>
              <a:rPr lang="es-PR" sz="2400" dirty="0" smtClean="0">
                <a:solidFill>
                  <a:srgbClr val="000000"/>
                </a:solidFill>
                <a:latin typeface="Candara" pitchFamily="34" charset="0"/>
              </a:rPr>
              <a:t>" </a:t>
            </a:r>
          </a:p>
          <a:p>
            <a:pPr eaLnBrk="1" hangingPunct="1">
              <a:lnSpc>
                <a:spcPct val="80000"/>
              </a:lnSpc>
              <a:buFont typeface="Wingdings" pitchFamily="2" charset="2"/>
              <a:buNone/>
            </a:pPr>
            <a:r>
              <a:rPr lang="es-PR" sz="2400" dirty="0" smtClean="0">
                <a:solidFill>
                  <a:srgbClr val="000000"/>
                </a:solidFill>
                <a:latin typeface="Candara" pitchFamily="34" charset="0"/>
              </a:rPr>
              <a:t>	</a:t>
            </a:r>
            <a:r>
              <a:rPr lang="es-PR" sz="2400" dirty="0" smtClean="0">
                <a:solidFill>
                  <a:schemeClr val="hlink"/>
                </a:solidFill>
                <a:latin typeface="Candara" pitchFamily="34" charset="0"/>
              </a:rPr>
              <a:t>(Mateo 10.1-7, RVR60)</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27651"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apóstoles?</a:t>
            </a:r>
          </a:p>
        </p:txBody>
      </p:sp>
      <p:sp>
        <p:nvSpPr>
          <p:cNvPr id="27652" name="Rectangle 4"/>
          <p:cNvSpPr>
            <a:spLocks noGrp="1" noChangeArrowheads="1"/>
          </p:cNvSpPr>
          <p:nvPr>
            <p:ph type="body" idx="1"/>
          </p:nvPr>
        </p:nvSpPr>
        <p:spPr>
          <a:xfrm>
            <a:off x="609600" y="2057400"/>
            <a:ext cx="8345488" cy="4114800"/>
          </a:xfrm>
        </p:spPr>
        <p:txBody>
          <a:bodyPr/>
          <a:lstStyle/>
          <a:p>
            <a:pPr eaLnBrk="1" hangingPunct="1"/>
            <a:r>
              <a:rPr lang="es-PR" sz="2800" dirty="0" smtClean="0">
                <a:solidFill>
                  <a:srgbClr val="000000"/>
                </a:solidFill>
                <a:latin typeface="Candara" pitchFamily="34" charset="0"/>
              </a:rPr>
              <a:t>"</a:t>
            </a:r>
            <a:r>
              <a:rPr lang="es-ES" sz="2800" i="1" dirty="0" smtClean="0">
                <a:solidFill>
                  <a:srgbClr val="000000"/>
                </a:solidFill>
                <a:latin typeface="Candara" pitchFamily="34" charset="0"/>
              </a:rPr>
              <a:t>Y orando, dijeron: </a:t>
            </a:r>
            <a:r>
              <a:rPr lang="es-ES" sz="2800" i="1" u="sng" dirty="0" smtClean="0">
                <a:solidFill>
                  <a:srgbClr val="000000"/>
                </a:solidFill>
                <a:latin typeface="Candara" pitchFamily="34" charset="0"/>
              </a:rPr>
              <a:t>Tú, Señor</a:t>
            </a:r>
            <a:r>
              <a:rPr lang="es-ES" sz="2800" i="1" dirty="0" smtClean="0">
                <a:solidFill>
                  <a:srgbClr val="000000"/>
                </a:solidFill>
                <a:latin typeface="Candara" pitchFamily="34" charset="0"/>
              </a:rPr>
              <a:t>, que conoces los corazones de todos, </a:t>
            </a:r>
            <a:r>
              <a:rPr lang="es-ES" sz="2800" i="1" u="sng" dirty="0" smtClean="0">
                <a:solidFill>
                  <a:srgbClr val="000000"/>
                </a:solidFill>
                <a:latin typeface="Candara" pitchFamily="34" charset="0"/>
              </a:rPr>
              <a:t>muestra cuál de estos dos has escogido</a:t>
            </a:r>
            <a:r>
              <a:rPr lang="es-ES" sz="2800" i="1" dirty="0" smtClean="0">
                <a:solidFill>
                  <a:srgbClr val="000000"/>
                </a:solidFill>
                <a:latin typeface="Candara" pitchFamily="34" charset="0"/>
              </a:rPr>
              <a:t>,</a:t>
            </a:r>
            <a:r>
              <a:rPr lang="es-PR" sz="2800" i="1" dirty="0" smtClean="0">
                <a:solidFill>
                  <a:srgbClr val="000000"/>
                </a:solidFill>
                <a:latin typeface="Candara" pitchFamily="34" charset="0"/>
              </a:rPr>
              <a:t> </a:t>
            </a:r>
            <a:r>
              <a:rPr lang="es-ES" sz="2800" i="1" dirty="0" smtClean="0">
                <a:solidFill>
                  <a:srgbClr val="000000"/>
                </a:solidFill>
                <a:latin typeface="Candara" pitchFamily="34" charset="0"/>
              </a:rPr>
              <a:t>para que tome la parte de este ministerio y apostolado, de que cayó Judas por transgresión, para irse a su propio lugar.</a:t>
            </a:r>
            <a:r>
              <a:rPr lang="es-PR" sz="2800" i="1" dirty="0" smtClean="0">
                <a:solidFill>
                  <a:srgbClr val="000000"/>
                </a:solidFill>
                <a:latin typeface="Candara" pitchFamily="34" charset="0"/>
              </a:rPr>
              <a:t> </a:t>
            </a:r>
            <a:r>
              <a:rPr lang="es-ES" sz="2800" i="1" dirty="0" smtClean="0">
                <a:solidFill>
                  <a:srgbClr val="000000"/>
                </a:solidFill>
                <a:latin typeface="Candara" pitchFamily="34" charset="0"/>
              </a:rPr>
              <a:t>Y les echaron suertes, y la suerte cayó sobre Matías; y fue contado con los once apóstoles.</a:t>
            </a:r>
            <a:r>
              <a:rPr lang="es-PR" sz="2800" dirty="0" smtClean="0">
                <a:solidFill>
                  <a:srgbClr val="000000"/>
                </a:solidFill>
                <a:latin typeface="Candara" pitchFamily="34" charset="0"/>
              </a:rPr>
              <a:t>" </a:t>
            </a:r>
          </a:p>
          <a:p>
            <a:pPr eaLnBrk="1" hangingPunct="1">
              <a:buFont typeface="Wingdings" pitchFamily="2" charset="2"/>
              <a:buNone/>
            </a:pPr>
            <a:r>
              <a:rPr lang="es-PR" sz="2800" dirty="0" smtClean="0">
                <a:solidFill>
                  <a:srgbClr val="000000"/>
                </a:solidFill>
                <a:latin typeface="Candara" pitchFamily="34" charset="0"/>
              </a:rPr>
              <a:t>	</a:t>
            </a:r>
            <a:r>
              <a:rPr lang="es-PR" sz="2800" dirty="0" smtClean="0">
                <a:solidFill>
                  <a:schemeClr val="hlink"/>
                </a:solidFill>
                <a:latin typeface="Candara" pitchFamily="34" charset="0"/>
              </a:rPr>
              <a:t>(Hechos de los Apóstoles 1.24-26, RVR60)</a:t>
            </a:r>
            <a:endParaRPr lang="es-PR" sz="2800" baseline="30000" dirty="0" smtClean="0">
              <a:solidFill>
                <a:schemeClr val="hlink"/>
              </a:solidFill>
              <a:latin typeface="Candara" pitchFamily="34" charset="0"/>
              <a:hlinkClick r:id="" action="ppaction://noaction"/>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28675"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apóstoles?</a:t>
            </a:r>
          </a:p>
        </p:txBody>
      </p:sp>
      <p:sp>
        <p:nvSpPr>
          <p:cNvPr id="28676" name="Rectangle 3"/>
          <p:cNvSpPr>
            <a:spLocks noGrp="1" noChangeArrowheads="1"/>
          </p:cNvSpPr>
          <p:nvPr>
            <p:ph type="body" idx="1"/>
          </p:nvPr>
        </p:nvSpPr>
        <p:spPr/>
        <p:txBody>
          <a:bodyPr/>
          <a:lstStyle/>
          <a:p>
            <a:pPr eaLnBrk="1" hangingPunct="1"/>
            <a:r>
              <a:rPr lang="es-PR" smtClean="0">
                <a:solidFill>
                  <a:srgbClr val="000000"/>
                </a:solidFill>
                <a:latin typeface="Candara" pitchFamily="34" charset="0"/>
              </a:rPr>
              <a:t>En el pasado verso, vemos cómo </a:t>
            </a:r>
            <a:r>
              <a:rPr lang="es-PR" u="sng" smtClean="0">
                <a:solidFill>
                  <a:srgbClr val="000000"/>
                </a:solidFill>
                <a:latin typeface="Candara" pitchFamily="34" charset="0"/>
              </a:rPr>
              <a:t>los once apóstoles</a:t>
            </a:r>
            <a:r>
              <a:rPr lang="es-PR" smtClean="0">
                <a:solidFill>
                  <a:srgbClr val="000000"/>
                </a:solidFill>
                <a:latin typeface="Candara" pitchFamily="34" charset="0"/>
              </a:rPr>
              <a:t> escogieron a Matías  como el doceavo apóstol.</a:t>
            </a:r>
          </a:p>
          <a:p>
            <a:pPr lvl="1" eaLnBrk="1" hangingPunct="1"/>
            <a:r>
              <a:rPr lang="es-PR" smtClean="0">
                <a:solidFill>
                  <a:srgbClr val="000000"/>
                </a:solidFill>
                <a:latin typeface="Candara" pitchFamily="34" charset="0"/>
              </a:rPr>
              <a:t>Pero más adelante, </a:t>
            </a:r>
            <a:r>
              <a:rPr lang="es-PR" u="sng" smtClean="0">
                <a:solidFill>
                  <a:srgbClr val="000000"/>
                </a:solidFill>
                <a:latin typeface="Candara" pitchFamily="34" charset="0"/>
              </a:rPr>
              <a:t>Jesús</a:t>
            </a:r>
            <a:r>
              <a:rPr lang="es-PR" smtClean="0">
                <a:solidFill>
                  <a:srgbClr val="000000"/>
                </a:solidFill>
                <a:latin typeface="Candara" pitchFamily="34" charset="0"/>
              </a:rPr>
              <a:t> mismo escoge a Pablo (serían entonces trece).</a:t>
            </a:r>
          </a:p>
          <a:p>
            <a:pPr lvl="1" eaLnBrk="1" hangingPunct="1"/>
            <a:r>
              <a:rPr lang="es-PR" smtClean="0">
                <a:solidFill>
                  <a:srgbClr val="000000"/>
                </a:solidFill>
                <a:latin typeface="Candara" pitchFamily="34" charset="0"/>
              </a:rPr>
              <a:t>La Biblia dice claramente que el apóstol tiene que ser escogido por Jesús mismo. </a:t>
            </a:r>
            <a:r>
              <a:rPr lang="es-PR" smtClean="0">
                <a:solidFill>
                  <a:schemeClr val="hlink"/>
                </a:solidFill>
                <a:latin typeface="Candara" pitchFamily="34" charset="0"/>
              </a:rPr>
              <a:t>(1ra Corintios 12.28, Hechos 1.2)</a:t>
            </a:r>
            <a:endParaRPr lang="es-PR" baseline="30000" smtClean="0">
              <a:solidFill>
                <a:schemeClr val="hlink"/>
              </a:solidFill>
              <a:latin typeface="Candara" pitchFamily="34" charset="0"/>
              <a:hlinkClick r:id="" action="ppaction://noaction"/>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29699" name="Rectangle 2"/>
          <p:cNvSpPr>
            <a:spLocks noGrp="1" noChangeArrowheads="1"/>
          </p:cNvSpPr>
          <p:nvPr>
            <p:ph type="title"/>
          </p:nvPr>
        </p:nvSpPr>
        <p:spPr>
          <a:xfrm>
            <a:off x="1219201" y="214313"/>
            <a:ext cx="6096000" cy="1462087"/>
          </a:xfrm>
        </p:spPr>
        <p:txBody>
          <a:bodyPr/>
          <a:lstStyle/>
          <a:p>
            <a:pPr eaLnBrk="1" hangingPunct="1"/>
            <a:r>
              <a:rPr lang="es-PR" dirty="0" smtClean="0">
                <a:latin typeface="Candara" pitchFamily="34" charset="0"/>
              </a:rPr>
              <a:t>¿Qué dice la Biblia acerca de los apóstoles?</a:t>
            </a:r>
          </a:p>
        </p:txBody>
      </p:sp>
      <p:sp>
        <p:nvSpPr>
          <p:cNvPr id="29700" name="Rectangle 3"/>
          <p:cNvSpPr>
            <a:spLocks noGrp="1" noChangeArrowheads="1"/>
          </p:cNvSpPr>
          <p:nvPr>
            <p:ph type="body" idx="1"/>
          </p:nvPr>
        </p:nvSpPr>
        <p:spPr/>
        <p:txBody>
          <a:bodyPr/>
          <a:lstStyle/>
          <a:p>
            <a:pPr eaLnBrk="1" hangingPunct="1"/>
            <a:r>
              <a:rPr lang="es-PR" dirty="0" smtClean="0">
                <a:latin typeface="Candara" pitchFamily="34" charset="0"/>
              </a:rPr>
              <a:t>Pero… ¡sólo habían 12 Apóstoles!</a:t>
            </a:r>
          </a:p>
          <a:p>
            <a:pPr eaLnBrk="1" hangingPunct="1"/>
            <a:r>
              <a:rPr lang="es-PR" dirty="0" smtClean="0">
                <a:solidFill>
                  <a:srgbClr val="000000"/>
                </a:solidFill>
                <a:latin typeface="Candara" pitchFamily="34" charset="0"/>
              </a:rPr>
              <a:t>"</a:t>
            </a:r>
            <a:r>
              <a:rPr lang="es-ES" i="1" dirty="0" smtClean="0">
                <a:solidFill>
                  <a:srgbClr val="000000"/>
                </a:solidFill>
                <a:latin typeface="Candara" pitchFamily="34" charset="0"/>
              </a:rPr>
              <a:t>Y el muro de la ciudad tenía doce cimientos, y sobre ellos los doce nombres de los </a:t>
            </a:r>
            <a:r>
              <a:rPr lang="es-ES" i="1" u="sng" dirty="0" smtClean="0">
                <a:solidFill>
                  <a:srgbClr val="000000"/>
                </a:solidFill>
                <a:latin typeface="Candara" pitchFamily="34" charset="0"/>
              </a:rPr>
              <a:t>doce apóstoles</a:t>
            </a:r>
            <a:r>
              <a:rPr lang="es-ES" i="1" dirty="0" smtClean="0">
                <a:solidFill>
                  <a:srgbClr val="000000"/>
                </a:solidFill>
                <a:latin typeface="Candara" pitchFamily="34" charset="0"/>
              </a:rPr>
              <a:t> del Cordero.</a:t>
            </a:r>
            <a:r>
              <a:rPr lang="es-PR" dirty="0" smtClean="0">
                <a:solidFill>
                  <a:srgbClr val="000000"/>
                </a:solidFill>
                <a:latin typeface="Candara" pitchFamily="34" charset="0"/>
              </a:rPr>
              <a:t>" </a:t>
            </a:r>
          </a:p>
          <a:p>
            <a:pPr eaLnBrk="1" hangingPunct="1">
              <a:buFont typeface="Wingdings" pitchFamily="2" charset="2"/>
              <a:buNone/>
            </a:pPr>
            <a:r>
              <a:rPr lang="es-PR" dirty="0" smtClean="0">
                <a:solidFill>
                  <a:srgbClr val="000000"/>
                </a:solidFill>
                <a:latin typeface="Candara" pitchFamily="34" charset="0"/>
              </a:rPr>
              <a:t>	</a:t>
            </a:r>
            <a:r>
              <a:rPr lang="es-PR" dirty="0" smtClean="0">
                <a:solidFill>
                  <a:schemeClr val="hlink"/>
                </a:solidFill>
                <a:latin typeface="Candara" pitchFamily="34" charset="0"/>
              </a:rPr>
              <a:t>(Apocalipsis 21.14, RVR60)</a:t>
            </a:r>
          </a:p>
          <a:p>
            <a:pPr eaLnBrk="1" hangingPunct="1">
              <a:buFont typeface="Wingdings" pitchFamily="2" charset="2"/>
              <a:buNone/>
            </a:pPr>
            <a:r>
              <a:rPr lang="es-PR" i="1" dirty="0" smtClean="0">
                <a:latin typeface="Candara" pitchFamily="34" charset="0"/>
              </a:rPr>
              <a:t>(Y ya habíamos visto que Pablo se declaró como el último).</a:t>
            </a:r>
            <a:endParaRPr lang="es-PR" i="1" baseline="30000" dirty="0" smtClean="0">
              <a:latin typeface="Candara" pitchFamily="34" charset="0"/>
              <a:hlinkClick r:id="" action="ppaction://noaction"/>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30723"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apóstoles?</a:t>
            </a:r>
          </a:p>
        </p:txBody>
      </p:sp>
      <p:sp>
        <p:nvSpPr>
          <p:cNvPr id="30724" name="Rectangle 3"/>
          <p:cNvSpPr>
            <a:spLocks noGrp="1" noChangeArrowheads="1"/>
          </p:cNvSpPr>
          <p:nvPr>
            <p:ph type="body" idx="1"/>
          </p:nvPr>
        </p:nvSpPr>
        <p:spPr>
          <a:xfrm>
            <a:off x="722313" y="2057400"/>
            <a:ext cx="8421687" cy="4114800"/>
          </a:xfrm>
        </p:spPr>
        <p:txBody>
          <a:bodyPr/>
          <a:lstStyle/>
          <a:p>
            <a:pPr eaLnBrk="1" hangingPunct="1">
              <a:lnSpc>
                <a:spcPct val="80000"/>
              </a:lnSpc>
            </a:pPr>
            <a:r>
              <a:rPr lang="es-PR" sz="2800" dirty="0" smtClean="0">
                <a:solidFill>
                  <a:srgbClr val="000000"/>
                </a:solidFill>
                <a:latin typeface="Candara" pitchFamily="34" charset="0"/>
              </a:rPr>
              <a:t>"</a:t>
            </a:r>
            <a:r>
              <a:rPr lang="es-ES" sz="2800" i="1" dirty="0" smtClean="0">
                <a:solidFill>
                  <a:srgbClr val="000000"/>
                </a:solidFill>
                <a:latin typeface="Candara" pitchFamily="34" charset="0"/>
              </a:rPr>
              <a:t>hasta el día en que fue recibido arriba, después de haber dado mandamientos por el Espíritu Santo </a:t>
            </a:r>
            <a:r>
              <a:rPr lang="es-ES" sz="2800" i="1" u="sng" dirty="0" smtClean="0">
                <a:solidFill>
                  <a:srgbClr val="000000"/>
                </a:solidFill>
                <a:latin typeface="Candara" pitchFamily="34" charset="0"/>
              </a:rPr>
              <a:t>a los apóstoles que había escogido;</a:t>
            </a:r>
            <a:r>
              <a:rPr lang="es-PR" sz="2800" dirty="0" smtClean="0">
                <a:solidFill>
                  <a:srgbClr val="000000"/>
                </a:solidFill>
                <a:latin typeface="Candara" pitchFamily="34" charset="0"/>
              </a:rPr>
              <a:t>“</a:t>
            </a:r>
          </a:p>
          <a:p>
            <a:pPr eaLnBrk="1" hangingPunct="1">
              <a:lnSpc>
                <a:spcPct val="80000"/>
              </a:lnSpc>
              <a:buFont typeface="Wingdings" pitchFamily="2" charset="2"/>
              <a:buNone/>
            </a:pPr>
            <a:r>
              <a:rPr lang="es-PR" sz="2800" dirty="0" smtClean="0">
                <a:solidFill>
                  <a:schemeClr val="hlink"/>
                </a:solidFill>
                <a:latin typeface="Candara" pitchFamily="34" charset="0"/>
              </a:rPr>
              <a:t>	(Hechos de los Apóstoles 1.2, RVR60)</a:t>
            </a:r>
          </a:p>
          <a:p>
            <a:pPr eaLnBrk="1" hangingPunct="1">
              <a:lnSpc>
                <a:spcPct val="80000"/>
              </a:lnSpc>
              <a:buFont typeface="Wingdings" pitchFamily="2" charset="2"/>
              <a:buNone/>
            </a:pPr>
            <a:endParaRPr lang="es-PR" sz="2800" dirty="0" smtClean="0">
              <a:solidFill>
                <a:srgbClr val="000000"/>
              </a:solidFill>
              <a:latin typeface="Candara" pitchFamily="34" charset="0"/>
            </a:endParaRPr>
          </a:p>
          <a:p>
            <a:pPr eaLnBrk="1" hangingPunct="1">
              <a:lnSpc>
                <a:spcPct val="80000"/>
              </a:lnSpc>
            </a:pPr>
            <a:r>
              <a:rPr lang="es-PR" sz="2800" dirty="0" smtClean="0">
                <a:solidFill>
                  <a:srgbClr val="000000"/>
                </a:solidFill>
                <a:latin typeface="Candara" pitchFamily="34" charset="0"/>
              </a:rPr>
              <a:t>O sea, que cuando Cristo se fue a cielo, ya había escogido sus apóstoles.</a:t>
            </a:r>
          </a:p>
          <a:p>
            <a:pPr lvl="1" eaLnBrk="1" hangingPunct="1">
              <a:lnSpc>
                <a:spcPct val="80000"/>
              </a:lnSpc>
            </a:pPr>
            <a:r>
              <a:rPr lang="es-PR" dirty="0" smtClean="0">
                <a:solidFill>
                  <a:srgbClr val="000000"/>
                </a:solidFill>
                <a:latin typeface="Candara" pitchFamily="34" charset="0"/>
              </a:rPr>
              <a:t>Para completar sus doce (Judas había muerto), escogió después a Pablo </a:t>
            </a:r>
            <a:r>
              <a:rPr lang="es-PR" dirty="0" smtClean="0">
                <a:solidFill>
                  <a:schemeClr val="hlink"/>
                </a:solidFill>
                <a:latin typeface="Candara" pitchFamily="34" charset="0"/>
              </a:rPr>
              <a:t>(Gálatas 1.1).</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31747"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apóstoles? </a:t>
            </a:r>
          </a:p>
        </p:txBody>
      </p:sp>
      <p:sp>
        <p:nvSpPr>
          <p:cNvPr id="31748" name="Rectangle 3"/>
          <p:cNvSpPr>
            <a:spLocks noGrp="1" noChangeArrowheads="1"/>
          </p:cNvSpPr>
          <p:nvPr>
            <p:ph type="body" idx="1"/>
          </p:nvPr>
        </p:nvSpPr>
        <p:spPr>
          <a:xfrm>
            <a:off x="722313" y="1981200"/>
            <a:ext cx="8040687" cy="4114800"/>
          </a:xfrm>
        </p:spPr>
        <p:txBody>
          <a:bodyPr/>
          <a:lstStyle/>
          <a:p>
            <a:pPr eaLnBrk="1" hangingPunct="1">
              <a:lnSpc>
                <a:spcPct val="80000"/>
              </a:lnSpc>
            </a:pPr>
            <a:r>
              <a:rPr lang="es-PR" smtClean="0">
                <a:solidFill>
                  <a:srgbClr val="000000"/>
                </a:solidFill>
                <a:latin typeface="Candara" pitchFamily="34" charset="0"/>
              </a:rPr>
              <a:t>¿Y qué de Matías?</a:t>
            </a:r>
          </a:p>
          <a:p>
            <a:pPr lvl="1" eaLnBrk="1" hangingPunct="1">
              <a:lnSpc>
                <a:spcPct val="80000"/>
              </a:lnSpc>
            </a:pPr>
            <a:r>
              <a:rPr lang="es-PR" smtClean="0">
                <a:solidFill>
                  <a:srgbClr val="000000"/>
                </a:solidFill>
                <a:latin typeface="Candara" pitchFamily="34" charset="0"/>
              </a:rPr>
              <a:t>Tenemos que concluir entonces que los once apóstoles se apresuraron al escoger a Matías (aún con esto, Dios, en su misericordia continuó obrando a través de su iglesia).</a:t>
            </a:r>
          </a:p>
          <a:p>
            <a:pPr lvl="1" eaLnBrk="1" hangingPunct="1">
              <a:lnSpc>
                <a:spcPct val="80000"/>
              </a:lnSpc>
            </a:pPr>
            <a:r>
              <a:rPr lang="es-PR" smtClean="0">
                <a:solidFill>
                  <a:srgbClr val="000000"/>
                </a:solidFill>
                <a:latin typeface="Candara" pitchFamily="34" charset="0"/>
              </a:rPr>
              <a:t>Esto es claro cuando se consideran todas las referencias de la Palabra.</a:t>
            </a:r>
          </a:p>
          <a:p>
            <a:pPr lvl="1" eaLnBrk="1" hangingPunct="1">
              <a:lnSpc>
                <a:spcPct val="80000"/>
              </a:lnSpc>
            </a:pPr>
            <a:r>
              <a:rPr lang="es-PR" smtClean="0">
                <a:solidFill>
                  <a:srgbClr val="000000"/>
                </a:solidFill>
                <a:latin typeface="Candara" pitchFamily="34" charset="0"/>
              </a:rPr>
              <a:t>El mismo Jesús escogió a Pablo, completando sus doce Apóstoles.</a:t>
            </a:r>
          </a:p>
          <a:p>
            <a:pPr eaLnBrk="1" hangingPunct="1">
              <a:lnSpc>
                <a:spcPct val="80000"/>
              </a:lnSpc>
            </a:pPr>
            <a:endParaRPr lang="es-PR" smtClean="0">
              <a:solidFill>
                <a:schemeClr val="hlink"/>
              </a:solidFill>
              <a:latin typeface="Candara" pitchFamily="34" charset="0"/>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32771"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apóstoles?</a:t>
            </a:r>
          </a:p>
        </p:txBody>
      </p:sp>
      <p:sp>
        <p:nvSpPr>
          <p:cNvPr id="32772" name="Rectangle 3"/>
          <p:cNvSpPr>
            <a:spLocks noGrp="1" noChangeArrowheads="1"/>
          </p:cNvSpPr>
          <p:nvPr>
            <p:ph type="body" idx="1"/>
          </p:nvPr>
        </p:nvSpPr>
        <p:spPr>
          <a:xfrm>
            <a:off x="722313" y="1981200"/>
            <a:ext cx="7964487" cy="4114800"/>
          </a:xfrm>
        </p:spPr>
        <p:txBody>
          <a:bodyPr/>
          <a:lstStyle/>
          <a:p>
            <a:pPr eaLnBrk="1" hangingPunct="1">
              <a:lnSpc>
                <a:spcPct val="80000"/>
              </a:lnSpc>
            </a:pPr>
            <a:r>
              <a:rPr lang="es-PR" dirty="0" smtClean="0">
                <a:latin typeface="Candara" pitchFamily="34" charset="0"/>
              </a:rPr>
              <a:t>Ningún otro líder de la iglesia reclamó ser ni “apóstol” ni “profeta” después que murieron Juan el Bautista y los doce apóstoles.</a:t>
            </a:r>
          </a:p>
          <a:p>
            <a:pPr lvl="1" eaLnBrk="1" hangingPunct="1">
              <a:lnSpc>
                <a:spcPct val="80000"/>
              </a:lnSpc>
            </a:pPr>
            <a:r>
              <a:rPr lang="es-PR" dirty="0" smtClean="0">
                <a:latin typeface="Candara" pitchFamily="34" charset="0"/>
              </a:rPr>
              <a:t>Hasta hace unos 30 años atrás, cuando algunos que reclaman predicar la “3ra ola” del Espíritu Santo, se han </a:t>
            </a:r>
            <a:r>
              <a:rPr lang="es-PR" u="sng" dirty="0" smtClean="0">
                <a:latin typeface="Candara" pitchFamily="34" charset="0"/>
              </a:rPr>
              <a:t>autoproclamado</a:t>
            </a:r>
            <a:r>
              <a:rPr lang="es-PR" dirty="0" smtClean="0">
                <a:latin typeface="Candara" pitchFamily="34" charset="0"/>
              </a:rPr>
              <a:t> profetas y maestros.</a:t>
            </a:r>
          </a:p>
          <a:p>
            <a:pPr lvl="1" eaLnBrk="1" hangingPunct="1">
              <a:lnSpc>
                <a:spcPct val="80000"/>
              </a:lnSpc>
            </a:pPr>
            <a:r>
              <a:rPr lang="es-PR" i="1" dirty="0" smtClean="0">
                <a:latin typeface="Candara" pitchFamily="34" charset="0"/>
              </a:rPr>
              <a:t>Nota: Según ellos, la “1ra ola” fue el Antiguo Testamento y la “2da ola” fue el Nuevo Testamento.</a:t>
            </a:r>
            <a:endParaRPr lang="es-PR" i="1" u="sng" dirty="0" smtClean="0">
              <a:latin typeface="Candara" pitchFamily="34" charset="0"/>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33795"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apóstoles?</a:t>
            </a:r>
          </a:p>
        </p:txBody>
      </p:sp>
      <p:sp>
        <p:nvSpPr>
          <p:cNvPr id="33796" name="Rectangle 3"/>
          <p:cNvSpPr>
            <a:spLocks noGrp="1" noChangeArrowheads="1"/>
          </p:cNvSpPr>
          <p:nvPr>
            <p:ph type="body" idx="1"/>
          </p:nvPr>
        </p:nvSpPr>
        <p:spPr>
          <a:xfrm>
            <a:off x="722313" y="2057400"/>
            <a:ext cx="7964487" cy="4114800"/>
          </a:xfrm>
        </p:spPr>
        <p:txBody>
          <a:bodyPr/>
          <a:lstStyle/>
          <a:p>
            <a:pPr eaLnBrk="1" hangingPunct="1">
              <a:lnSpc>
                <a:spcPct val="80000"/>
              </a:lnSpc>
            </a:pPr>
            <a:r>
              <a:rPr lang="es-PR" dirty="0" smtClean="0">
                <a:latin typeface="Candara" pitchFamily="34" charset="0"/>
              </a:rPr>
              <a:t>Es imprescindible que escudriñemos la Biblia antes de adoptar modas o tendencias que podrían parecer lógicas o hasta “espirituales”, sin importar si se tiene buena intención o no.</a:t>
            </a:r>
            <a:endParaRPr lang="es-PR" i="1" u="sng" dirty="0" smtClean="0">
              <a:latin typeface="Candara" pitchFamily="34" charset="0"/>
            </a:endParaRPr>
          </a:p>
          <a:p>
            <a:pPr eaLnBrk="1" hangingPunct="1">
              <a:lnSpc>
                <a:spcPct val="80000"/>
              </a:lnSpc>
            </a:pPr>
            <a:r>
              <a:rPr lang="es-PR" dirty="0" smtClean="0">
                <a:latin typeface="Candara" pitchFamily="34" charset="0"/>
              </a:rPr>
              <a:t>El cristiano tiene como deber permanecer en la Palabra de Dios y no adaptarse al mundo ni dejar que argumentos sin fundamento rijan su vida.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s-PR">
                <a:latin typeface="Candara" pitchFamily="34" charset="0"/>
              </a:rPr>
              <a:t>Definiciones</a:t>
            </a:r>
          </a:p>
        </p:txBody>
      </p:sp>
      <p:sp>
        <p:nvSpPr>
          <p:cNvPr id="12291" name="Rectangle 3"/>
          <p:cNvSpPr>
            <a:spLocks noGrp="1" noChangeArrowheads="1"/>
          </p:cNvSpPr>
          <p:nvPr>
            <p:ph type="body" idx="1"/>
          </p:nvPr>
        </p:nvSpPr>
        <p:spPr/>
        <p:txBody>
          <a:bodyPr/>
          <a:lstStyle/>
          <a:p>
            <a:pPr>
              <a:lnSpc>
                <a:spcPct val="90000"/>
              </a:lnSpc>
            </a:pPr>
            <a:r>
              <a:rPr lang="es-PR" dirty="0">
                <a:latin typeface="Candara" pitchFamily="34" charset="0"/>
              </a:rPr>
              <a:t>Carismáticos:</a:t>
            </a:r>
          </a:p>
          <a:p>
            <a:pPr lvl="1">
              <a:lnSpc>
                <a:spcPct val="90000"/>
              </a:lnSpc>
            </a:pPr>
            <a:r>
              <a:rPr lang="es-PR" dirty="0">
                <a:latin typeface="Candara" pitchFamily="34" charset="0"/>
              </a:rPr>
              <a:t>Nombre que viene del griego carisma (carisma), que se traduce, “don”.</a:t>
            </a:r>
          </a:p>
          <a:p>
            <a:pPr lvl="1">
              <a:lnSpc>
                <a:spcPct val="90000"/>
              </a:lnSpc>
            </a:pPr>
            <a:r>
              <a:rPr lang="es-PR" dirty="0">
                <a:latin typeface="Candara" pitchFamily="34" charset="0"/>
              </a:rPr>
              <a:t>Algunas congregaciones locales se identifican como carismáticas por su énfasis en los dones del Espíritu o carismas. </a:t>
            </a:r>
            <a:endParaRPr lang="es-PR" dirty="0" smtClean="0">
              <a:latin typeface="Candara" pitchFamily="34" charset="0"/>
            </a:endParaRPr>
          </a:p>
          <a:p>
            <a:pPr lvl="1">
              <a:lnSpc>
                <a:spcPct val="90000"/>
              </a:lnSpc>
            </a:pPr>
            <a:r>
              <a:rPr lang="es-PR" dirty="0" smtClean="0">
                <a:latin typeface="Candara" pitchFamily="34" charset="0"/>
              </a:rPr>
              <a:t>Su </a:t>
            </a:r>
            <a:r>
              <a:rPr lang="es-PR" dirty="0">
                <a:latin typeface="Candara" pitchFamily="34" charset="0"/>
              </a:rPr>
              <a:t>origen y cierta flexibilidad en las prácticas y en el estilo de vida les diferencian de las iglesias </a:t>
            </a:r>
            <a:r>
              <a:rPr lang="es-PR" dirty="0" smtClean="0">
                <a:latin typeface="Candara" pitchFamily="34" charset="0"/>
              </a:rPr>
              <a:t>denominadas pentecostales</a:t>
            </a:r>
            <a:r>
              <a:rPr lang="es-PR" dirty="0">
                <a:latin typeface="Candara" pitchFamily="34" charset="0"/>
              </a:rPr>
              <a:t>.</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33795"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apóstoles?</a:t>
            </a:r>
          </a:p>
        </p:txBody>
      </p:sp>
      <p:sp>
        <p:nvSpPr>
          <p:cNvPr id="33796" name="Rectangle 3"/>
          <p:cNvSpPr>
            <a:spLocks noGrp="1" noChangeArrowheads="1"/>
          </p:cNvSpPr>
          <p:nvPr>
            <p:ph type="body" idx="1"/>
          </p:nvPr>
        </p:nvSpPr>
        <p:spPr>
          <a:xfrm>
            <a:off x="228600" y="2209800"/>
            <a:ext cx="4459287" cy="4114800"/>
          </a:xfrm>
        </p:spPr>
        <p:txBody>
          <a:bodyPr/>
          <a:lstStyle/>
          <a:p>
            <a:pPr eaLnBrk="1" hangingPunct="1">
              <a:lnSpc>
                <a:spcPct val="80000"/>
              </a:lnSpc>
            </a:pPr>
            <a:r>
              <a:rPr lang="es-PR" dirty="0" smtClean="0">
                <a:latin typeface="Candara" pitchFamily="34" charset="0"/>
              </a:rPr>
              <a:t>Siendo entonces falsos apóstoles, no es extraño que haya falsedad en su boca.</a:t>
            </a:r>
          </a:p>
          <a:p>
            <a:pPr eaLnBrk="1" hangingPunct="1">
              <a:lnSpc>
                <a:spcPct val="80000"/>
              </a:lnSpc>
            </a:pPr>
            <a:r>
              <a:rPr lang="es-PR" dirty="0" smtClean="0">
                <a:latin typeface="Candara" pitchFamily="34" charset="0"/>
              </a:rPr>
              <a:t>Por ejemplo, el “apóstol y profeta” Rony </a:t>
            </a:r>
            <a:r>
              <a:rPr lang="es-PR" dirty="0" err="1" smtClean="0">
                <a:latin typeface="Candara" pitchFamily="34" charset="0"/>
              </a:rPr>
              <a:t>Cháves</a:t>
            </a:r>
            <a:r>
              <a:rPr lang="es-PR" dirty="0" smtClean="0">
                <a:latin typeface="Candara" pitchFamily="34" charset="0"/>
              </a:rPr>
              <a:t>, quien dice que no habrá rapto de la iglesia.</a:t>
            </a:r>
          </a:p>
        </p:txBody>
      </p:sp>
      <p:pic>
        <p:nvPicPr>
          <p:cNvPr id="5" name="Picture 4" descr="http://1.bp.blogspot.com/_3k9z-RMUM6E/S79zaAWzpYI/AAAAAAAAACc/DBzSI0X2694/s320/arrebatamiento.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9000"/>
                    </a14:imgEffect>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a:off x="4998722" y="2514600"/>
            <a:ext cx="4157978" cy="3105491"/>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http://www.amilcarkraudy.org/akraudy/imagenes_ak/rony_chaves.jpg"/>
          <p:cNvPicPr>
            <a:picLocks noChangeAspect="1" noChangeArrowheads="1"/>
          </p:cNvPicPr>
          <p:nvPr/>
        </p:nvPicPr>
        <p:blipFill>
          <a:blip r:embed="rId5" cstate="email">
            <a:extLst>
              <a:ext uri="{BEBA8EAE-BF5A-486C-A8C5-ECC9F3942E4B}">
                <a14:imgProps xmlns:a14="http://schemas.microsoft.com/office/drawing/2010/main">
                  <a14:imgLayer r:embed="rId6">
                    <a14:imgEffect>
                      <a14:sharpenSoften amount="31000"/>
                    </a14:imgEffect>
                    <a14:imgEffect>
                      <a14:brightnessContrast contrast="37000"/>
                    </a14:imgEffect>
                  </a14:imgLayer>
                </a14:imgProps>
              </a:ext>
              <a:ext uri="{28A0092B-C50C-407E-A947-70E740481C1C}">
                <a14:useLocalDpi xmlns:a14="http://schemas.microsoft.com/office/drawing/2010/main"/>
              </a:ext>
            </a:extLst>
          </a:blip>
          <a:srcRect/>
          <a:stretch>
            <a:fillRect/>
          </a:stretch>
        </p:blipFill>
        <p:spPr bwMode="auto">
          <a:xfrm>
            <a:off x="7301080" y="1"/>
            <a:ext cx="1842920" cy="2514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483684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s-PR" smtClean="0"/>
              <a:t>www.iglesiabiblicabautista.org</a:t>
            </a:r>
          </a:p>
        </p:txBody>
      </p:sp>
      <p:sp>
        <p:nvSpPr>
          <p:cNvPr id="33795" name="Rectangle 2"/>
          <p:cNvSpPr>
            <a:spLocks noGrp="1" noChangeArrowheads="1"/>
          </p:cNvSpPr>
          <p:nvPr>
            <p:ph type="title"/>
          </p:nvPr>
        </p:nvSpPr>
        <p:spPr>
          <a:xfrm>
            <a:off x="1219201" y="214313"/>
            <a:ext cx="6172200" cy="1462087"/>
          </a:xfrm>
        </p:spPr>
        <p:txBody>
          <a:bodyPr/>
          <a:lstStyle/>
          <a:p>
            <a:pPr eaLnBrk="1" hangingPunct="1"/>
            <a:r>
              <a:rPr lang="es-PR" dirty="0" smtClean="0">
                <a:latin typeface="Candara" pitchFamily="34" charset="0"/>
              </a:rPr>
              <a:t>¿Qué dice la Biblia acerca de los apóstoles?</a:t>
            </a:r>
          </a:p>
        </p:txBody>
      </p:sp>
      <p:sp>
        <p:nvSpPr>
          <p:cNvPr id="33796" name="Rectangle 3"/>
          <p:cNvSpPr>
            <a:spLocks noGrp="1" noChangeArrowheads="1"/>
          </p:cNvSpPr>
          <p:nvPr>
            <p:ph type="body" idx="1"/>
          </p:nvPr>
        </p:nvSpPr>
        <p:spPr>
          <a:xfrm>
            <a:off x="228600" y="2057400"/>
            <a:ext cx="8763000" cy="4343400"/>
          </a:xfrm>
        </p:spPr>
        <p:txBody>
          <a:bodyPr/>
          <a:lstStyle/>
          <a:p>
            <a:pPr eaLnBrk="1" hangingPunct="1">
              <a:lnSpc>
                <a:spcPct val="80000"/>
              </a:lnSpc>
            </a:pPr>
            <a:r>
              <a:rPr lang="es-PR" sz="2800" dirty="0" smtClean="0">
                <a:latin typeface="Candara" pitchFamily="34" charset="0"/>
              </a:rPr>
              <a:t>Pero, ¿qué nos dice la Biblia?</a:t>
            </a:r>
          </a:p>
          <a:p>
            <a:pPr>
              <a:lnSpc>
                <a:spcPct val="80000"/>
              </a:lnSpc>
            </a:pPr>
            <a:r>
              <a:rPr lang="es-ES" sz="2600" dirty="0">
                <a:latin typeface="Candara" pitchFamily="34" charset="0"/>
              </a:rPr>
              <a:t>“</a:t>
            </a:r>
            <a:r>
              <a:rPr lang="es-ES" sz="2600" i="1" dirty="0">
                <a:latin typeface="Candara" pitchFamily="34" charset="0"/>
              </a:rPr>
              <a:t>Por lo cual os decimos esto en palabra del Señor: que nosotros que vivimos, que habremos quedado hasta la venida del Señor, no precederemos a los que durmieron</a:t>
            </a:r>
            <a:r>
              <a:rPr lang="es-ES" sz="2600" i="1" dirty="0" smtClean="0">
                <a:latin typeface="Candara" pitchFamily="34" charset="0"/>
              </a:rPr>
              <a:t>. Porque </a:t>
            </a:r>
            <a:r>
              <a:rPr lang="es-ES" sz="2600" i="1" dirty="0">
                <a:latin typeface="Candara" pitchFamily="34" charset="0"/>
              </a:rPr>
              <a:t>el Señor mismo con voz de mando, con voz de arcángel, y con trompeta de Dios, descenderá del cielo; y los muertos en Cristo resucitarán primero</a:t>
            </a:r>
            <a:r>
              <a:rPr lang="es-ES" sz="2600" i="1" dirty="0" smtClean="0">
                <a:latin typeface="Candara" pitchFamily="34" charset="0"/>
              </a:rPr>
              <a:t>. Luego </a:t>
            </a:r>
            <a:r>
              <a:rPr lang="es-ES" sz="2600" i="1" dirty="0">
                <a:latin typeface="Candara" pitchFamily="34" charset="0"/>
              </a:rPr>
              <a:t>nosotros los que vivimos, los que hayamos quedado, seremos arrebatados juntamente con ellos en las nubes para recibir al Señor en el aire, y así estaremos siempre con el Señor</a:t>
            </a:r>
            <a:r>
              <a:rPr lang="es-ES" sz="2600" i="1" dirty="0" smtClean="0">
                <a:latin typeface="Candara" pitchFamily="34" charset="0"/>
              </a:rPr>
              <a:t>. Por </a:t>
            </a:r>
            <a:r>
              <a:rPr lang="es-ES" sz="2600" i="1" dirty="0">
                <a:latin typeface="Candara" pitchFamily="34" charset="0"/>
              </a:rPr>
              <a:t>tanto, alentaos los unos a los otros con estas palabras.</a:t>
            </a:r>
            <a:r>
              <a:rPr lang="es-ES" sz="2600" dirty="0">
                <a:latin typeface="Candara" pitchFamily="34" charset="0"/>
              </a:rPr>
              <a:t>” </a:t>
            </a:r>
            <a:endParaRPr lang="es-ES" sz="2600" dirty="0" smtClean="0">
              <a:latin typeface="Candara" pitchFamily="34" charset="0"/>
            </a:endParaRPr>
          </a:p>
          <a:p>
            <a:pPr marL="0" indent="0">
              <a:lnSpc>
                <a:spcPct val="80000"/>
              </a:lnSpc>
              <a:buNone/>
            </a:pPr>
            <a:r>
              <a:rPr lang="es-ES" sz="2600" dirty="0">
                <a:solidFill>
                  <a:srgbClr val="FF0000"/>
                </a:solidFill>
                <a:latin typeface="Candara" pitchFamily="34" charset="0"/>
              </a:rPr>
              <a:t>	</a:t>
            </a:r>
            <a:r>
              <a:rPr lang="es-ES" sz="2600" dirty="0" smtClean="0">
                <a:solidFill>
                  <a:srgbClr val="FF0000"/>
                </a:solidFill>
                <a:latin typeface="Candara" pitchFamily="34" charset="0"/>
              </a:rPr>
              <a:t>(</a:t>
            </a:r>
            <a:r>
              <a:rPr lang="es-ES" sz="2600" dirty="0">
                <a:solidFill>
                  <a:srgbClr val="FF0000"/>
                </a:solidFill>
                <a:latin typeface="Candara" pitchFamily="34" charset="0"/>
              </a:rPr>
              <a:t>1 Tesalonicenses 4.15–18, RVR60) </a:t>
            </a:r>
          </a:p>
          <a:p>
            <a:pPr eaLnBrk="1" hangingPunct="1">
              <a:lnSpc>
                <a:spcPct val="80000"/>
              </a:lnSpc>
            </a:pPr>
            <a:endParaRPr lang="es-PR" sz="2400" dirty="0" smtClean="0">
              <a:latin typeface="Candara" pitchFamily="34" charset="0"/>
            </a:endParaRPr>
          </a:p>
        </p:txBody>
      </p:sp>
    </p:spTree>
    <p:extLst>
      <p:ext uri="{BB962C8B-B14F-4D97-AF65-F5344CB8AC3E}">
        <p14:creationId xmlns:p14="http://schemas.microsoft.com/office/powerpoint/2010/main" val="12253321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ndara" pitchFamily="34" charset="0"/>
              </a:rPr>
              <a:t>Joel Osteen</a:t>
            </a:r>
            <a:endParaRPr lang="en-US" dirty="0">
              <a:latin typeface="Candara" pitchFamily="34" charset="0"/>
            </a:endParaRPr>
          </a:p>
        </p:txBody>
      </p:sp>
      <p:sp>
        <p:nvSpPr>
          <p:cNvPr id="3" name="Content Placeholder 2"/>
          <p:cNvSpPr>
            <a:spLocks noGrp="1"/>
          </p:cNvSpPr>
          <p:nvPr>
            <p:ph idx="1"/>
          </p:nvPr>
        </p:nvSpPr>
        <p:spPr>
          <a:xfrm>
            <a:off x="228600" y="2017713"/>
            <a:ext cx="5876925" cy="4114800"/>
          </a:xfrm>
        </p:spPr>
        <p:txBody>
          <a:bodyPr/>
          <a:lstStyle/>
          <a:p>
            <a:r>
              <a:rPr lang="es-ES" sz="2700" dirty="0">
                <a:latin typeface="Candara" pitchFamily="34" charset="0"/>
              </a:rPr>
              <a:t>No es raro que el libro de Joel </a:t>
            </a:r>
            <a:r>
              <a:rPr lang="es-ES" sz="2700" dirty="0" err="1">
                <a:latin typeface="Candara" pitchFamily="34" charset="0"/>
              </a:rPr>
              <a:t>Osteen</a:t>
            </a:r>
            <a:r>
              <a:rPr lang="es-ES" sz="2700" dirty="0">
                <a:latin typeface="Candara" pitchFamily="34" charset="0"/>
              </a:rPr>
              <a:t>, </a:t>
            </a:r>
            <a:r>
              <a:rPr lang="es-ES" sz="2700" i="1" dirty="0">
                <a:latin typeface="Candara" pitchFamily="34" charset="0"/>
              </a:rPr>
              <a:t>"Su mejor vida ahora", </a:t>
            </a:r>
            <a:r>
              <a:rPr lang="es-ES" sz="2700" dirty="0">
                <a:latin typeface="Candara" pitchFamily="34" charset="0"/>
              </a:rPr>
              <a:t>sea el </a:t>
            </a:r>
            <a:r>
              <a:rPr lang="es-ES" sz="2700" dirty="0" smtClean="0">
                <a:latin typeface="Candara" pitchFamily="34" charset="0"/>
              </a:rPr>
              <a:t>número </a:t>
            </a:r>
            <a:r>
              <a:rPr lang="es-ES" sz="2700" dirty="0">
                <a:latin typeface="Candara" pitchFamily="34" charset="0"/>
              </a:rPr>
              <a:t>1 en la lista del New York Times. ¿No es esto acaso lo que el mundo quiere oír?: </a:t>
            </a:r>
            <a:endParaRPr lang="es-ES" sz="2700" dirty="0" smtClean="0">
              <a:latin typeface="Candara" pitchFamily="34" charset="0"/>
            </a:endParaRPr>
          </a:p>
          <a:p>
            <a:r>
              <a:rPr lang="es-ES" sz="2700" i="1" dirty="0" smtClean="0">
                <a:latin typeface="Candara" pitchFamily="34" charset="0"/>
              </a:rPr>
              <a:t>"</a:t>
            </a:r>
            <a:r>
              <a:rPr lang="es-ES" sz="2700" i="1" dirty="0">
                <a:latin typeface="Candara" pitchFamily="34" charset="0"/>
              </a:rPr>
              <a:t>Puede ser que usted proviene de una familia con muchísima riqueza, prestigio y posición. Aún con todo eso, usted puede experimentar más que la generación que vino antes de </a:t>
            </a:r>
            <a:r>
              <a:rPr lang="es-ES" sz="2700" i="1" dirty="0" smtClean="0">
                <a:latin typeface="Candara" pitchFamily="34" charset="0"/>
              </a:rPr>
              <a:t>usted..” </a:t>
            </a:r>
            <a:endParaRPr lang="en-US" sz="2700" i="1" dirty="0">
              <a:latin typeface="Candara" pitchFamily="34" charset="0"/>
            </a:endParaRPr>
          </a:p>
        </p:txBody>
      </p:sp>
      <p:pic>
        <p:nvPicPr>
          <p:cNvPr id="4099"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5000" contrast="25000"/>
                    </a14:imgEffect>
                  </a14:imgLayer>
                </a14:imgProps>
              </a:ext>
              <a:ext uri="{28A0092B-C50C-407E-A947-70E740481C1C}">
                <a14:useLocalDpi xmlns:a14="http://schemas.microsoft.com/office/drawing/2010/main"/>
              </a:ext>
            </a:extLst>
          </a:blip>
          <a:srcRect/>
          <a:stretch>
            <a:fillRect/>
          </a:stretch>
        </p:blipFill>
        <p:spPr bwMode="auto">
          <a:xfrm>
            <a:off x="6105525" y="-12700"/>
            <a:ext cx="3038475" cy="476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671898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ndara" pitchFamily="34" charset="0"/>
              </a:rPr>
              <a:t>Joel Osteen</a:t>
            </a:r>
            <a:endParaRPr lang="en-US" dirty="0">
              <a:latin typeface="Candara" pitchFamily="34" charset="0"/>
            </a:endParaRPr>
          </a:p>
        </p:txBody>
      </p:sp>
      <p:sp>
        <p:nvSpPr>
          <p:cNvPr id="3" name="Content Placeholder 2"/>
          <p:cNvSpPr>
            <a:spLocks noGrp="1"/>
          </p:cNvSpPr>
          <p:nvPr>
            <p:ph idx="1"/>
          </p:nvPr>
        </p:nvSpPr>
        <p:spPr>
          <a:xfrm>
            <a:off x="228600" y="2017713"/>
            <a:ext cx="5943600" cy="4114800"/>
          </a:xfrm>
        </p:spPr>
        <p:txBody>
          <a:bodyPr/>
          <a:lstStyle/>
          <a:p>
            <a:r>
              <a:rPr lang="es-ES" sz="2600" i="1" dirty="0" smtClean="0">
                <a:latin typeface="Candara" pitchFamily="34" charset="0"/>
              </a:rPr>
              <a:t>“…La </a:t>
            </a:r>
            <a:r>
              <a:rPr lang="es-ES" sz="2600" i="1" dirty="0">
                <a:latin typeface="Candara" pitchFamily="34" charset="0"/>
              </a:rPr>
              <a:t>vida de mi papá me ha inspirado, y he sido enseñado por su experiencia y sabiduría. Sin embargo, y lo digo con humildad, yo estoy convencido de que haré mucho más de lo que pudo lograr mi padre. Dios tiene más para usted. ¡Mucho más!. Tenga sueños más grandes. Ensanche su visión. Viva una vida llena de </a:t>
            </a:r>
            <a:r>
              <a:rPr lang="es-ES" sz="2600" i="1" dirty="0" smtClean="0">
                <a:latin typeface="Candara" pitchFamily="34" charset="0"/>
              </a:rPr>
              <a:t>expectativa." </a:t>
            </a:r>
          </a:p>
          <a:p>
            <a:pPr marL="0" indent="0">
              <a:buNone/>
            </a:pPr>
            <a:r>
              <a:rPr lang="es-ES" sz="2600" dirty="0">
                <a:latin typeface="Candara" pitchFamily="34" charset="0"/>
              </a:rPr>
              <a:t>	</a:t>
            </a:r>
            <a:r>
              <a:rPr lang="es-ES" sz="2600" dirty="0" smtClean="0">
                <a:latin typeface="Candara" pitchFamily="34" charset="0"/>
              </a:rPr>
              <a:t>- </a:t>
            </a:r>
            <a:r>
              <a:rPr lang="es-ES" sz="2600" i="1" dirty="0" smtClean="0">
                <a:latin typeface="Candara" pitchFamily="34" charset="0"/>
              </a:rPr>
              <a:t>("</a:t>
            </a:r>
            <a:r>
              <a:rPr lang="es-ES" sz="2600" i="1" dirty="0">
                <a:latin typeface="Candara" pitchFamily="34" charset="0"/>
              </a:rPr>
              <a:t>Su mejor vida ahora" </a:t>
            </a:r>
            <a:r>
              <a:rPr lang="es-ES" sz="2600" dirty="0">
                <a:latin typeface="Candara" pitchFamily="34" charset="0"/>
              </a:rPr>
              <a:t>Joel </a:t>
            </a:r>
            <a:r>
              <a:rPr lang="es-ES" sz="2600" dirty="0" smtClean="0">
                <a:latin typeface="Candara" pitchFamily="34" charset="0"/>
              </a:rPr>
              <a:t>		</a:t>
            </a:r>
            <a:r>
              <a:rPr lang="es-ES" sz="2600" dirty="0" err="1" smtClean="0">
                <a:latin typeface="Candara" pitchFamily="34" charset="0"/>
              </a:rPr>
              <a:t>Osteen</a:t>
            </a:r>
            <a:r>
              <a:rPr lang="es-ES" sz="2600" dirty="0">
                <a:latin typeface="Candara" pitchFamily="34" charset="0"/>
              </a:rPr>
              <a:t>).</a:t>
            </a:r>
            <a:r>
              <a:rPr lang="es-ES" sz="2400" dirty="0">
                <a:latin typeface="Candara" pitchFamily="34" charset="0"/>
              </a:rPr>
              <a:t/>
            </a:r>
            <a:br>
              <a:rPr lang="es-ES" sz="2400" dirty="0">
                <a:latin typeface="Candara" pitchFamily="34" charset="0"/>
              </a:rPr>
            </a:br>
            <a:endParaRPr lang="en-US" sz="2400" dirty="0">
              <a:latin typeface="Candara" pitchFamily="34" charset="0"/>
            </a:endParaRPr>
          </a:p>
        </p:txBody>
      </p:sp>
      <p:pic>
        <p:nvPicPr>
          <p:cNvPr id="4099"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5000" contrast="25000"/>
                    </a14:imgEffect>
                  </a14:imgLayer>
                </a14:imgProps>
              </a:ext>
              <a:ext uri="{28A0092B-C50C-407E-A947-70E740481C1C}">
                <a14:useLocalDpi xmlns:a14="http://schemas.microsoft.com/office/drawing/2010/main"/>
              </a:ext>
            </a:extLst>
          </a:blip>
          <a:srcRect/>
          <a:stretch>
            <a:fillRect/>
          </a:stretch>
        </p:blipFill>
        <p:spPr bwMode="auto">
          <a:xfrm>
            <a:off x="6105525" y="-12700"/>
            <a:ext cx="3038475" cy="476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8950555"/>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ndara" pitchFamily="34" charset="0"/>
              </a:rPr>
              <a:t>Cash Luna</a:t>
            </a:r>
            <a:endParaRPr lang="en-US" dirty="0">
              <a:latin typeface="Candara" pitchFamily="34" charset="0"/>
            </a:endParaRPr>
          </a:p>
        </p:txBody>
      </p:sp>
      <p:sp>
        <p:nvSpPr>
          <p:cNvPr id="3" name="Content Placeholder 2"/>
          <p:cNvSpPr>
            <a:spLocks noGrp="1"/>
          </p:cNvSpPr>
          <p:nvPr>
            <p:ph idx="1"/>
          </p:nvPr>
        </p:nvSpPr>
        <p:spPr>
          <a:xfrm>
            <a:off x="228600" y="2017713"/>
            <a:ext cx="5562600" cy="4114800"/>
          </a:xfrm>
        </p:spPr>
        <p:txBody>
          <a:bodyPr/>
          <a:lstStyle/>
          <a:p>
            <a:r>
              <a:rPr lang="en-US" sz="2800" dirty="0" err="1" smtClean="0">
                <a:latin typeface="Candara" pitchFamily="34" charset="0"/>
              </a:rPr>
              <a:t>Una</a:t>
            </a:r>
            <a:r>
              <a:rPr lang="en-US" sz="2800" dirty="0" smtClean="0">
                <a:latin typeface="Candara" pitchFamily="34" charset="0"/>
              </a:rPr>
              <a:t> </a:t>
            </a:r>
            <a:r>
              <a:rPr lang="en-US" sz="2800" dirty="0" err="1" smtClean="0">
                <a:latin typeface="Candara" pitchFamily="34" charset="0"/>
              </a:rPr>
              <a:t>peculiaridad</a:t>
            </a:r>
            <a:r>
              <a:rPr lang="en-US" sz="2800" dirty="0" smtClean="0">
                <a:latin typeface="Candara" pitchFamily="34" charset="0"/>
              </a:rPr>
              <a:t> de </a:t>
            </a:r>
            <a:r>
              <a:rPr lang="en-US" sz="2800" dirty="0" err="1" smtClean="0">
                <a:latin typeface="Candara" pitchFamily="34" charset="0"/>
              </a:rPr>
              <a:t>estos</a:t>
            </a:r>
            <a:r>
              <a:rPr lang="en-US" sz="2800" dirty="0" smtClean="0">
                <a:latin typeface="Candara" pitchFamily="34" charset="0"/>
              </a:rPr>
              <a:t> “</a:t>
            </a:r>
            <a:r>
              <a:rPr lang="en-US" sz="2800" dirty="0" err="1" smtClean="0">
                <a:latin typeface="Candara" pitchFamily="34" charset="0"/>
              </a:rPr>
              <a:t>apóstoles</a:t>
            </a:r>
            <a:r>
              <a:rPr lang="en-US" sz="2800" dirty="0" smtClean="0">
                <a:latin typeface="Candara" pitchFamily="34" charset="0"/>
              </a:rPr>
              <a:t>” </a:t>
            </a:r>
            <a:r>
              <a:rPr lang="en-US" sz="2800" dirty="0" err="1" smtClean="0">
                <a:latin typeface="Candara" pitchFamily="34" charset="0"/>
              </a:rPr>
              <a:t>es</a:t>
            </a:r>
            <a:r>
              <a:rPr lang="en-US" sz="2800" dirty="0" smtClean="0">
                <a:latin typeface="Candara" pitchFamily="34" charset="0"/>
              </a:rPr>
              <a:t> </a:t>
            </a:r>
            <a:r>
              <a:rPr lang="en-US" sz="2800" dirty="0" err="1" smtClean="0">
                <a:latin typeface="Candara" pitchFamily="34" charset="0"/>
              </a:rPr>
              <a:t>que</a:t>
            </a:r>
            <a:r>
              <a:rPr lang="en-US" sz="2800" dirty="0" smtClean="0">
                <a:latin typeface="Candara" pitchFamily="34" charset="0"/>
              </a:rPr>
              <a:t> se </a:t>
            </a:r>
            <a:r>
              <a:rPr lang="en-US" sz="2800" dirty="0" err="1" smtClean="0">
                <a:latin typeface="Candara" pitchFamily="34" charset="0"/>
              </a:rPr>
              <a:t>cumple</a:t>
            </a:r>
            <a:r>
              <a:rPr lang="en-US" sz="2800" dirty="0" smtClean="0">
                <a:latin typeface="Candara" pitchFamily="34" charset="0"/>
              </a:rPr>
              <a:t> la </a:t>
            </a:r>
            <a:r>
              <a:rPr lang="en-US" sz="2800" dirty="0" err="1" smtClean="0">
                <a:latin typeface="Candara" pitchFamily="34" charset="0"/>
              </a:rPr>
              <a:t>Palabra</a:t>
            </a:r>
            <a:r>
              <a:rPr lang="en-US" sz="2800" dirty="0" smtClean="0">
                <a:latin typeface="Candara" pitchFamily="34" charset="0"/>
              </a:rPr>
              <a:t> del </a:t>
            </a:r>
            <a:r>
              <a:rPr lang="en-US" sz="2800" dirty="0" err="1" smtClean="0">
                <a:latin typeface="Candara" pitchFamily="34" charset="0"/>
              </a:rPr>
              <a:t>Señor</a:t>
            </a:r>
            <a:r>
              <a:rPr lang="en-US" sz="2800" dirty="0" smtClean="0">
                <a:latin typeface="Candara" pitchFamily="34" charset="0"/>
              </a:rPr>
              <a:t> en </a:t>
            </a:r>
            <a:r>
              <a:rPr lang="en-US" sz="2800" dirty="0" err="1" smtClean="0">
                <a:latin typeface="Candara" pitchFamily="34" charset="0"/>
              </a:rPr>
              <a:t>ellos</a:t>
            </a:r>
            <a:r>
              <a:rPr lang="en-US" sz="2800" dirty="0" smtClean="0">
                <a:latin typeface="Candara" pitchFamily="34" charset="0"/>
              </a:rPr>
              <a:t>: </a:t>
            </a:r>
          </a:p>
          <a:p>
            <a:r>
              <a:rPr lang="es-ES" sz="2800" dirty="0" smtClean="0">
                <a:latin typeface="Candara" pitchFamily="34" charset="0"/>
              </a:rPr>
              <a:t>“</a:t>
            </a:r>
            <a:r>
              <a:rPr lang="es-ES" sz="2800" i="1" dirty="0" smtClean="0">
                <a:latin typeface="Candara" pitchFamily="34" charset="0"/>
              </a:rPr>
              <a:t>…mas </a:t>
            </a:r>
            <a:r>
              <a:rPr lang="es-ES" sz="2800" i="1" dirty="0">
                <a:latin typeface="Candara" pitchFamily="34" charset="0"/>
              </a:rPr>
              <a:t>no hagáis conforme a sus obras, porque dicen, y no hacen.</a:t>
            </a:r>
            <a:r>
              <a:rPr lang="es-ES" sz="2800" dirty="0">
                <a:latin typeface="Candara" pitchFamily="34" charset="0"/>
              </a:rPr>
              <a:t>” </a:t>
            </a:r>
            <a:r>
              <a:rPr lang="es-ES" sz="2800" dirty="0">
                <a:solidFill>
                  <a:srgbClr val="FF0000"/>
                </a:solidFill>
                <a:latin typeface="Candara" pitchFamily="34" charset="0"/>
              </a:rPr>
              <a:t>(Mateo 23.3, RVR60) </a:t>
            </a:r>
          </a:p>
          <a:p>
            <a:endParaRPr lang="en-US" sz="2400" dirty="0">
              <a:latin typeface="Candara" pitchFamily="34" charset="0"/>
            </a:endParaRPr>
          </a:p>
        </p:txBody>
      </p:sp>
      <p:pic>
        <p:nvPicPr>
          <p:cNvPr id="4098" name="Picture 2" descr="http://www.noticia-cristiana.com/wp-content/uploads/2010/05/cash-luna-libro.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34000"/>
                    </a14:imgEffect>
                  </a14:imgLayer>
                </a14:imgProps>
              </a:ext>
              <a:ext uri="{28A0092B-C50C-407E-A947-70E740481C1C}">
                <a14:useLocalDpi xmlns:a14="http://schemas.microsoft.com/office/drawing/2010/main"/>
              </a:ext>
            </a:extLst>
          </a:blip>
          <a:srcRect/>
          <a:stretch>
            <a:fillRect/>
          </a:stretch>
        </p:blipFill>
        <p:spPr bwMode="auto">
          <a:xfrm>
            <a:off x="5943600" y="0"/>
            <a:ext cx="3238500" cy="5165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0520276"/>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habacanerias_cash_luna.wmv">
            <a:hlinkClick r:id="" action="ppaction://media"/>
          </p:cNvPr>
          <p:cNvPicPr>
            <a:picLocks noGrp="1" noChangeAspect="1"/>
          </p:cNvPicPr>
          <p:nvPr>
            <p:ph idx="1"/>
            <a:videoFile r:link="rId1"/>
            <p:extLst>
              <p:ext uri="{DAA4B4D4-6D71-4841-9C94-3DE7FCFB9230}">
                <p14:media xmlns:p14="http://schemas.microsoft.com/office/powerpoint/2010/main" r:embed="rId2">
                  <p14:trim end="10396.6704"/>
                </p14:media>
              </p:ext>
            </p:extLst>
          </p:nvPr>
        </p:nvPicPr>
        <p:blipFill>
          <a:blip r:embed="rId5">
            <a:lum bright="9000" contrast="22000"/>
          </a:blip>
          <a:stretch>
            <a:fillRect/>
          </a:stretch>
        </p:blipFill>
        <p:spPr>
          <a:xfrm>
            <a:off x="0" y="0"/>
            <a:ext cx="9144000" cy="6858000"/>
          </a:xfrm>
        </p:spPr>
      </p:pic>
      <p:sp>
        <p:nvSpPr>
          <p:cNvPr id="2" name="TextBox 1"/>
          <p:cNvSpPr txBox="1"/>
          <p:nvPr/>
        </p:nvSpPr>
        <p:spPr>
          <a:xfrm>
            <a:off x="412810" y="457200"/>
            <a:ext cx="8316700" cy="707886"/>
          </a:xfrm>
          <a:prstGeom prst="rect">
            <a:avLst/>
          </a:prstGeom>
          <a:noFill/>
        </p:spPr>
        <p:txBody>
          <a:bodyPr wrap="none" rtlCol="0">
            <a:spAutoFit/>
          </a:bodyPr>
          <a:lstStyle/>
          <a:p>
            <a:pPr algn="ctr"/>
            <a:r>
              <a:rPr lang="en-US" sz="4000" dirty="0" smtClean="0">
                <a:solidFill>
                  <a:schemeClr val="bg1"/>
                </a:solidFill>
                <a:effectLst>
                  <a:outerShdw blurRad="38100" dist="38100" dir="2700000" algn="tl">
                    <a:srgbClr val="000000">
                      <a:alpha val="43137"/>
                    </a:srgbClr>
                  </a:outerShdw>
                </a:effectLst>
                <a:latin typeface="Candara" pitchFamily="34" charset="0"/>
              </a:rPr>
              <a:t>El “</a:t>
            </a:r>
            <a:r>
              <a:rPr lang="en-US" sz="4000" dirty="0" err="1" smtClean="0">
                <a:solidFill>
                  <a:schemeClr val="bg1"/>
                </a:solidFill>
                <a:effectLst>
                  <a:outerShdw blurRad="38100" dist="38100" dir="2700000" algn="tl">
                    <a:srgbClr val="000000">
                      <a:alpha val="43137"/>
                    </a:srgbClr>
                  </a:outerShdw>
                </a:effectLst>
                <a:latin typeface="Candara" pitchFamily="34" charset="0"/>
              </a:rPr>
              <a:t>apóstol</a:t>
            </a:r>
            <a:r>
              <a:rPr lang="en-US" sz="4000" dirty="0" smtClean="0">
                <a:solidFill>
                  <a:schemeClr val="bg1"/>
                </a:solidFill>
                <a:effectLst>
                  <a:outerShdw blurRad="38100" dist="38100" dir="2700000" algn="tl">
                    <a:srgbClr val="000000">
                      <a:alpha val="43137"/>
                    </a:srgbClr>
                  </a:outerShdw>
                </a:effectLst>
                <a:latin typeface="Candara" pitchFamily="34" charset="0"/>
              </a:rPr>
              <a:t>” Cash Luna “</a:t>
            </a:r>
            <a:r>
              <a:rPr lang="en-US" sz="4000" dirty="0" err="1" smtClean="0">
                <a:solidFill>
                  <a:schemeClr val="bg1"/>
                </a:solidFill>
                <a:effectLst>
                  <a:outerShdw blurRad="38100" dist="38100" dir="2700000" algn="tl">
                    <a:srgbClr val="000000">
                      <a:alpha val="43137"/>
                    </a:srgbClr>
                  </a:outerShdw>
                </a:effectLst>
                <a:latin typeface="Candara" pitchFamily="34" charset="0"/>
              </a:rPr>
              <a:t>predicando</a:t>
            </a:r>
            <a:r>
              <a:rPr lang="en-US" sz="4000" dirty="0" smtClean="0">
                <a:solidFill>
                  <a:schemeClr val="bg1"/>
                </a:solidFill>
                <a:effectLst>
                  <a:outerShdw blurRad="38100" dist="38100" dir="2700000" algn="tl">
                    <a:srgbClr val="000000">
                      <a:alpha val="43137"/>
                    </a:srgbClr>
                  </a:outerShdw>
                </a:effectLst>
                <a:latin typeface="Candara" pitchFamily="34" charset="0"/>
              </a:rPr>
              <a:t>” </a:t>
            </a:r>
            <a:endParaRPr lang="en-US" sz="4000" dirty="0">
              <a:solidFill>
                <a:schemeClr val="bg1"/>
              </a:solidFill>
              <a:effectLst>
                <a:outerShdw blurRad="38100" dist="38100" dir="2700000" algn="tl">
                  <a:srgbClr val="000000">
                    <a:alpha val="43137"/>
                  </a:srgbClr>
                </a:outerShdw>
              </a:effectLst>
              <a:latin typeface="Candara" pitchFamily="34" charset="0"/>
            </a:endParaRPr>
          </a:p>
        </p:txBody>
      </p:sp>
    </p:spTree>
    <p:extLst>
      <p:ext uri="{BB962C8B-B14F-4D97-AF65-F5344CB8AC3E}">
        <p14:creationId xmlns:p14="http://schemas.microsoft.com/office/powerpoint/2010/main" val="31748400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28788">
                <p:cTn id="7" fill="hold" display="0">
                  <p:stCondLst>
                    <p:cond delay="indefinite"/>
                  </p:stCondLst>
                </p:cTn>
                <p:tgtEl>
                  <p:spTgt spid="6"/>
                </p:tgtEl>
              </p:cMediaNode>
            </p:video>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es-PR">
                <a:latin typeface="Candara" pitchFamily="34" charset="0"/>
              </a:rPr>
              <a:t>Referencias</a:t>
            </a:r>
          </a:p>
        </p:txBody>
      </p:sp>
      <p:pic>
        <p:nvPicPr>
          <p:cNvPr id="2050" name="Picture 2"/>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sharpenSoften amount="34000"/>
                    </a14:imgEffect>
                    <a14:imgEffect>
                      <a14:brightnessContrast bright="14000" contrast="10000"/>
                    </a14:imgEffect>
                  </a14:imgLayer>
                </a14:imgProps>
              </a:ext>
              <a:ext uri="{28A0092B-C50C-407E-A947-70E740481C1C}">
                <a14:useLocalDpi xmlns:a14="http://schemas.microsoft.com/office/drawing/2010/main"/>
              </a:ext>
            </a:extLst>
          </a:blip>
          <a:srcRect/>
          <a:stretch/>
        </p:blipFill>
        <p:spPr bwMode="auto">
          <a:xfrm>
            <a:off x="4891584" y="0"/>
            <a:ext cx="4265116" cy="2914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5" cstate="email">
            <a:extLst>
              <a:ext uri="{BEBA8EAE-BF5A-486C-A8C5-ECC9F3942E4B}">
                <a14:imgProps xmlns:a14="http://schemas.microsoft.com/office/drawing/2010/main">
                  <a14:imgLayer r:embed="rId6">
                    <a14:imgEffect>
                      <a14:sharpenSoften amount="37000"/>
                    </a14:imgEffect>
                    <a14:imgEffect>
                      <a14:brightnessContrast bright="7000" contrast="14000"/>
                    </a14:imgEffect>
                  </a14:imgLayer>
                </a14:imgProps>
              </a:ext>
              <a:ext uri="{28A0092B-C50C-407E-A947-70E740481C1C}">
                <a14:useLocalDpi xmlns:a14="http://schemas.microsoft.com/office/drawing/2010/main"/>
              </a:ext>
            </a:extLst>
          </a:blip>
          <a:srcRect/>
          <a:stretch>
            <a:fillRect/>
          </a:stretch>
        </p:blipFill>
        <p:spPr bwMode="auto">
          <a:xfrm>
            <a:off x="-26949" y="1"/>
            <a:ext cx="4918532" cy="3352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044066" y="27633"/>
            <a:ext cx="3960151" cy="830997"/>
          </a:xfrm>
          <a:prstGeom prst="rect">
            <a:avLst/>
          </a:prstGeom>
          <a:noFill/>
        </p:spPr>
        <p:txBody>
          <a:bodyPr wrap="square" rtlCol="0">
            <a:spAutoFit/>
          </a:bodyPr>
          <a:lstStyle/>
          <a:p>
            <a:pPr algn="ctr"/>
            <a:r>
              <a:rPr lang="en-US" sz="2400" dirty="0" smtClean="0">
                <a:solidFill>
                  <a:schemeClr val="bg1"/>
                </a:solidFill>
                <a:latin typeface="Candara" pitchFamily="34" charset="0"/>
              </a:rPr>
              <a:t>El “</a:t>
            </a:r>
            <a:r>
              <a:rPr lang="en-US" sz="2400" dirty="0" err="1" smtClean="0">
                <a:solidFill>
                  <a:schemeClr val="bg1"/>
                </a:solidFill>
                <a:latin typeface="Candara" pitchFamily="34" charset="0"/>
              </a:rPr>
              <a:t>apóstol</a:t>
            </a:r>
            <a:r>
              <a:rPr lang="en-US" sz="2400" dirty="0" smtClean="0">
                <a:solidFill>
                  <a:schemeClr val="bg1"/>
                </a:solidFill>
                <a:latin typeface="Candara" pitchFamily="34" charset="0"/>
              </a:rPr>
              <a:t>” Rod Parsley </a:t>
            </a:r>
            <a:r>
              <a:rPr lang="en-US" sz="2400" dirty="0" err="1" smtClean="0">
                <a:solidFill>
                  <a:schemeClr val="bg1"/>
                </a:solidFill>
                <a:latin typeface="Candara" pitchFamily="34" charset="0"/>
              </a:rPr>
              <a:t>trasquilando</a:t>
            </a:r>
            <a:r>
              <a:rPr lang="en-US" sz="2400" dirty="0" smtClean="0">
                <a:solidFill>
                  <a:schemeClr val="bg1"/>
                </a:solidFill>
                <a:latin typeface="Candara" pitchFamily="34" charset="0"/>
              </a:rPr>
              <a:t> </a:t>
            </a:r>
            <a:r>
              <a:rPr lang="en-US" sz="2400" dirty="0" err="1" smtClean="0">
                <a:solidFill>
                  <a:schemeClr val="bg1"/>
                </a:solidFill>
                <a:latin typeface="Candara" pitchFamily="34" charset="0"/>
              </a:rPr>
              <a:t>las</a:t>
            </a:r>
            <a:r>
              <a:rPr lang="en-US" sz="2400" dirty="0" smtClean="0">
                <a:solidFill>
                  <a:schemeClr val="bg1"/>
                </a:solidFill>
                <a:latin typeface="Candara" pitchFamily="34" charset="0"/>
              </a:rPr>
              <a:t> </a:t>
            </a:r>
            <a:r>
              <a:rPr lang="en-US" sz="2400" dirty="0" err="1" smtClean="0">
                <a:solidFill>
                  <a:schemeClr val="bg1"/>
                </a:solidFill>
                <a:latin typeface="Candara" pitchFamily="34" charset="0"/>
              </a:rPr>
              <a:t>ovejas</a:t>
            </a:r>
            <a:endParaRPr lang="en-US" sz="2400" dirty="0">
              <a:solidFill>
                <a:schemeClr val="bg1"/>
              </a:solidFill>
              <a:latin typeface="Candara" pitchFamily="34" charset="0"/>
            </a:endParaRPr>
          </a:p>
        </p:txBody>
      </p:sp>
      <p:pic>
        <p:nvPicPr>
          <p:cNvPr id="5125" name="Picture 5"/>
          <p:cNvPicPr>
            <a:picLocks noChangeAspect="1" noChangeArrowheads="1"/>
          </p:cNvPicPr>
          <p:nvPr/>
        </p:nvPicPr>
        <p:blipFill rotWithShape="1">
          <a:blip r:embed="rId7" cstate="email">
            <a:extLst>
              <a:ext uri="{BEBA8EAE-BF5A-486C-A8C5-ECC9F3942E4B}">
                <a14:imgProps xmlns:a14="http://schemas.microsoft.com/office/drawing/2010/main">
                  <a14:imgLayer r:embed="rId8">
                    <a14:imgEffect>
                      <a14:sharpenSoften amount="31000"/>
                    </a14:imgEffect>
                    <a14:imgEffect>
                      <a14:brightnessContrast bright="13000" contrast="16000"/>
                    </a14:imgEffect>
                  </a14:imgLayer>
                </a14:imgProps>
              </a:ext>
              <a:ext uri="{28A0092B-C50C-407E-A947-70E740481C1C}">
                <a14:useLocalDpi xmlns:a14="http://schemas.microsoft.com/office/drawing/2010/main"/>
              </a:ext>
            </a:extLst>
          </a:blip>
          <a:srcRect/>
          <a:stretch/>
        </p:blipFill>
        <p:spPr bwMode="auto">
          <a:xfrm>
            <a:off x="0" y="3327400"/>
            <a:ext cx="4947254" cy="353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bright="19000"/>
                    </a14:imgEffect>
                  </a14:imgLayer>
                </a14:imgProps>
              </a:ext>
              <a:ext uri="{28A0092B-C50C-407E-A947-70E740481C1C}">
                <a14:useLocalDpi xmlns:a14="http://schemas.microsoft.com/office/drawing/2010/main"/>
              </a:ext>
            </a:extLst>
          </a:blip>
          <a:srcRect/>
          <a:stretch>
            <a:fillRect/>
          </a:stretch>
        </p:blipFill>
        <p:spPr bwMode="auto">
          <a:xfrm>
            <a:off x="6553200" y="2914495"/>
            <a:ext cx="2603501" cy="4013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11" cstate="email">
            <a:extLst>
              <a:ext uri="{BEBA8EAE-BF5A-486C-A8C5-ECC9F3942E4B}">
                <a14:imgProps xmlns:a14="http://schemas.microsoft.com/office/drawing/2010/main">
                  <a14:imgLayer r:embed="rId12">
                    <a14:imgEffect>
                      <a14:sharpenSoften amount="38000"/>
                    </a14:imgEffect>
                    <a14:imgEffect>
                      <a14:brightnessContrast bright="14000" contrast="16000"/>
                    </a14:imgEffect>
                  </a14:imgLayer>
                </a14:imgProps>
              </a:ext>
              <a:ext uri="{28A0092B-C50C-407E-A947-70E740481C1C}">
                <a14:useLocalDpi xmlns:a14="http://schemas.microsoft.com/office/drawing/2010/main"/>
              </a:ext>
            </a:extLst>
          </a:blip>
          <a:srcRect/>
          <a:stretch>
            <a:fillRect/>
          </a:stretch>
        </p:blipFill>
        <p:spPr bwMode="auto">
          <a:xfrm>
            <a:off x="4718320" y="4724400"/>
            <a:ext cx="1910497" cy="176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3939061"/>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es-PR">
                <a:latin typeface="Candara" pitchFamily="34" charset="0"/>
              </a:rPr>
              <a:t>Referencias</a:t>
            </a:r>
          </a:p>
        </p:txBody>
      </p:sp>
      <p:pic>
        <p:nvPicPr>
          <p:cNvPr id="7" name="Picture 7" descr="http://www.poderyuncion.org/sitebuilder/images/Baner_copy3-1017x277.jp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27000"/>
                    </a14:imgEffect>
                    <a14:imgEffect>
                      <a14:brightnessContrast bright="14000" contrast="5000"/>
                    </a14:imgEffect>
                  </a14:imgLayer>
                </a14:imgProps>
              </a:ext>
              <a:ext uri="{28A0092B-C50C-407E-A947-70E740481C1C}">
                <a14:useLocalDpi xmlns:a14="http://schemas.microsoft.com/office/drawing/2010/main"/>
              </a:ext>
            </a:extLst>
          </a:blip>
          <a:srcRect/>
          <a:stretch>
            <a:fillRect/>
          </a:stretch>
        </p:blipFill>
        <p:spPr bwMode="auto">
          <a:xfrm>
            <a:off x="1" y="-14243"/>
            <a:ext cx="9144000" cy="2490550"/>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46000"/>
                    </a14:imgEffect>
                    <a14:imgEffect>
                      <a14:brightnessContrast bright="9000" contrast="9000"/>
                    </a14:imgEffect>
                  </a14:imgLayer>
                </a14:imgProps>
              </a:ext>
              <a:ext uri="{28A0092B-C50C-407E-A947-70E740481C1C}">
                <a14:useLocalDpi xmlns:a14="http://schemas.microsoft.com/office/drawing/2010/main"/>
              </a:ext>
            </a:extLst>
          </a:blip>
          <a:srcRect/>
          <a:stretch>
            <a:fillRect/>
          </a:stretch>
        </p:blipFill>
        <p:spPr bwMode="auto">
          <a:xfrm>
            <a:off x="-12700" y="2476306"/>
            <a:ext cx="4577471" cy="2171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35000"/>
                    </a14:imgEffect>
                    <a14:imgEffect>
                      <a14:brightnessContrast bright="21000" contrast="9000"/>
                    </a14:imgEffect>
                  </a14:imgLayer>
                </a14:imgProps>
              </a:ext>
              <a:ext uri="{28A0092B-C50C-407E-A947-70E740481C1C}">
                <a14:useLocalDpi xmlns:a14="http://schemas.microsoft.com/office/drawing/2010/main"/>
              </a:ext>
            </a:extLst>
          </a:blip>
          <a:srcRect/>
          <a:stretch>
            <a:fillRect/>
          </a:stretch>
        </p:blipFill>
        <p:spPr bwMode="auto">
          <a:xfrm>
            <a:off x="4556710" y="2476307"/>
            <a:ext cx="4599990" cy="3162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4658360"/>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MARCOS WITT Y EL “ÉXITO”">
            <a:hlinkClick r:id="rId3"/>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38000"/>
                    </a14:imgEffect>
                    <a14:imgEffect>
                      <a14:brightnessContrast bright="11000"/>
                    </a14:imgEffect>
                  </a14:imgLayer>
                </a14:imgProps>
              </a:ext>
              <a:ext uri="{28A0092B-C50C-407E-A947-70E740481C1C}">
                <a14:useLocalDpi xmlns:a14="http://schemas.microsoft.com/office/drawing/2010/main"/>
              </a:ext>
            </a:extLst>
          </a:blip>
          <a:srcRect/>
          <a:stretch>
            <a:fillRect/>
          </a:stretch>
        </p:blipFill>
        <p:spPr bwMode="auto">
          <a:xfrm>
            <a:off x="5791200" y="-25400"/>
            <a:ext cx="3378200" cy="2533651"/>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a:spLocks noGrp="1"/>
          </p:cNvSpPr>
          <p:nvPr>
            <p:ph idx="1"/>
          </p:nvPr>
        </p:nvSpPr>
        <p:spPr>
          <a:xfrm>
            <a:off x="228600" y="2017713"/>
            <a:ext cx="8382000" cy="4114800"/>
          </a:xfrm>
        </p:spPr>
        <p:txBody>
          <a:bodyPr/>
          <a:lstStyle/>
          <a:p>
            <a:r>
              <a:rPr lang="es-ES" sz="2800" dirty="0">
                <a:latin typeface="Candara" pitchFamily="34" charset="0"/>
              </a:rPr>
              <a:t>Marcos Witt dice:</a:t>
            </a:r>
          </a:p>
          <a:p>
            <a:r>
              <a:rPr lang="es-ES" sz="2800" i="1" dirty="0">
                <a:latin typeface="Candara" pitchFamily="34" charset="0"/>
              </a:rPr>
              <a:t>“Soy un líder puente pues hay dos clases de líderes: los que construyen puentes y los que construyen paredes… Yo nunca he tenido una agenda proselitista… </a:t>
            </a:r>
            <a:r>
              <a:rPr lang="es-ES" sz="2800" b="1" i="1" dirty="0">
                <a:latin typeface="Candara" pitchFamily="34" charset="0"/>
              </a:rPr>
              <a:t>No creo que la meta sea que vayan a nuestras iglesias</a:t>
            </a:r>
            <a:r>
              <a:rPr lang="es-ES" sz="2800" i="1" dirty="0">
                <a:latin typeface="Candara" pitchFamily="34" charset="0"/>
              </a:rPr>
              <a:t> sino que vayan al cielo… este es el motivo por el cual muchos católicos vienen a mis conciertos </a:t>
            </a:r>
            <a:r>
              <a:rPr lang="es-ES" sz="2800" b="1" i="1" dirty="0">
                <a:latin typeface="Candara" pitchFamily="34" charset="0"/>
              </a:rPr>
              <a:t>pues no soy de los que insta a que tienen que abandonar ciertas prácticas o religión</a:t>
            </a:r>
            <a:r>
              <a:rPr lang="es-ES" sz="2800" i="1" dirty="0" smtClean="0">
                <a:latin typeface="Candara" pitchFamily="34" charset="0"/>
              </a:rPr>
              <a:t>…”</a:t>
            </a:r>
            <a:endParaRPr lang="en-US" sz="2800" dirty="0">
              <a:latin typeface="Candara" pitchFamily="34" charset="0"/>
            </a:endParaRPr>
          </a:p>
        </p:txBody>
      </p:sp>
    </p:spTree>
    <p:extLst>
      <p:ext uri="{BB962C8B-B14F-4D97-AF65-F5344CB8AC3E}">
        <p14:creationId xmlns:p14="http://schemas.microsoft.com/office/powerpoint/2010/main" val="482657949"/>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idx="1"/>
          </p:nvPr>
        </p:nvSpPr>
        <p:spPr>
          <a:xfrm>
            <a:off x="228600" y="2017713"/>
            <a:ext cx="6019800" cy="4114800"/>
          </a:xfrm>
        </p:spPr>
        <p:txBody>
          <a:bodyPr/>
          <a:lstStyle/>
          <a:p>
            <a:r>
              <a:rPr lang="es-ES" sz="2800" dirty="0">
                <a:latin typeface="Candara" pitchFamily="34" charset="0"/>
              </a:rPr>
              <a:t>“Según “</a:t>
            </a:r>
            <a:r>
              <a:rPr lang="es-ES" sz="2800" dirty="0" err="1">
                <a:latin typeface="Candara" pitchFamily="34" charset="0"/>
              </a:rPr>
              <a:t>America</a:t>
            </a:r>
            <a:r>
              <a:rPr lang="es-ES" sz="2800" dirty="0">
                <a:latin typeface="Candara" pitchFamily="34" charset="0"/>
              </a:rPr>
              <a:t> </a:t>
            </a:r>
            <a:r>
              <a:rPr lang="es-ES" sz="2800" dirty="0" err="1">
                <a:latin typeface="Candara" pitchFamily="34" charset="0"/>
              </a:rPr>
              <a:t>Showbitz</a:t>
            </a:r>
            <a:r>
              <a:rPr lang="es-ES" sz="2800" dirty="0">
                <a:latin typeface="Candara" pitchFamily="34" charset="0"/>
              </a:rPr>
              <a:t>”, Marcos Witt ha invitado al famoso y mundano cantante Ricky Martin a grabar con él un canto evangélico en su próximo disco. </a:t>
            </a:r>
            <a:endParaRPr lang="es-ES" sz="2800" dirty="0" smtClean="0">
              <a:latin typeface="Candara" pitchFamily="34" charset="0"/>
            </a:endParaRPr>
          </a:p>
          <a:p>
            <a:r>
              <a:rPr lang="es-ES" sz="2800" dirty="0" smtClean="0">
                <a:latin typeface="Candara" pitchFamily="34" charset="0"/>
              </a:rPr>
              <a:t>Otro </a:t>
            </a:r>
            <a:r>
              <a:rPr lang="es-ES" sz="2800" dirty="0">
                <a:latin typeface="Candara" pitchFamily="34" charset="0"/>
              </a:rPr>
              <a:t>ejemplo del “éxito”” </a:t>
            </a:r>
            <a:endParaRPr lang="en-US" sz="2800" dirty="0">
              <a:latin typeface="Candara" pitchFamily="34" charset="0"/>
            </a:endParaRPr>
          </a:p>
        </p:txBody>
      </p:sp>
      <p:pic>
        <p:nvPicPr>
          <p:cNvPr id="13314"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37000"/>
                    </a14:imgEffect>
                    <a14:imgEffect>
                      <a14:brightnessContrast bright="6000"/>
                    </a14:imgEffect>
                  </a14:imgLayer>
                </a14:imgProps>
              </a:ext>
              <a:ext uri="{28A0092B-C50C-407E-A947-70E740481C1C}">
                <a14:useLocalDpi xmlns:a14="http://schemas.microsoft.com/office/drawing/2010/main"/>
              </a:ext>
            </a:extLst>
          </a:blip>
          <a:srcRect/>
          <a:stretch>
            <a:fillRect/>
          </a:stretch>
        </p:blipFill>
        <p:spPr bwMode="auto">
          <a:xfrm>
            <a:off x="6312243" y="0"/>
            <a:ext cx="2831757"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87005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s-PR">
                <a:latin typeface="Candara" pitchFamily="34" charset="0"/>
              </a:rPr>
              <a:t>Definiciones</a:t>
            </a:r>
          </a:p>
        </p:txBody>
      </p:sp>
      <p:sp>
        <p:nvSpPr>
          <p:cNvPr id="14339" name="Rectangle 3"/>
          <p:cNvSpPr>
            <a:spLocks noGrp="1" noChangeArrowheads="1"/>
          </p:cNvSpPr>
          <p:nvPr>
            <p:ph type="body" idx="1"/>
          </p:nvPr>
        </p:nvSpPr>
        <p:spPr/>
        <p:txBody>
          <a:bodyPr/>
          <a:lstStyle/>
          <a:p>
            <a:pPr>
              <a:lnSpc>
                <a:spcPct val="90000"/>
              </a:lnSpc>
            </a:pPr>
            <a:r>
              <a:rPr lang="es-PR" dirty="0">
                <a:latin typeface="Candara" pitchFamily="34" charset="0"/>
              </a:rPr>
              <a:t>Carismático, Movimiento</a:t>
            </a:r>
          </a:p>
          <a:p>
            <a:pPr lvl="1">
              <a:lnSpc>
                <a:spcPct val="90000"/>
              </a:lnSpc>
            </a:pPr>
            <a:r>
              <a:rPr lang="es-PR" dirty="0" smtClean="0">
                <a:latin typeface="Candara" pitchFamily="34" charset="0"/>
              </a:rPr>
              <a:t>Muchas </a:t>
            </a:r>
            <a:r>
              <a:rPr lang="es-PR" dirty="0">
                <a:latin typeface="Candara" pitchFamily="34" charset="0"/>
              </a:rPr>
              <a:t>de sus creencias coinciden con las del pentecostalismo clásico. </a:t>
            </a:r>
            <a:endParaRPr lang="es-PR" dirty="0" smtClean="0">
              <a:latin typeface="Candara" pitchFamily="34" charset="0"/>
            </a:endParaRPr>
          </a:p>
          <a:p>
            <a:pPr lvl="1">
              <a:lnSpc>
                <a:spcPct val="90000"/>
              </a:lnSpc>
            </a:pPr>
            <a:r>
              <a:rPr lang="es-PR" dirty="0" smtClean="0">
                <a:latin typeface="Candara" pitchFamily="34" charset="0"/>
              </a:rPr>
              <a:t>El </a:t>
            </a:r>
            <a:r>
              <a:rPr lang="es-PR" dirty="0" err="1">
                <a:latin typeface="Candara" pitchFamily="34" charset="0"/>
              </a:rPr>
              <a:t>carismatismo</a:t>
            </a:r>
            <a:r>
              <a:rPr lang="es-PR" dirty="0">
                <a:latin typeface="Candara" pitchFamily="34" charset="0"/>
              </a:rPr>
              <a:t> pone énfasis en los dones de lenguas (evidencia del bautismo en el Espíritu Santo) y profecía, así como en la sanidad divina</a:t>
            </a:r>
            <a:r>
              <a:rPr lang="es-PR" dirty="0" smtClean="0">
                <a:latin typeface="Candara" pitchFamily="34" charset="0"/>
              </a:rPr>
              <a:t>.</a:t>
            </a:r>
            <a:endParaRPr lang="es-PR" dirty="0">
              <a:latin typeface="Candara" pitchFamily="34" charset="0"/>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Candara" pitchFamily="34" charset="0"/>
              </a:rPr>
              <a:t>Terminando</a:t>
            </a:r>
            <a:endParaRPr lang="en-US" dirty="0">
              <a:latin typeface="Candara" pitchFamily="34" charset="0"/>
            </a:endParaRPr>
          </a:p>
        </p:txBody>
      </p:sp>
      <p:sp>
        <p:nvSpPr>
          <p:cNvPr id="3" name="Content Placeholder 2"/>
          <p:cNvSpPr>
            <a:spLocks noGrp="1"/>
          </p:cNvSpPr>
          <p:nvPr>
            <p:ph idx="1"/>
          </p:nvPr>
        </p:nvSpPr>
        <p:spPr>
          <a:xfrm>
            <a:off x="304800" y="2057400"/>
            <a:ext cx="8610600" cy="4114800"/>
          </a:xfrm>
        </p:spPr>
        <p:txBody>
          <a:bodyPr/>
          <a:lstStyle/>
          <a:p>
            <a:r>
              <a:rPr lang="es-ES" sz="2800" dirty="0">
                <a:latin typeface="Candara" pitchFamily="34" charset="0"/>
              </a:rPr>
              <a:t>“</a:t>
            </a:r>
            <a:r>
              <a:rPr lang="es-ES" sz="2800" i="1" dirty="0">
                <a:latin typeface="Candara" pitchFamily="34" charset="0"/>
              </a:rPr>
              <a:t>Pero con respecto a la venida de nuestro Señor Jesucristo, y nuestra reunión con él, os rogamos, hermanos</a:t>
            </a:r>
            <a:r>
              <a:rPr lang="es-ES" sz="2800" i="1" dirty="0" smtClean="0">
                <a:latin typeface="Candara" pitchFamily="34" charset="0"/>
              </a:rPr>
              <a:t>, que </a:t>
            </a:r>
            <a:r>
              <a:rPr lang="es-ES" sz="2800" i="1" dirty="0">
                <a:latin typeface="Candara" pitchFamily="34" charset="0"/>
              </a:rPr>
              <a:t>no os dejéis mover fácilmente de vuestro modo de pensar, ni os conturbéis, ni por espíritu, ni por palabra, ni por carta como si fuera nuestra, en el sentido de que el día del Señor está cerca</a:t>
            </a:r>
            <a:r>
              <a:rPr lang="es-ES" sz="2800" i="1" dirty="0" smtClean="0">
                <a:latin typeface="Candara" pitchFamily="34" charset="0"/>
              </a:rPr>
              <a:t>.  Nadie </a:t>
            </a:r>
            <a:r>
              <a:rPr lang="es-ES" sz="2800" i="1" dirty="0">
                <a:latin typeface="Candara" pitchFamily="34" charset="0"/>
              </a:rPr>
              <a:t>os engañe en ninguna manera; porque no vendrá sin que antes venga la apostasía, y se manifieste el hombre de pecado, el hijo de perdición,</a:t>
            </a:r>
            <a:r>
              <a:rPr lang="es-ES" sz="2800" dirty="0">
                <a:latin typeface="Candara" pitchFamily="34" charset="0"/>
              </a:rPr>
              <a:t>” </a:t>
            </a:r>
            <a:endParaRPr lang="es-ES" sz="2800" dirty="0" smtClean="0">
              <a:latin typeface="Candara" pitchFamily="34" charset="0"/>
            </a:endParaRPr>
          </a:p>
          <a:p>
            <a:pPr marL="0" indent="0">
              <a:buNone/>
            </a:pPr>
            <a:r>
              <a:rPr lang="es-ES" sz="2800" dirty="0">
                <a:solidFill>
                  <a:srgbClr val="FF0000"/>
                </a:solidFill>
                <a:latin typeface="Candara" pitchFamily="34" charset="0"/>
              </a:rPr>
              <a:t>	</a:t>
            </a:r>
            <a:r>
              <a:rPr lang="es-ES" sz="2800" dirty="0" smtClean="0">
                <a:solidFill>
                  <a:srgbClr val="FF0000"/>
                </a:solidFill>
                <a:latin typeface="Candara" pitchFamily="34" charset="0"/>
              </a:rPr>
              <a:t>	(</a:t>
            </a:r>
            <a:r>
              <a:rPr lang="es-ES" sz="2800" dirty="0">
                <a:solidFill>
                  <a:srgbClr val="FF0000"/>
                </a:solidFill>
                <a:latin typeface="Candara" pitchFamily="34" charset="0"/>
              </a:rPr>
              <a:t>2 Tesalonicenses 2.1–3, RVR60) </a:t>
            </a:r>
          </a:p>
        </p:txBody>
      </p:sp>
    </p:spTree>
    <p:extLst>
      <p:ext uri="{BB962C8B-B14F-4D97-AF65-F5344CB8AC3E}">
        <p14:creationId xmlns:p14="http://schemas.microsoft.com/office/powerpoint/2010/main" val="1614739694"/>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Candara" pitchFamily="34" charset="0"/>
              </a:rPr>
              <a:t>Terminando</a:t>
            </a:r>
            <a:endParaRPr lang="en-US" dirty="0">
              <a:latin typeface="Candara" pitchFamily="34" charset="0"/>
            </a:endParaRPr>
          </a:p>
        </p:txBody>
      </p:sp>
      <p:sp>
        <p:nvSpPr>
          <p:cNvPr id="3" name="Content Placeholder 2"/>
          <p:cNvSpPr>
            <a:spLocks noGrp="1"/>
          </p:cNvSpPr>
          <p:nvPr>
            <p:ph idx="1"/>
          </p:nvPr>
        </p:nvSpPr>
        <p:spPr>
          <a:xfrm>
            <a:off x="304800" y="2133600"/>
            <a:ext cx="8382000" cy="4114800"/>
          </a:xfrm>
        </p:spPr>
        <p:txBody>
          <a:bodyPr/>
          <a:lstStyle/>
          <a:p>
            <a:r>
              <a:rPr lang="es-ES" dirty="0" smtClean="0">
                <a:latin typeface="Candara" pitchFamily="34" charset="0"/>
              </a:rPr>
              <a:t>“</a:t>
            </a:r>
            <a:r>
              <a:rPr lang="es-ES" i="1" dirty="0">
                <a:latin typeface="Candara" pitchFamily="34" charset="0"/>
              </a:rPr>
              <a:t>Y oí otra voz del cielo, que decía: Salid de ella, pueblo mío, para que no seáis partícipes de sus pecados, ni recibáis parte de sus plagas;</a:t>
            </a:r>
            <a:r>
              <a:rPr lang="es-ES" dirty="0">
                <a:latin typeface="Candara" pitchFamily="34" charset="0"/>
              </a:rPr>
              <a:t>” </a:t>
            </a:r>
            <a:endParaRPr lang="es-ES" dirty="0" smtClean="0">
              <a:latin typeface="Candara" pitchFamily="34" charset="0"/>
            </a:endParaRPr>
          </a:p>
          <a:p>
            <a:pPr marL="0" indent="0">
              <a:buNone/>
            </a:pPr>
            <a:r>
              <a:rPr lang="es-ES" dirty="0">
                <a:latin typeface="Candara" pitchFamily="34" charset="0"/>
              </a:rPr>
              <a:t>	</a:t>
            </a:r>
            <a:r>
              <a:rPr lang="es-ES" dirty="0" smtClean="0">
                <a:solidFill>
                  <a:srgbClr val="FF0000"/>
                </a:solidFill>
                <a:latin typeface="Candara" pitchFamily="34" charset="0"/>
              </a:rPr>
              <a:t>(</a:t>
            </a:r>
            <a:r>
              <a:rPr lang="es-ES" dirty="0">
                <a:solidFill>
                  <a:srgbClr val="FF0000"/>
                </a:solidFill>
                <a:latin typeface="Candara" pitchFamily="34" charset="0"/>
              </a:rPr>
              <a:t>Apocalipsis 18.4, RVR60) </a:t>
            </a:r>
          </a:p>
          <a:p>
            <a:endParaRPr lang="en-US" dirty="0">
              <a:latin typeface="Candara" pitchFamily="34" charset="0"/>
            </a:endParaRPr>
          </a:p>
        </p:txBody>
      </p:sp>
    </p:spTree>
    <p:extLst>
      <p:ext uri="{BB962C8B-B14F-4D97-AF65-F5344CB8AC3E}">
        <p14:creationId xmlns:p14="http://schemas.microsoft.com/office/powerpoint/2010/main" val="2531391877"/>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es-PR">
                <a:latin typeface="Candara" pitchFamily="34" charset="0"/>
              </a:rPr>
              <a:t>Referencias</a:t>
            </a:r>
          </a:p>
        </p:txBody>
      </p:sp>
      <p:sp>
        <p:nvSpPr>
          <p:cNvPr id="105475" name="Rectangle 3"/>
          <p:cNvSpPr>
            <a:spLocks noGrp="1" noChangeArrowheads="1"/>
          </p:cNvSpPr>
          <p:nvPr>
            <p:ph type="body" idx="1"/>
          </p:nvPr>
        </p:nvSpPr>
        <p:spPr>
          <a:xfrm>
            <a:off x="457200" y="2133600"/>
            <a:ext cx="8497888" cy="4114800"/>
          </a:xfrm>
        </p:spPr>
        <p:txBody>
          <a:bodyPr>
            <a:normAutofit fontScale="92500" lnSpcReduction="20000"/>
          </a:bodyPr>
          <a:lstStyle/>
          <a:p>
            <a:pPr>
              <a:lnSpc>
                <a:spcPct val="80000"/>
              </a:lnSpc>
            </a:pPr>
            <a:r>
              <a:rPr lang="es-PR" sz="2800" dirty="0">
                <a:latin typeface="Candara" pitchFamily="34" charset="0"/>
              </a:rPr>
              <a:t>Ramos, M. A. Nuevo Diccionario De Religiones Denominaciones Y Sectas. </a:t>
            </a:r>
            <a:r>
              <a:rPr lang="es-PR" sz="2800" dirty="0" err="1">
                <a:latin typeface="Candara" pitchFamily="34" charset="0"/>
              </a:rPr>
              <a:t>electronic</a:t>
            </a:r>
            <a:r>
              <a:rPr lang="es-PR" sz="2800" dirty="0">
                <a:latin typeface="Candara" pitchFamily="34" charset="0"/>
              </a:rPr>
              <a:t> ed. Nashville: Editorial Caribe, 2000, c1998.</a:t>
            </a:r>
          </a:p>
          <a:p>
            <a:pPr>
              <a:lnSpc>
                <a:spcPct val="80000"/>
              </a:lnSpc>
            </a:pPr>
            <a:r>
              <a:rPr lang="es-PR" sz="2800" i="1" dirty="0">
                <a:solidFill>
                  <a:srgbClr val="000000"/>
                </a:solidFill>
                <a:latin typeface="Candara" pitchFamily="34" charset="0"/>
              </a:rPr>
              <a:t>Reina Valera Revisada (1960)</a:t>
            </a:r>
            <a:r>
              <a:rPr lang="es-PR" sz="2800" dirty="0">
                <a:solidFill>
                  <a:srgbClr val="000000"/>
                </a:solidFill>
                <a:latin typeface="Candara" pitchFamily="34" charset="0"/>
              </a:rPr>
              <a:t>. </a:t>
            </a:r>
            <a:r>
              <a:rPr lang="es-PR" sz="2800" dirty="0" err="1">
                <a:solidFill>
                  <a:srgbClr val="000000"/>
                </a:solidFill>
                <a:latin typeface="Candara" pitchFamily="34" charset="0"/>
              </a:rPr>
              <a:t>electronic</a:t>
            </a:r>
            <a:r>
              <a:rPr lang="es-PR" sz="2800" dirty="0">
                <a:solidFill>
                  <a:srgbClr val="000000"/>
                </a:solidFill>
                <a:latin typeface="Candara" pitchFamily="34" charset="0"/>
              </a:rPr>
              <a:t> ed. Miami: Sociedades </a:t>
            </a:r>
            <a:r>
              <a:rPr lang="es-PR" sz="2800" dirty="0" err="1">
                <a:solidFill>
                  <a:srgbClr val="000000"/>
                </a:solidFill>
                <a:latin typeface="Candara" pitchFamily="34" charset="0"/>
              </a:rPr>
              <a:t>Biblicas</a:t>
            </a:r>
            <a:r>
              <a:rPr lang="es-PR" sz="2800" dirty="0">
                <a:solidFill>
                  <a:srgbClr val="000000"/>
                </a:solidFill>
                <a:latin typeface="Candara" pitchFamily="34" charset="0"/>
              </a:rPr>
              <a:t> Unidas, 1998.</a:t>
            </a:r>
          </a:p>
          <a:p>
            <a:pPr>
              <a:lnSpc>
                <a:spcPct val="80000"/>
              </a:lnSpc>
            </a:pPr>
            <a:r>
              <a:rPr lang="es-PR" sz="2800" dirty="0">
                <a:latin typeface="Candara" pitchFamily="34" charset="0"/>
              </a:rPr>
              <a:t>Easton, M. </a:t>
            </a:r>
            <a:r>
              <a:rPr lang="es-PR" sz="2800" i="1" dirty="0" err="1">
                <a:latin typeface="Candara" pitchFamily="34" charset="0"/>
              </a:rPr>
              <a:t>Easton's</a:t>
            </a:r>
            <a:r>
              <a:rPr lang="es-PR" sz="2800" i="1" dirty="0">
                <a:latin typeface="Candara" pitchFamily="34" charset="0"/>
              </a:rPr>
              <a:t> </a:t>
            </a:r>
            <a:r>
              <a:rPr lang="es-PR" sz="2800" i="1" dirty="0" err="1">
                <a:latin typeface="Candara" pitchFamily="34" charset="0"/>
              </a:rPr>
              <a:t>Bible</a:t>
            </a:r>
            <a:r>
              <a:rPr lang="es-PR" sz="2800" i="1" dirty="0">
                <a:latin typeface="Candara" pitchFamily="34" charset="0"/>
              </a:rPr>
              <a:t> </a:t>
            </a:r>
            <a:r>
              <a:rPr lang="es-PR" sz="2800" i="1" dirty="0" err="1">
                <a:latin typeface="Candara" pitchFamily="34" charset="0"/>
              </a:rPr>
              <a:t>Dictionary</a:t>
            </a:r>
            <a:r>
              <a:rPr lang="es-PR" sz="2800" dirty="0">
                <a:latin typeface="Candara" pitchFamily="34" charset="0"/>
              </a:rPr>
              <a:t>. </a:t>
            </a:r>
            <a:r>
              <a:rPr lang="es-PR" sz="2800" dirty="0" err="1">
                <a:latin typeface="Candara" pitchFamily="34" charset="0"/>
              </a:rPr>
              <a:t>Oak</a:t>
            </a:r>
            <a:r>
              <a:rPr lang="es-PR" sz="2800" dirty="0">
                <a:latin typeface="Candara" pitchFamily="34" charset="0"/>
              </a:rPr>
              <a:t> Harbor, WA: Logos </a:t>
            </a:r>
            <a:r>
              <a:rPr lang="es-PR" sz="2800" dirty="0" err="1">
                <a:latin typeface="Candara" pitchFamily="34" charset="0"/>
              </a:rPr>
              <a:t>Research</a:t>
            </a:r>
            <a:r>
              <a:rPr lang="es-PR" sz="2800" dirty="0">
                <a:latin typeface="Candara" pitchFamily="34" charset="0"/>
              </a:rPr>
              <a:t> </a:t>
            </a:r>
            <a:r>
              <a:rPr lang="es-PR" sz="2800" dirty="0" err="1">
                <a:latin typeface="Candara" pitchFamily="34" charset="0"/>
              </a:rPr>
              <a:t>Systems</a:t>
            </a:r>
            <a:r>
              <a:rPr lang="es-PR" sz="2800" dirty="0">
                <a:latin typeface="Candara" pitchFamily="34" charset="0"/>
              </a:rPr>
              <a:t>, Inc., 1996, c1897.</a:t>
            </a:r>
          </a:p>
          <a:p>
            <a:pPr>
              <a:lnSpc>
                <a:spcPct val="80000"/>
              </a:lnSpc>
            </a:pPr>
            <a:r>
              <a:rPr lang="es-PR" sz="2800" dirty="0">
                <a:latin typeface="Candara" pitchFamily="34" charset="0"/>
              </a:rPr>
              <a:t>John F. MacArthur, Jr.,</a:t>
            </a:r>
            <a:r>
              <a:rPr lang="es-PR" sz="2800" i="1" dirty="0">
                <a:latin typeface="Candara" pitchFamily="34" charset="0"/>
              </a:rPr>
              <a:t> </a:t>
            </a:r>
            <a:r>
              <a:rPr lang="es-PR" sz="2800" i="1" dirty="0" err="1">
                <a:latin typeface="Candara" pitchFamily="34" charset="0"/>
              </a:rPr>
              <a:t>Charismatic</a:t>
            </a:r>
            <a:r>
              <a:rPr lang="es-PR" sz="2800" i="1" dirty="0">
                <a:latin typeface="Candara" pitchFamily="34" charset="0"/>
              </a:rPr>
              <a:t> Chaos, </a:t>
            </a:r>
            <a:r>
              <a:rPr lang="es-PR" sz="2800" dirty="0" err="1">
                <a:latin typeface="Candara" pitchFamily="34" charset="0"/>
              </a:rPr>
              <a:t>Kreger</a:t>
            </a:r>
            <a:r>
              <a:rPr lang="es-PR" sz="2800" dirty="0">
                <a:latin typeface="Candara" pitchFamily="34" charset="0"/>
              </a:rPr>
              <a:t> Publishing, 1991</a:t>
            </a:r>
            <a:r>
              <a:rPr lang="es-PR" sz="2800" dirty="0" smtClean="0">
                <a:latin typeface="Candara" pitchFamily="34" charset="0"/>
              </a:rPr>
              <a:t>.</a:t>
            </a:r>
          </a:p>
          <a:p>
            <a:pPr>
              <a:lnSpc>
                <a:spcPct val="80000"/>
              </a:lnSpc>
            </a:pPr>
            <a:r>
              <a:rPr lang="en-US" sz="2800" i="1" dirty="0">
                <a:latin typeface="Candara" pitchFamily="34" charset="0"/>
                <a:hlinkClick r:id="rId3"/>
              </a:rPr>
              <a:t>http://</a:t>
            </a:r>
            <a:r>
              <a:rPr lang="en-US" sz="2800" i="1" dirty="0" smtClean="0">
                <a:latin typeface="Candara" pitchFamily="34" charset="0"/>
                <a:hlinkClick r:id="rId3"/>
              </a:rPr>
              <a:t>www.noticiacristiana.com/musica-cristiana/2006/03/ricky-martin-invitado-por-marcos-witt-a-grabar-un-tema-cristiano.html</a:t>
            </a:r>
            <a:endParaRPr lang="en-US" sz="2800" i="1" dirty="0" smtClean="0">
              <a:latin typeface="Candara" pitchFamily="34" charset="0"/>
            </a:endParaRPr>
          </a:p>
          <a:p>
            <a:pPr>
              <a:lnSpc>
                <a:spcPct val="80000"/>
              </a:lnSpc>
            </a:pPr>
            <a:r>
              <a:rPr lang="en-US" sz="2800" i="1" dirty="0">
                <a:latin typeface="Candara" pitchFamily="34" charset="0"/>
                <a:hlinkClick r:id="rId4"/>
              </a:rPr>
              <a:t>http://</a:t>
            </a:r>
            <a:r>
              <a:rPr lang="en-US" sz="2800" i="1" dirty="0" smtClean="0">
                <a:latin typeface="Candara" pitchFamily="34" charset="0"/>
                <a:hlinkClick r:id="rId4"/>
              </a:rPr>
              <a:t>www.protestantedigital.com/ES/Espana/articulo/7176/Marcos-witt-advierte-en-madrid-que-un-lider.html</a:t>
            </a:r>
            <a:endParaRPr lang="en-US" sz="2800" i="1" dirty="0" smtClean="0">
              <a:latin typeface="Candara" pitchFamily="34" charset="0"/>
            </a:endParaRPr>
          </a:p>
          <a:p>
            <a:pPr>
              <a:lnSpc>
                <a:spcPct val="80000"/>
              </a:lnSpc>
            </a:pPr>
            <a:endParaRPr lang="es-PR" sz="2800" dirty="0">
              <a:latin typeface="Candara" pitchFamily="34" charset="0"/>
            </a:endParaRPr>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descr="IBB"/>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3400" y="0"/>
            <a:ext cx="818826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96578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s-PR">
                <a:latin typeface="Candara" pitchFamily="34" charset="0"/>
              </a:rPr>
              <a:t>Definiciones</a:t>
            </a:r>
          </a:p>
        </p:txBody>
      </p:sp>
      <p:sp>
        <p:nvSpPr>
          <p:cNvPr id="14339" name="Rectangle 3"/>
          <p:cNvSpPr>
            <a:spLocks noGrp="1" noChangeArrowheads="1"/>
          </p:cNvSpPr>
          <p:nvPr>
            <p:ph type="body" idx="1"/>
          </p:nvPr>
        </p:nvSpPr>
        <p:spPr/>
        <p:txBody>
          <a:bodyPr/>
          <a:lstStyle/>
          <a:p>
            <a:pPr>
              <a:lnSpc>
                <a:spcPct val="90000"/>
              </a:lnSpc>
            </a:pPr>
            <a:r>
              <a:rPr lang="es-PR" dirty="0">
                <a:latin typeface="Candara" pitchFamily="34" charset="0"/>
              </a:rPr>
              <a:t>Carismático, Movimiento</a:t>
            </a:r>
          </a:p>
          <a:p>
            <a:pPr lvl="1">
              <a:lnSpc>
                <a:spcPct val="90000"/>
              </a:lnSpc>
            </a:pPr>
            <a:r>
              <a:rPr lang="es-PR" dirty="0" smtClean="0">
                <a:latin typeface="Candara" pitchFamily="34" charset="0"/>
              </a:rPr>
              <a:t>Se </a:t>
            </a:r>
            <a:r>
              <a:rPr lang="es-PR" dirty="0">
                <a:latin typeface="Candara" pitchFamily="34" charset="0"/>
              </a:rPr>
              <a:t>inició dentro del protestantismo, pero se ha extendido al catolicismo y otras iglesias. El movimiento carismático empezó a manifestarse fuertemente en la década de 1960.</a:t>
            </a:r>
          </a:p>
          <a:p>
            <a:pPr lvl="1">
              <a:lnSpc>
                <a:spcPct val="90000"/>
              </a:lnSpc>
            </a:pPr>
            <a:r>
              <a:rPr lang="es-PR" dirty="0">
                <a:latin typeface="Candara" pitchFamily="34" charset="0"/>
              </a:rPr>
              <a:t>Muchos cristianos han organizado iglesias que se identifican como carismáticas. Son parecidas a las pentecostales, pero entre ellas puede haber diferencias de eclesiología y de estilo de vida.</a:t>
            </a:r>
          </a:p>
        </p:txBody>
      </p:sp>
    </p:spTree>
    <p:extLst>
      <p:ext uri="{BB962C8B-B14F-4D97-AF65-F5344CB8AC3E}">
        <p14:creationId xmlns:p14="http://schemas.microsoft.com/office/powerpoint/2010/main" val="1139098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s-PR">
                <a:latin typeface="Candara" pitchFamily="34" charset="0"/>
              </a:rPr>
              <a:t>Definiciones</a:t>
            </a:r>
          </a:p>
        </p:txBody>
      </p:sp>
      <p:sp>
        <p:nvSpPr>
          <p:cNvPr id="15363" name="Rectangle 3"/>
          <p:cNvSpPr>
            <a:spLocks noGrp="1" noChangeArrowheads="1"/>
          </p:cNvSpPr>
          <p:nvPr>
            <p:ph type="body" idx="1"/>
          </p:nvPr>
        </p:nvSpPr>
        <p:spPr>
          <a:xfrm>
            <a:off x="609600" y="2017713"/>
            <a:ext cx="8345488" cy="4114800"/>
          </a:xfrm>
        </p:spPr>
        <p:txBody>
          <a:bodyPr/>
          <a:lstStyle/>
          <a:p>
            <a:pPr>
              <a:lnSpc>
                <a:spcPct val="80000"/>
              </a:lnSpc>
            </a:pPr>
            <a:r>
              <a:rPr lang="es-ES" sz="2800" dirty="0">
                <a:latin typeface="Candara" pitchFamily="34" charset="0"/>
              </a:rPr>
              <a:t>Pentecostales</a:t>
            </a:r>
          </a:p>
          <a:p>
            <a:pPr lvl="1">
              <a:lnSpc>
                <a:spcPct val="80000"/>
              </a:lnSpc>
            </a:pPr>
            <a:r>
              <a:rPr lang="es-ES" sz="2500" dirty="0">
                <a:latin typeface="Candara" pitchFamily="34" charset="0"/>
              </a:rPr>
              <a:t>Familia de iglesias cristianas. El pentecostalismo es una continuación del movimiento de santidad del siglo XIX, pero adoptó nuevas formas. </a:t>
            </a:r>
            <a:endParaRPr lang="es-ES" sz="2500" dirty="0" smtClean="0">
              <a:latin typeface="Candara" pitchFamily="34" charset="0"/>
            </a:endParaRPr>
          </a:p>
          <a:p>
            <a:pPr lvl="1">
              <a:lnSpc>
                <a:spcPct val="80000"/>
              </a:lnSpc>
            </a:pPr>
            <a:r>
              <a:rPr lang="es-ES" sz="2500" dirty="0" smtClean="0">
                <a:latin typeface="Candara" pitchFamily="34" charset="0"/>
              </a:rPr>
              <a:t>Entre </a:t>
            </a:r>
            <a:r>
              <a:rPr lang="es-ES" sz="2500" dirty="0">
                <a:latin typeface="Candara" pitchFamily="34" charset="0"/>
              </a:rPr>
              <a:t>sus primeros líderes estuvieron Charles F. </a:t>
            </a:r>
            <a:r>
              <a:rPr lang="es-ES" sz="2500" dirty="0" err="1">
                <a:latin typeface="Candara" pitchFamily="34" charset="0"/>
              </a:rPr>
              <a:t>Parham</a:t>
            </a:r>
            <a:r>
              <a:rPr lang="es-ES" sz="2500" dirty="0">
                <a:latin typeface="Candara" pitchFamily="34" charset="0"/>
              </a:rPr>
              <a:t>, fundador de una escuela bíblica en Topeka, Kansas; y William J. Seymour, que dirigió un gran avivamiento religioso en Los Ángeles, California, en la calle </a:t>
            </a:r>
            <a:r>
              <a:rPr lang="es-ES" sz="2500" dirty="0" err="1">
                <a:latin typeface="Candara" pitchFamily="34" charset="0"/>
              </a:rPr>
              <a:t>Azusa</a:t>
            </a:r>
            <a:r>
              <a:rPr lang="es-ES" sz="2500" dirty="0">
                <a:latin typeface="Candara" pitchFamily="34" charset="0"/>
              </a:rPr>
              <a:t> (1906).</a:t>
            </a:r>
          </a:p>
          <a:p>
            <a:pPr lvl="1">
              <a:lnSpc>
                <a:spcPct val="80000"/>
              </a:lnSpc>
            </a:pPr>
            <a:r>
              <a:rPr lang="es-ES" sz="2500" dirty="0">
                <a:latin typeface="Candara" pitchFamily="34" charset="0"/>
              </a:rPr>
              <a:t>El movimiento enfatiza los dones del Espíritu, hablar en lenguas, la sanidad divina y la continuidad de los profetas y apóstoles. </a:t>
            </a:r>
            <a:endParaRPr lang="es-PR" sz="2500" dirty="0">
              <a:latin typeface="Candara"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s-PR">
                <a:latin typeface="Candara" pitchFamily="34" charset="0"/>
              </a:rPr>
              <a:t>Definiciones</a:t>
            </a:r>
          </a:p>
        </p:txBody>
      </p:sp>
      <p:sp>
        <p:nvSpPr>
          <p:cNvPr id="15363" name="Rectangle 3"/>
          <p:cNvSpPr>
            <a:spLocks noGrp="1" noChangeArrowheads="1"/>
          </p:cNvSpPr>
          <p:nvPr>
            <p:ph type="body" idx="1"/>
          </p:nvPr>
        </p:nvSpPr>
        <p:spPr>
          <a:xfrm>
            <a:off x="838200" y="2017713"/>
            <a:ext cx="8116888" cy="4114800"/>
          </a:xfrm>
        </p:spPr>
        <p:txBody>
          <a:bodyPr/>
          <a:lstStyle/>
          <a:p>
            <a:pPr>
              <a:lnSpc>
                <a:spcPct val="80000"/>
              </a:lnSpc>
            </a:pPr>
            <a:r>
              <a:rPr lang="es-ES" sz="2800" dirty="0" smtClean="0">
                <a:latin typeface="Candara" pitchFamily="34" charset="0"/>
              </a:rPr>
              <a:t>Neo-evangélicos</a:t>
            </a:r>
            <a:endParaRPr lang="es-ES" sz="2800" dirty="0">
              <a:latin typeface="Candara" pitchFamily="34" charset="0"/>
            </a:endParaRPr>
          </a:p>
          <a:p>
            <a:pPr lvl="1">
              <a:lnSpc>
                <a:spcPct val="80000"/>
              </a:lnSpc>
            </a:pPr>
            <a:r>
              <a:rPr lang="en-US" sz="2700" i="1" dirty="0" smtClean="0">
                <a:latin typeface="Candara" pitchFamily="34" charset="0"/>
              </a:rPr>
              <a:t>“Un </a:t>
            </a:r>
            <a:r>
              <a:rPr lang="en-US" sz="2700" i="1" dirty="0" err="1" smtClean="0">
                <a:latin typeface="Candara" pitchFamily="34" charset="0"/>
              </a:rPr>
              <a:t>movimiento</a:t>
            </a:r>
            <a:r>
              <a:rPr lang="en-US" sz="2700" i="1" dirty="0" smtClean="0">
                <a:latin typeface="Candara" pitchFamily="34" charset="0"/>
              </a:rPr>
              <a:t> con un </a:t>
            </a:r>
            <a:r>
              <a:rPr lang="en-US" sz="2700" i="1" dirty="0" err="1" smtClean="0">
                <a:latin typeface="Candara" pitchFamily="34" charset="0"/>
              </a:rPr>
              <a:t>nuevo</a:t>
            </a:r>
            <a:r>
              <a:rPr lang="en-US" sz="2700" i="1" dirty="0" smtClean="0">
                <a:latin typeface="Candara" pitchFamily="34" charset="0"/>
              </a:rPr>
              <a:t> </a:t>
            </a:r>
            <a:r>
              <a:rPr lang="en-US" sz="2700" i="1" dirty="0" err="1" smtClean="0">
                <a:latin typeface="Candara" pitchFamily="34" charset="0"/>
              </a:rPr>
              <a:t>ánimo</a:t>
            </a:r>
            <a:r>
              <a:rPr lang="en-US" sz="2700" i="1" dirty="0" smtClean="0">
                <a:latin typeface="Candara" pitchFamily="34" charset="0"/>
              </a:rPr>
              <a:t> (</a:t>
            </a:r>
            <a:r>
              <a:rPr lang="en-US" sz="2700" i="1" dirty="0" err="1" smtClean="0">
                <a:latin typeface="Candara" pitchFamily="34" charset="0"/>
              </a:rPr>
              <a:t>tolerancia</a:t>
            </a:r>
            <a:r>
              <a:rPr lang="en-US" sz="2700" i="1" dirty="0" smtClean="0">
                <a:latin typeface="Candara" pitchFamily="34" charset="0"/>
              </a:rPr>
              <a:t> de </a:t>
            </a:r>
            <a:r>
              <a:rPr lang="en-US" sz="2700" i="1" dirty="0" err="1" smtClean="0">
                <a:latin typeface="Candara" pitchFamily="34" charset="0"/>
              </a:rPr>
              <a:t>falsos</a:t>
            </a:r>
            <a:r>
              <a:rPr lang="en-US" sz="2700" i="1" dirty="0" smtClean="0">
                <a:latin typeface="Candara" pitchFamily="34" charset="0"/>
              </a:rPr>
              <a:t> maestros), con un </a:t>
            </a:r>
            <a:r>
              <a:rPr lang="en-US" sz="2700" i="1" dirty="0" err="1" smtClean="0">
                <a:latin typeface="Candara" pitchFamily="34" charset="0"/>
              </a:rPr>
              <a:t>nuevo</a:t>
            </a:r>
            <a:r>
              <a:rPr lang="en-US" sz="2700" i="1" dirty="0" smtClean="0">
                <a:latin typeface="Candara" pitchFamily="34" charset="0"/>
              </a:rPr>
              <a:t> </a:t>
            </a:r>
            <a:r>
              <a:rPr lang="en-US" sz="2700" i="1" dirty="0" err="1" smtClean="0">
                <a:latin typeface="Candara" pitchFamily="34" charset="0"/>
              </a:rPr>
              <a:t>método</a:t>
            </a:r>
            <a:r>
              <a:rPr lang="en-US" sz="2700" i="1" dirty="0" smtClean="0">
                <a:latin typeface="Candara" pitchFamily="34" charset="0"/>
              </a:rPr>
              <a:t> (“el fin </a:t>
            </a:r>
            <a:r>
              <a:rPr lang="en-US" sz="2700" i="1" dirty="0" err="1" smtClean="0">
                <a:latin typeface="Candara" pitchFamily="34" charset="0"/>
              </a:rPr>
              <a:t>justifica</a:t>
            </a:r>
            <a:r>
              <a:rPr lang="en-US" sz="2700" i="1" dirty="0" smtClean="0">
                <a:latin typeface="Candara" pitchFamily="34" charset="0"/>
              </a:rPr>
              <a:t> los </a:t>
            </a:r>
            <a:r>
              <a:rPr lang="en-US" sz="2700" i="1" dirty="0" err="1" smtClean="0">
                <a:latin typeface="Candara" pitchFamily="34" charset="0"/>
              </a:rPr>
              <a:t>medios</a:t>
            </a:r>
            <a:r>
              <a:rPr lang="en-US" sz="2700" i="1" dirty="0" smtClean="0">
                <a:latin typeface="Candara" pitchFamily="34" charset="0"/>
              </a:rPr>
              <a:t>”), con </a:t>
            </a:r>
            <a:r>
              <a:rPr lang="en-US" sz="2700" i="1" dirty="0" err="1" smtClean="0">
                <a:latin typeface="Candara" pitchFamily="34" charset="0"/>
              </a:rPr>
              <a:t>una</a:t>
            </a:r>
            <a:r>
              <a:rPr lang="en-US" sz="2700" i="1" dirty="0" smtClean="0">
                <a:latin typeface="Candara" pitchFamily="34" charset="0"/>
              </a:rPr>
              <a:t> </a:t>
            </a:r>
            <a:r>
              <a:rPr lang="en-US" sz="2700" i="1" dirty="0" err="1" smtClean="0">
                <a:latin typeface="Candara" pitchFamily="34" charset="0"/>
              </a:rPr>
              <a:t>nueva</a:t>
            </a:r>
            <a:r>
              <a:rPr lang="en-US" sz="2700" i="1" dirty="0" smtClean="0">
                <a:latin typeface="Candara" pitchFamily="34" charset="0"/>
              </a:rPr>
              <a:t> </a:t>
            </a:r>
            <a:r>
              <a:rPr lang="en-US" sz="2700" i="1" dirty="0" err="1" smtClean="0">
                <a:latin typeface="Candara" pitchFamily="34" charset="0"/>
              </a:rPr>
              <a:t>teología</a:t>
            </a:r>
            <a:r>
              <a:rPr lang="en-US" sz="2700" i="1" dirty="0" smtClean="0">
                <a:latin typeface="Candara" pitchFamily="34" charset="0"/>
              </a:rPr>
              <a:t> (</a:t>
            </a:r>
            <a:r>
              <a:rPr lang="en-US" sz="2700" i="1" dirty="0" err="1" smtClean="0">
                <a:latin typeface="Candara" pitchFamily="34" charset="0"/>
              </a:rPr>
              <a:t>cuestionando</a:t>
            </a:r>
            <a:r>
              <a:rPr lang="en-US" sz="2700" i="1" dirty="0" smtClean="0">
                <a:latin typeface="Candara" pitchFamily="34" charset="0"/>
              </a:rPr>
              <a:t> el canon de la </a:t>
            </a:r>
            <a:r>
              <a:rPr lang="en-US" sz="2700" i="1" dirty="0" err="1" smtClean="0">
                <a:latin typeface="Candara" pitchFamily="34" charset="0"/>
              </a:rPr>
              <a:t>Biblia</a:t>
            </a:r>
            <a:r>
              <a:rPr lang="en-US" sz="2700" i="1" dirty="0" smtClean="0">
                <a:latin typeface="Candara" pitchFamily="34" charset="0"/>
              </a:rPr>
              <a:t>, </a:t>
            </a:r>
            <a:r>
              <a:rPr lang="en-US" sz="2700" i="1" dirty="0" err="1" smtClean="0">
                <a:latin typeface="Candara" pitchFamily="34" charset="0"/>
              </a:rPr>
              <a:t>su</a:t>
            </a:r>
            <a:r>
              <a:rPr lang="en-US" sz="2700" i="1" dirty="0" smtClean="0">
                <a:latin typeface="Candara" pitchFamily="34" charset="0"/>
              </a:rPr>
              <a:t> </a:t>
            </a:r>
            <a:r>
              <a:rPr lang="en-US" sz="2700" i="1" dirty="0" err="1" smtClean="0">
                <a:latin typeface="Candara" pitchFamily="34" charset="0"/>
              </a:rPr>
              <a:t>inerrancia</a:t>
            </a:r>
            <a:r>
              <a:rPr lang="en-US" sz="2700" i="1" dirty="0" smtClean="0">
                <a:latin typeface="Candara" pitchFamily="34" charset="0"/>
              </a:rPr>
              <a:t> y </a:t>
            </a:r>
            <a:r>
              <a:rPr lang="en-US" sz="2700" i="1" dirty="0" err="1" smtClean="0">
                <a:latin typeface="Candara" pitchFamily="34" charset="0"/>
              </a:rPr>
              <a:t>autoridad</a:t>
            </a:r>
            <a:r>
              <a:rPr lang="en-US" sz="2700" i="1" dirty="0" smtClean="0">
                <a:latin typeface="Candara" pitchFamily="34" charset="0"/>
              </a:rPr>
              <a:t> y la </a:t>
            </a:r>
            <a:r>
              <a:rPr lang="en-US" sz="2700" i="1" dirty="0" err="1" smtClean="0">
                <a:latin typeface="Candara" pitchFamily="34" charset="0"/>
              </a:rPr>
              <a:t>naturaleza</a:t>
            </a:r>
            <a:r>
              <a:rPr lang="en-US" sz="2700" i="1" dirty="0" smtClean="0">
                <a:latin typeface="Candara" pitchFamily="34" charset="0"/>
              </a:rPr>
              <a:t> de </a:t>
            </a:r>
            <a:r>
              <a:rPr lang="en-US" sz="2700" i="1" dirty="0" err="1" smtClean="0">
                <a:latin typeface="Candara" pitchFamily="34" charset="0"/>
              </a:rPr>
              <a:t>su</a:t>
            </a:r>
            <a:r>
              <a:rPr lang="en-US" sz="2700" i="1" dirty="0" smtClean="0">
                <a:latin typeface="Candara" pitchFamily="34" charset="0"/>
              </a:rPr>
              <a:t> </a:t>
            </a:r>
            <a:r>
              <a:rPr lang="en-US" sz="2700" i="1" dirty="0" err="1" smtClean="0">
                <a:latin typeface="Candara" pitchFamily="34" charset="0"/>
              </a:rPr>
              <a:t>contenido</a:t>
            </a:r>
            <a:r>
              <a:rPr lang="en-US" sz="2700" i="1" dirty="0" smtClean="0">
                <a:latin typeface="Candara" pitchFamily="34" charset="0"/>
              </a:rPr>
              <a:t>) y </a:t>
            </a:r>
            <a:r>
              <a:rPr lang="en-US" sz="2700" i="1" dirty="0" err="1" smtClean="0">
                <a:latin typeface="Candara" pitchFamily="34" charset="0"/>
              </a:rPr>
              <a:t>una</a:t>
            </a:r>
            <a:r>
              <a:rPr lang="en-US" sz="2700" i="1" dirty="0" smtClean="0">
                <a:latin typeface="Candara" pitchFamily="34" charset="0"/>
              </a:rPr>
              <a:t> </a:t>
            </a:r>
            <a:r>
              <a:rPr lang="en-US" sz="2700" i="1" dirty="0" err="1" smtClean="0">
                <a:latin typeface="Candara" pitchFamily="34" charset="0"/>
              </a:rPr>
              <a:t>nueva</a:t>
            </a:r>
            <a:r>
              <a:rPr lang="en-US" sz="2700" i="1" dirty="0" smtClean="0">
                <a:latin typeface="Candara" pitchFamily="34" charset="0"/>
              </a:rPr>
              <a:t> </a:t>
            </a:r>
            <a:r>
              <a:rPr lang="en-US" sz="2700" i="1" dirty="0" err="1" smtClean="0">
                <a:latin typeface="Candara" pitchFamily="34" charset="0"/>
              </a:rPr>
              <a:t>ética</a:t>
            </a:r>
            <a:r>
              <a:rPr lang="en-US" sz="2700" i="1" dirty="0" smtClean="0">
                <a:latin typeface="Candara" pitchFamily="34" charset="0"/>
              </a:rPr>
              <a:t> (</a:t>
            </a:r>
            <a:r>
              <a:rPr lang="en-US" sz="2700" i="1" dirty="0" err="1" smtClean="0">
                <a:latin typeface="Candara" pitchFamily="34" charset="0"/>
              </a:rPr>
              <a:t>repudiando</a:t>
            </a:r>
            <a:r>
              <a:rPr lang="en-US" sz="2700" i="1" dirty="0" smtClean="0">
                <a:latin typeface="Candara" pitchFamily="34" charset="0"/>
              </a:rPr>
              <a:t> la </a:t>
            </a:r>
            <a:r>
              <a:rPr lang="en-US" sz="2700" i="1" dirty="0" err="1" smtClean="0">
                <a:latin typeface="Candara" pitchFamily="34" charset="0"/>
              </a:rPr>
              <a:t>separación</a:t>
            </a:r>
            <a:r>
              <a:rPr lang="en-US" sz="2700" i="1" dirty="0" smtClean="0">
                <a:latin typeface="Candara" pitchFamily="34" charset="0"/>
              </a:rPr>
              <a:t> </a:t>
            </a:r>
            <a:r>
              <a:rPr lang="en-US" sz="2700" i="1" dirty="0" err="1" smtClean="0">
                <a:latin typeface="Candara" pitchFamily="34" charset="0"/>
              </a:rPr>
              <a:t>para</a:t>
            </a:r>
            <a:r>
              <a:rPr lang="en-US" sz="2700" i="1" dirty="0" smtClean="0">
                <a:latin typeface="Candara" pitchFamily="34" charset="0"/>
              </a:rPr>
              <a:t> </a:t>
            </a:r>
            <a:r>
              <a:rPr lang="en-US" sz="2700" i="1" dirty="0" err="1" smtClean="0">
                <a:latin typeface="Candara" pitchFamily="34" charset="0"/>
              </a:rPr>
              <a:t>integrarse</a:t>
            </a:r>
            <a:r>
              <a:rPr lang="en-US" sz="2700" i="1" dirty="0" smtClean="0">
                <a:latin typeface="Candara" pitchFamily="34" charset="0"/>
              </a:rPr>
              <a:t> a la </a:t>
            </a:r>
            <a:r>
              <a:rPr lang="en-US" sz="2700" i="1" dirty="0" err="1" smtClean="0">
                <a:latin typeface="Candara" pitchFamily="34" charset="0"/>
              </a:rPr>
              <a:t>cultura</a:t>
            </a:r>
            <a:r>
              <a:rPr lang="en-US" sz="2700" i="1" dirty="0" smtClean="0">
                <a:latin typeface="Candara" pitchFamily="34" charset="0"/>
              </a:rPr>
              <a:t>, </a:t>
            </a:r>
            <a:r>
              <a:rPr lang="en-US" sz="2700" i="1" dirty="0" err="1" smtClean="0">
                <a:latin typeface="Candara" pitchFamily="34" charset="0"/>
              </a:rPr>
              <a:t>que</a:t>
            </a:r>
            <a:r>
              <a:rPr lang="en-US" sz="2700" i="1" dirty="0" smtClean="0">
                <a:latin typeface="Candara" pitchFamily="34" charset="0"/>
              </a:rPr>
              <a:t> </a:t>
            </a:r>
            <a:r>
              <a:rPr lang="en-US" sz="2700" i="1" dirty="0" err="1" smtClean="0">
                <a:latin typeface="Candara" pitchFamily="34" charset="0"/>
              </a:rPr>
              <a:t>va</a:t>
            </a:r>
            <a:r>
              <a:rPr lang="en-US" sz="2700" i="1" dirty="0" smtClean="0">
                <a:latin typeface="Candara" pitchFamily="34" charset="0"/>
              </a:rPr>
              <a:t> </a:t>
            </a:r>
            <a:r>
              <a:rPr lang="en-US" sz="2700" i="1" dirty="0" err="1" smtClean="0">
                <a:latin typeface="Candara" pitchFamily="34" charset="0"/>
              </a:rPr>
              <a:t>siguiendo</a:t>
            </a:r>
            <a:r>
              <a:rPr lang="en-US" sz="2700" i="1" dirty="0" smtClean="0">
                <a:latin typeface="Candara" pitchFamily="34" charset="0"/>
              </a:rPr>
              <a:t> cuesta </a:t>
            </a:r>
            <a:r>
              <a:rPr lang="en-US" sz="2700" i="1" dirty="0" err="1" smtClean="0">
                <a:latin typeface="Candara" pitchFamily="34" charset="0"/>
              </a:rPr>
              <a:t>abajo</a:t>
            </a:r>
            <a:r>
              <a:rPr lang="en-US" sz="2700" i="1" dirty="0" smtClean="0">
                <a:latin typeface="Candara" pitchFamily="34" charset="0"/>
              </a:rPr>
              <a:t> la </a:t>
            </a:r>
            <a:r>
              <a:rPr lang="en-US" sz="2700" i="1" dirty="0" err="1" smtClean="0">
                <a:latin typeface="Candara" pitchFamily="34" charset="0"/>
              </a:rPr>
              <a:t>tolerancia</a:t>
            </a:r>
            <a:r>
              <a:rPr lang="en-US" sz="2700" i="1" dirty="0" smtClean="0">
                <a:latin typeface="Candara" pitchFamily="34" charset="0"/>
              </a:rPr>
              <a:t> al error, el </a:t>
            </a:r>
            <a:r>
              <a:rPr lang="en-US" sz="2700" i="1" dirty="0" err="1" smtClean="0">
                <a:latin typeface="Candara" pitchFamily="34" charset="0"/>
              </a:rPr>
              <a:t>acomodarse</a:t>
            </a:r>
            <a:r>
              <a:rPr lang="en-US" sz="2700" i="1" dirty="0" smtClean="0">
                <a:latin typeface="Candara" pitchFamily="34" charset="0"/>
              </a:rPr>
              <a:t> al error, el </a:t>
            </a:r>
            <a:r>
              <a:rPr lang="en-US" sz="2700" i="1" dirty="0" err="1" smtClean="0">
                <a:latin typeface="Candara" pitchFamily="34" charset="0"/>
              </a:rPr>
              <a:t>cooperar</a:t>
            </a:r>
            <a:r>
              <a:rPr lang="en-US" sz="2700" i="1" dirty="0" smtClean="0">
                <a:latin typeface="Candara" pitchFamily="34" charset="0"/>
              </a:rPr>
              <a:t> con el error, el </a:t>
            </a:r>
            <a:r>
              <a:rPr lang="en-US" sz="2700" i="1" dirty="0" err="1" smtClean="0">
                <a:latin typeface="Candara" pitchFamily="34" charset="0"/>
              </a:rPr>
              <a:t>contaminarse</a:t>
            </a:r>
            <a:r>
              <a:rPr lang="en-US" sz="2700" i="1" dirty="0" smtClean="0">
                <a:latin typeface="Candara" pitchFamily="34" charset="0"/>
              </a:rPr>
              <a:t> con el error y </a:t>
            </a:r>
            <a:r>
              <a:rPr lang="en-US" sz="2700" i="1" dirty="0" err="1" smtClean="0">
                <a:latin typeface="Candara" pitchFamily="34" charset="0"/>
              </a:rPr>
              <a:t>finalmente</a:t>
            </a:r>
            <a:r>
              <a:rPr lang="en-US" sz="2700" i="1" dirty="0" smtClean="0">
                <a:latin typeface="Candara" pitchFamily="34" charset="0"/>
              </a:rPr>
              <a:t> </a:t>
            </a:r>
            <a:r>
              <a:rPr lang="en-US" sz="2700" i="1" dirty="0" err="1" smtClean="0">
                <a:latin typeface="Candara" pitchFamily="34" charset="0"/>
              </a:rPr>
              <a:t>capitular</a:t>
            </a:r>
            <a:r>
              <a:rPr lang="en-US" sz="2700" i="1" dirty="0" smtClean="0">
                <a:latin typeface="Candara" pitchFamily="34" charset="0"/>
              </a:rPr>
              <a:t> al error.”</a:t>
            </a:r>
          </a:p>
          <a:p>
            <a:pPr marL="457200" lvl="1" indent="0">
              <a:lnSpc>
                <a:spcPct val="80000"/>
              </a:lnSpc>
              <a:buNone/>
            </a:pPr>
            <a:r>
              <a:rPr lang="en-US" sz="2600" dirty="0" smtClean="0">
                <a:latin typeface="Candara" pitchFamily="34" charset="0"/>
              </a:rPr>
              <a:t>				- </a:t>
            </a:r>
            <a:r>
              <a:rPr lang="en-US" sz="2600" dirty="0">
                <a:latin typeface="Candara" pitchFamily="34" charset="0"/>
              </a:rPr>
              <a:t>Charles Woodbridge </a:t>
            </a:r>
            <a:endParaRPr lang="en-US" sz="2600" dirty="0" smtClean="0">
              <a:latin typeface="Candara" pitchFamily="34" charset="0"/>
            </a:endParaRPr>
          </a:p>
        </p:txBody>
      </p:sp>
    </p:spTree>
    <p:extLst>
      <p:ext uri="{BB962C8B-B14F-4D97-AF65-F5344CB8AC3E}">
        <p14:creationId xmlns:p14="http://schemas.microsoft.com/office/powerpoint/2010/main" val="2962191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s-PR">
                <a:latin typeface="Candara" pitchFamily="34" charset="0"/>
              </a:rPr>
              <a:t>Definiciones</a:t>
            </a:r>
          </a:p>
        </p:txBody>
      </p:sp>
      <p:sp>
        <p:nvSpPr>
          <p:cNvPr id="15363" name="Rectangle 3"/>
          <p:cNvSpPr>
            <a:spLocks noGrp="1" noChangeArrowheads="1"/>
          </p:cNvSpPr>
          <p:nvPr>
            <p:ph type="body" idx="1"/>
          </p:nvPr>
        </p:nvSpPr>
        <p:spPr>
          <a:xfrm>
            <a:off x="685800" y="2017713"/>
            <a:ext cx="8269288" cy="4114800"/>
          </a:xfrm>
        </p:spPr>
        <p:txBody>
          <a:bodyPr/>
          <a:lstStyle/>
          <a:p>
            <a:pPr>
              <a:lnSpc>
                <a:spcPct val="80000"/>
              </a:lnSpc>
            </a:pPr>
            <a:r>
              <a:rPr lang="es-ES" sz="2800" dirty="0" smtClean="0">
                <a:latin typeface="Candara" pitchFamily="34" charset="0"/>
              </a:rPr>
              <a:t>Neo-evangélicos</a:t>
            </a:r>
            <a:endParaRPr lang="es-ES" sz="2800" dirty="0">
              <a:latin typeface="Candara" pitchFamily="34" charset="0"/>
            </a:endParaRPr>
          </a:p>
          <a:p>
            <a:pPr lvl="1">
              <a:lnSpc>
                <a:spcPct val="80000"/>
              </a:lnSpc>
            </a:pPr>
            <a:r>
              <a:rPr lang="en-US" i="1" dirty="0" smtClean="0">
                <a:latin typeface="Candara" pitchFamily="34" charset="0"/>
              </a:rPr>
              <a:t>“</a:t>
            </a:r>
            <a:r>
              <a:rPr lang="en-US" i="1" dirty="0" err="1" smtClean="0">
                <a:latin typeface="Candara" pitchFamily="34" charset="0"/>
              </a:rPr>
              <a:t>Es</a:t>
            </a:r>
            <a:r>
              <a:rPr lang="en-US" i="1" dirty="0" smtClean="0">
                <a:latin typeface="Candara" pitchFamily="34" charset="0"/>
              </a:rPr>
              <a:t> </a:t>
            </a:r>
            <a:r>
              <a:rPr lang="en-US" i="1" dirty="0" err="1" smtClean="0">
                <a:latin typeface="Candara" pitchFamily="34" charset="0"/>
              </a:rPr>
              <a:t>una</a:t>
            </a:r>
            <a:r>
              <a:rPr lang="en-US" i="1" dirty="0" smtClean="0">
                <a:latin typeface="Candara" pitchFamily="34" charset="0"/>
              </a:rPr>
              <a:t> </a:t>
            </a:r>
            <a:r>
              <a:rPr lang="en-US" i="1" dirty="0" err="1" smtClean="0">
                <a:latin typeface="Candara" pitchFamily="34" charset="0"/>
              </a:rPr>
              <a:t>filosofía</a:t>
            </a:r>
            <a:r>
              <a:rPr lang="en-US" i="1" dirty="0" smtClean="0">
                <a:latin typeface="Candara" pitchFamily="34" charset="0"/>
              </a:rPr>
              <a:t> </a:t>
            </a:r>
            <a:r>
              <a:rPr lang="en-US" i="1" dirty="0" err="1" smtClean="0">
                <a:latin typeface="Candara" pitchFamily="34" charset="0"/>
              </a:rPr>
              <a:t>religiosa</a:t>
            </a:r>
            <a:r>
              <a:rPr lang="en-US" i="1" dirty="0">
                <a:latin typeface="Candara" pitchFamily="34" charset="0"/>
              </a:rPr>
              <a:t> </a:t>
            </a:r>
            <a:r>
              <a:rPr lang="en-US" i="1" dirty="0" err="1" smtClean="0">
                <a:latin typeface="Candara" pitchFamily="34" charset="0"/>
              </a:rPr>
              <a:t>que</a:t>
            </a:r>
            <a:r>
              <a:rPr lang="en-US" i="1" dirty="0" smtClean="0">
                <a:latin typeface="Candara" pitchFamily="34" charset="0"/>
              </a:rPr>
              <a:t> </a:t>
            </a:r>
            <a:r>
              <a:rPr lang="en-US" i="1" dirty="0" err="1" smtClean="0">
                <a:latin typeface="Candara" pitchFamily="34" charset="0"/>
              </a:rPr>
              <a:t>intenta</a:t>
            </a:r>
            <a:r>
              <a:rPr lang="en-US" i="1" dirty="0" smtClean="0">
                <a:latin typeface="Candara" pitchFamily="34" charset="0"/>
              </a:rPr>
              <a:t> </a:t>
            </a:r>
            <a:r>
              <a:rPr lang="en-US" i="1" dirty="0" err="1" smtClean="0">
                <a:latin typeface="Candara" pitchFamily="34" charset="0"/>
              </a:rPr>
              <a:t>alcanzar</a:t>
            </a:r>
            <a:r>
              <a:rPr lang="en-US" i="1" dirty="0" smtClean="0">
                <a:latin typeface="Candara" pitchFamily="34" charset="0"/>
              </a:rPr>
              <a:t> y </a:t>
            </a:r>
            <a:r>
              <a:rPr lang="en-US" i="1" dirty="0" err="1" smtClean="0">
                <a:latin typeface="Candara" pitchFamily="34" charset="0"/>
              </a:rPr>
              <a:t>ministrar</a:t>
            </a:r>
            <a:r>
              <a:rPr lang="en-US" i="1" dirty="0" smtClean="0">
                <a:latin typeface="Candara" pitchFamily="34" charset="0"/>
              </a:rPr>
              <a:t> al hombre a </a:t>
            </a:r>
            <a:r>
              <a:rPr lang="en-US" i="1" dirty="0" err="1" smtClean="0">
                <a:latin typeface="Candara" pitchFamily="34" charset="0"/>
              </a:rPr>
              <a:t>través</a:t>
            </a:r>
            <a:r>
              <a:rPr lang="en-US" i="1" dirty="0" smtClean="0">
                <a:latin typeface="Candara" pitchFamily="34" charset="0"/>
              </a:rPr>
              <a:t> de </a:t>
            </a:r>
            <a:r>
              <a:rPr lang="en-US" i="1" dirty="0" err="1" smtClean="0">
                <a:latin typeface="Candara" pitchFamily="34" charset="0"/>
              </a:rPr>
              <a:t>sus</a:t>
            </a:r>
            <a:r>
              <a:rPr lang="en-US" i="1" dirty="0" smtClean="0">
                <a:latin typeface="Candara" pitchFamily="34" charset="0"/>
              </a:rPr>
              <a:t> </a:t>
            </a:r>
            <a:r>
              <a:rPr lang="en-US" i="1" dirty="0" err="1" smtClean="0">
                <a:latin typeface="Candara" pitchFamily="34" charset="0"/>
              </a:rPr>
              <a:t>necesidades</a:t>
            </a:r>
            <a:r>
              <a:rPr lang="en-US" i="1" dirty="0" smtClean="0">
                <a:latin typeface="Candara" pitchFamily="34" charset="0"/>
              </a:rPr>
              <a:t> </a:t>
            </a:r>
            <a:r>
              <a:rPr lang="en-US" i="1" dirty="0" err="1" smtClean="0">
                <a:latin typeface="Candara" pitchFamily="34" charset="0"/>
              </a:rPr>
              <a:t>según</a:t>
            </a:r>
            <a:r>
              <a:rPr lang="en-US" i="1" dirty="0" smtClean="0">
                <a:latin typeface="Candara" pitchFamily="34" charset="0"/>
              </a:rPr>
              <a:t> </a:t>
            </a:r>
            <a:r>
              <a:rPr lang="en-US" i="1" dirty="0" err="1" smtClean="0">
                <a:latin typeface="Candara" pitchFamily="34" charset="0"/>
              </a:rPr>
              <a:t>él</a:t>
            </a:r>
            <a:r>
              <a:rPr lang="en-US" i="1" dirty="0" smtClean="0">
                <a:latin typeface="Candara" pitchFamily="34" charset="0"/>
              </a:rPr>
              <a:t>. </a:t>
            </a:r>
            <a:r>
              <a:rPr lang="en-US" i="1" dirty="0" err="1" smtClean="0">
                <a:latin typeface="Candara" pitchFamily="34" charset="0"/>
              </a:rPr>
              <a:t>Persigue</a:t>
            </a:r>
            <a:r>
              <a:rPr lang="en-US" i="1" dirty="0" smtClean="0">
                <a:latin typeface="Candara" pitchFamily="34" charset="0"/>
              </a:rPr>
              <a:t> el </a:t>
            </a:r>
            <a:r>
              <a:rPr lang="en-US" i="1" dirty="0" err="1" smtClean="0">
                <a:latin typeface="Candara" pitchFamily="34" charset="0"/>
              </a:rPr>
              <a:t>reconocer</a:t>
            </a:r>
            <a:r>
              <a:rPr lang="en-US" i="1" dirty="0" smtClean="0">
                <a:latin typeface="Candara" pitchFamily="34" charset="0"/>
              </a:rPr>
              <a:t> al hombre </a:t>
            </a:r>
            <a:r>
              <a:rPr lang="en-US" i="1" dirty="0" err="1" smtClean="0">
                <a:latin typeface="Candara" pitchFamily="34" charset="0"/>
              </a:rPr>
              <a:t>por</a:t>
            </a:r>
            <a:r>
              <a:rPr lang="en-US" i="1" dirty="0" smtClean="0">
                <a:latin typeface="Candara" pitchFamily="34" charset="0"/>
              </a:rPr>
              <a:t> </a:t>
            </a:r>
            <a:r>
              <a:rPr lang="en-US" i="1" dirty="0" err="1" smtClean="0">
                <a:latin typeface="Candara" pitchFamily="34" charset="0"/>
              </a:rPr>
              <a:t>sus</a:t>
            </a:r>
            <a:r>
              <a:rPr lang="en-US" i="1" dirty="0" smtClean="0">
                <a:latin typeface="Candara" pitchFamily="34" charset="0"/>
              </a:rPr>
              <a:t> </a:t>
            </a:r>
            <a:r>
              <a:rPr lang="en-US" i="1" dirty="0" err="1" smtClean="0">
                <a:latin typeface="Candara" pitchFamily="34" charset="0"/>
              </a:rPr>
              <a:t>logros</a:t>
            </a:r>
            <a:r>
              <a:rPr lang="en-US" i="1" dirty="0" smtClean="0">
                <a:latin typeface="Candara" pitchFamily="34" charset="0"/>
              </a:rPr>
              <a:t> y </a:t>
            </a:r>
            <a:r>
              <a:rPr lang="en-US" i="1" dirty="0" err="1" smtClean="0">
                <a:latin typeface="Candara" pitchFamily="34" charset="0"/>
              </a:rPr>
              <a:t>realinear</a:t>
            </a:r>
            <a:r>
              <a:rPr lang="en-US" i="1" dirty="0" smtClean="0">
                <a:latin typeface="Candara" pitchFamily="34" charset="0"/>
              </a:rPr>
              <a:t> </a:t>
            </a:r>
            <a:r>
              <a:rPr lang="en-US" i="1" dirty="0" err="1" smtClean="0">
                <a:latin typeface="Candara" pitchFamily="34" charset="0"/>
              </a:rPr>
              <a:t>sus</a:t>
            </a:r>
            <a:r>
              <a:rPr lang="en-US" i="1" dirty="0" smtClean="0">
                <a:latin typeface="Candara" pitchFamily="34" charset="0"/>
              </a:rPr>
              <a:t> </a:t>
            </a:r>
            <a:r>
              <a:rPr lang="en-US" i="1" dirty="0" err="1" smtClean="0">
                <a:latin typeface="Candara" pitchFamily="34" charset="0"/>
              </a:rPr>
              <a:t>energías</a:t>
            </a:r>
            <a:r>
              <a:rPr lang="en-US" i="1" dirty="0" smtClean="0">
                <a:latin typeface="Candara" pitchFamily="34" charset="0"/>
              </a:rPr>
              <a:t> </a:t>
            </a:r>
            <a:r>
              <a:rPr lang="en-US" i="1" dirty="0" err="1" smtClean="0">
                <a:latin typeface="Candara" pitchFamily="34" charset="0"/>
              </a:rPr>
              <a:t>para</a:t>
            </a:r>
            <a:r>
              <a:rPr lang="en-US" i="1" dirty="0" smtClean="0">
                <a:latin typeface="Candara" pitchFamily="34" charset="0"/>
              </a:rPr>
              <a:t> </a:t>
            </a:r>
            <a:r>
              <a:rPr lang="en-US" i="1" dirty="0" err="1" smtClean="0">
                <a:latin typeface="Candara" pitchFamily="34" charset="0"/>
              </a:rPr>
              <a:t>bien</a:t>
            </a:r>
            <a:r>
              <a:rPr lang="en-US" i="1" dirty="0" smtClean="0">
                <a:latin typeface="Candara" pitchFamily="34" charset="0"/>
              </a:rPr>
              <a:t>.  </a:t>
            </a:r>
            <a:r>
              <a:rPr lang="en-US" i="1" dirty="0" err="1" smtClean="0">
                <a:latin typeface="Candara" pitchFamily="34" charset="0"/>
              </a:rPr>
              <a:t>Enfatiza</a:t>
            </a:r>
            <a:r>
              <a:rPr lang="en-US" i="1" dirty="0" smtClean="0">
                <a:latin typeface="Candara" pitchFamily="34" charset="0"/>
              </a:rPr>
              <a:t> la </a:t>
            </a:r>
            <a:r>
              <a:rPr lang="en-US" i="1" dirty="0" err="1" smtClean="0">
                <a:latin typeface="Candara" pitchFamily="34" charset="0"/>
              </a:rPr>
              <a:t>unidad</a:t>
            </a:r>
            <a:r>
              <a:rPr lang="en-US" i="1" dirty="0" smtClean="0">
                <a:latin typeface="Candara" pitchFamily="34" charset="0"/>
              </a:rPr>
              <a:t> </a:t>
            </a:r>
            <a:r>
              <a:rPr lang="en-US" i="1" dirty="0" err="1" smtClean="0">
                <a:latin typeface="Candara" pitchFamily="34" charset="0"/>
              </a:rPr>
              <a:t>sobre</a:t>
            </a:r>
            <a:r>
              <a:rPr lang="en-US" i="1" dirty="0" smtClean="0">
                <a:latin typeface="Candara" pitchFamily="34" charset="0"/>
              </a:rPr>
              <a:t> la </a:t>
            </a:r>
            <a:r>
              <a:rPr lang="en-US" i="1" dirty="0" err="1" smtClean="0">
                <a:latin typeface="Candara" pitchFamily="34" charset="0"/>
              </a:rPr>
              <a:t>verdad</a:t>
            </a:r>
            <a:r>
              <a:rPr lang="en-US" i="1" dirty="0" smtClean="0">
                <a:latin typeface="Candara" pitchFamily="34" charset="0"/>
              </a:rPr>
              <a:t> y reduce la </a:t>
            </a:r>
            <a:r>
              <a:rPr lang="en-US" i="1" dirty="0" err="1" smtClean="0">
                <a:latin typeface="Candara" pitchFamily="34" charset="0"/>
              </a:rPr>
              <a:t>santidad</a:t>
            </a:r>
            <a:r>
              <a:rPr lang="en-US" i="1" dirty="0" smtClean="0">
                <a:latin typeface="Candara" pitchFamily="34" charset="0"/>
              </a:rPr>
              <a:t> y </a:t>
            </a:r>
            <a:r>
              <a:rPr lang="en-US" i="1" dirty="0" err="1" smtClean="0">
                <a:latin typeface="Candara" pitchFamily="34" charset="0"/>
              </a:rPr>
              <a:t>separación</a:t>
            </a:r>
            <a:r>
              <a:rPr lang="en-US" i="1" dirty="0" smtClean="0">
                <a:latin typeface="Candara" pitchFamily="34" charset="0"/>
              </a:rPr>
              <a:t> </a:t>
            </a:r>
            <a:r>
              <a:rPr lang="en-US" i="1" dirty="0" err="1" smtClean="0">
                <a:latin typeface="Candara" pitchFamily="34" charset="0"/>
              </a:rPr>
              <a:t>bíblicas</a:t>
            </a:r>
            <a:r>
              <a:rPr lang="en-US" i="1" dirty="0" smtClean="0">
                <a:latin typeface="Candara" pitchFamily="34" charset="0"/>
              </a:rPr>
              <a:t> hasta </a:t>
            </a:r>
            <a:r>
              <a:rPr lang="en-US" i="1" dirty="0" err="1" smtClean="0">
                <a:latin typeface="Candara" pitchFamily="34" charset="0"/>
              </a:rPr>
              <a:t>que</a:t>
            </a:r>
            <a:r>
              <a:rPr lang="en-US" i="1" dirty="0" smtClean="0">
                <a:latin typeface="Candara" pitchFamily="34" charset="0"/>
              </a:rPr>
              <a:t> se </a:t>
            </a:r>
            <a:r>
              <a:rPr lang="en-US" i="1" dirty="0" err="1" smtClean="0">
                <a:latin typeface="Candara" pitchFamily="34" charset="0"/>
              </a:rPr>
              <a:t>hacen</a:t>
            </a:r>
            <a:r>
              <a:rPr lang="en-US" i="1" dirty="0" smtClean="0">
                <a:latin typeface="Candara" pitchFamily="34" charset="0"/>
              </a:rPr>
              <a:t> </a:t>
            </a:r>
            <a:r>
              <a:rPr lang="en-US" i="1" dirty="0" err="1" smtClean="0">
                <a:latin typeface="Candara" pitchFamily="34" charset="0"/>
              </a:rPr>
              <a:t>inciertas</a:t>
            </a:r>
            <a:r>
              <a:rPr lang="en-US" i="1" dirty="0" smtClean="0">
                <a:latin typeface="Candara" pitchFamily="34" charset="0"/>
              </a:rPr>
              <a:t>. El hombre y </a:t>
            </a:r>
            <a:r>
              <a:rPr lang="en-US" i="1" dirty="0" err="1" smtClean="0">
                <a:latin typeface="Candara" pitchFamily="34" charset="0"/>
              </a:rPr>
              <a:t>sus</a:t>
            </a:r>
            <a:r>
              <a:rPr lang="en-US" i="1" dirty="0" smtClean="0">
                <a:latin typeface="Candara" pitchFamily="34" charset="0"/>
              </a:rPr>
              <a:t> </a:t>
            </a:r>
            <a:r>
              <a:rPr lang="en-US" i="1" dirty="0" err="1" smtClean="0">
                <a:latin typeface="Candara" pitchFamily="34" charset="0"/>
              </a:rPr>
              <a:t>circunstancias</a:t>
            </a:r>
            <a:r>
              <a:rPr lang="en-US" i="1" dirty="0" smtClean="0">
                <a:latin typeface="Candara" pitchFamily="34" charset="0"/>
              </a:rPr>
              <a:t> </a:t>
            </a:r>
            <a:r>
              <a:rPr lang="en-US" i="1" dirty="0" err="1" smtClean="0">
                <a:latin typeface="Candara" pitchFamily="34" charset="0"/>
              </a:rPr>
              <a:t>presentas</a:t>
            </a:r>
            <a:r>
              <a:rPr lang="en-US" i="1" dirty="0" smtClean="0">
                <a:latin typeface="Candara" pitchFamily="34" charset="0"/>
              </a:rPr>
              <a:t>, en </a:t>
            </a:r>
            <a:r>
              <a:rPr lang="en-US" i="1" dirty="0" err="1" smtClean="0">
                <a:latin typeface="Candara" pitchFamily="34" charset="0"/>
              </a:rPr>
              <a:t>lugar</a:t>
            </a:r>
            <a:r>
              <a:rPr lang="en-US" i="1" dirty="0" smtClean="0">
                <a:latin typeface="Candara" pitchFamily="34" charset="0"/>
              </a:rPr>
              <a:t> de Dios y </a:t>
            </a:r>
            <a:r>
              <a:rPr lang="en-US" i="1" dirty="0" err="1" smtClean="0">
                <a:latin typeface="Candara" pitchFamily="34" charset="0"/>
              </a:rPr>
              <a:t>sus</a:t>
            </a:r>
            <a:r>
              <a:rPr lang="en-US" i="1" dirty="0" smtClean="0">
                <a:latin typeface="Candara" pitchFamily="34" charset="0"/>
              </a:rPr>
              <a:t> </a:t>
            </a:r>
            <a:r>
              <a:rPr lang="en-US" i="1" dirty="0" err="1" smtClean="0">
                <a:latin typeface="Candara" pitchFamily="34" charset="0"/>
              </a:rPr>
              <a:t>preceptos</a:t>
            </a:r>
            <a:r>
              <a:rPr lang="en-US" i="1" dirty="0" smtClean="0">
                <a:latin typeface="Candara" pitchFamily="34" charset="0"/>
              </a:rPr>
              <a:t> </a:t>
            </a:r>
            <a:r>
              <a:rPr lang="en-US" i="1" dirty="0" err="1" smtClean="0">
                <a:latin typeface="Candara" pitchFamily="34" charset="0"/>
              </a:rPr>
              <a:t>eternos</a:t>
            </a:r>
            <a:r>
              <a:rPr lang="en-US" i="1" dirty="0" smtClean="0">
                <a:latin typeface="Candara" pitchFamily="34" charset="0"/>
              </a:rPr>
              <a:t>, son el </a:t>
            </a:r>
            <a:r>
              <a:rPr lang="en-US" i="1" dirty="0" err="1" smtClean="0">
                <a:latin typeface="Candara" pitchFamily="34" charset="0"/>
              </a:rPr>
              <a:t>centro</a:t>
            </a:r>
            <a:r>
              <a:rPr lang="en-US" i="1" dirty="0" smtClean="0">
                <a:latin typeface="Candara" pitchFamily="34" charset="0"/>
              </a:rPr>
              <a:t> de </a:t>
            </a:r>
            <a:r>
              <a:rPr lang="en-US" i="1" dirty="0" err="1" smtClean="0">
                <a:latin typeface="Candara" pitchFamily="34" charset="0"/>
              </a:rPr>
              <a:t>su</a:t>
            </a:r>
            <a:r>
              <a:rPr lang="en-US" i="1" dirty="0" smtClean="0">
                <a:latin typeface="Candara" pitchFamily="34" charset="0"/>
              </a:rPr>
              <a:t> </a:t>
            </a:r>
            <a:r>
              <a:rPr lang="en-US" i="1" dirty="0" err="1" smtClean="0">
                <a:latin typeface="Candara" pitchFamily="34" charset="0"/>
              </a:rPr>
              <a:t>preocupación</a:t>
            </a:r>
            <a:r>
              <a:rPr lang="en-US" i="1" dirty="0" smtClean="0">
                <a:latin typeface="Candara" pitchFamily="34" charset="0"/>
              </a:rPr>
              <a:t>.”</a:t>
            </a:r>
          </a:p>
          <a:p>
            <a:pPr marL="457200" lvl="1" indent="0">
              <a:lnSpc>
                <a:spcPct val="80000"/>
              </a:lnSpc>
              <a:buNone/>
            </a:pPr>
            <a:r>
              <a:rPr lang="en-US" dirty="0" smtClean="0">
                <a:latin typeface="Candara" pitchFamily="34" charset="0"/>
              </a:rPr>
              <a:t>				- Francis Stiles</a:t>
            </a:r>
          </a:p>
        </p:txBody>
      </p:sp>
    </p:spTree>
    <p:extLst>
      <p:ext uri="{BB962C8B-B14F-4D97-AF65-F5344CB8AC3E}">
        <p14:creationId xmlns:p14="http://schemas.microsoft.com/office/powerpoint/2010/main" val="4203332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s-PR">
                <a:latin typeface="Candara" pitchFamily="34" charset="0"/>
              </a:rPr>
              <a:t>Aclaración</a:t>
            </a:r>
          </a:p>
        </p:txBody>
      </p:sp>
      <p:sp>
        <p:nvSpPr>
          <p:cNvPr id="62467" name="Rectangle 3"/>
          <p:cNvSpPr>
            <a:spLocks noGrp="1" noChangeArrowheads="1"/>
          </p:cNvSpPr>
          <p:nvPr>
            <p:ph type="body" idx="1"/>
          </p:nvPr>
        </p:nvSpPr>
        <p:spPr>
          <a:xfrm>
            <a:off x="533400" y="2017713"/>
            <a:ext cx="8421688" cy="4114800"/>
          </a:xfrm>
        </p:spPr>
        <p:txBody>
          <a:bodyPr/>
          <a:lstStyle/>
          <a:p>
            <a:pPr>
              <a:lnSpc>
                <a:spcPct val="90000"/>
              </a:lnSpc>
            </a:pPr>
            <a:r>
              <a:rPr lang="es-PR" sz="2800" dirty="0">
                <a:latin typeface="Candara" pitchFamily="34" charset="0"/>
              </a:rPr>
              <a:t>Los cristianos son ordenados a “procurar los mejores dones”.</a:t>
            </a:r>
          </a:p>
          <a:p>
            <a:pPr lvl="1">
              <a:lnSpc>
                <a:spcPct val="90000"/>
              </a:lnSpc>
            </a:pPr>
            <a:r>
              <a:rPr lang="es-PR" sz="2600" dirty="0">
                <a:latin typeface="Candara" pitchFamily="34" charset="0"/>
              </a:rPr>
              <a:t>Cuando decimos que los </a:t>
            </a:r>
            <a:r>
              <a:rPr lang="es-PR" sz="2600" dirty="0" smtClean="0">
                <a:latin typeface="Candara" pitchFamily="34" charset="0"/>
              </a:rPr>
              <a:t>neo-evangélicos, carismáticos </a:t>
            </a:r>
            <a:r>
              <a:rPr lang="es-PR" sz="2600" dirty="0">
                <a:latin typeface="Candara" pitchFamily="34" charset="0"/>
              </a:rPr>
              <a:t>y pentecostales enfatizan los dones, queremos decir que ellos consideran los dones (y los que éstos pudieran “revelar”) como una nueva revelación, muchas veces por encima de la Biblia.</a:t>
            </a:r>
          </a:p>
          <a:p>
            <a:pPr lvl="1">
              <a:lnSpc>
                <a:spcPct val="90000"/>
              </a:lnSpc>
            </a:pPr>
            <a:r>
              <a:rPr lang="es-PR" sz="2600" dirty="0">
                <a:latin typeface="Candara" pitchFamily="34" charset="0"/>
              </a:rPr>
              <a:t>También aplican énfasis exagerado en algunos dones.</a:t>
            </a:r>
          </a:p>
          <a:p>
            <a:pPr lvl="1">
              <a:lnSpc>
                <a:spcPct val="90000"/>
              </a:lnSpc>
            </a:pPr>
            <a:r>
              <a:rPr lang="es-PR" sz="2600" dirty="0">
                <a:latin typeface="Candara" pitchFamily="34" charset="0"/>
              </a:rPr>
              <a:t>Y enseñan que ciertos dones son “evidencias” de que alguien tiene el Espíritu de Dios”.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s-PR" dirty="0">
                <a:latin typeface="Candara" pitchFamily="34" charset="0"/>
              </a:rPr>
              <a:t>Contenido</a:t>
            </a:r>
          </a:p>
        </p:txBody>
      </p:sp>
      <p:sp>
        <p:nvSpPr>
          <p:cNvPr id="10243" name="Rectangle 3"/>
          <p:cNvSpPr>
            <a:spLocks noGrp="1" noChangeArrowheads="1"/>
          </p:cNvSpPr>
          <p:nvPr>
            <p:ph type="body" idx="1"/>
          </p:nvPr>
        </p:nvSpPr>
        <p:spPr>
          <a:xfrm>
            <a:off x="685800" y="2133600"/>
            <a:ext cx="8269288" cy="4114800"/>
          </a:xfrm>
        </p:spPr>
        <p:txBody>
          <a:bodyPr/>
          <a:lstStyle/>
          <a:p>
            <a:pPr>
              <a:lnSpc>
                <a:spcPct val="80000"/>
              </a:lnSpc>
            </a:pPr>
            <a:r>
              <a:rPr lang="es-PR" sz="2800" dirty="0">
                <a:latin typeface="Candara" pitchFamily="34" charset="0"/>
              </a:rPr>
              <a:t>Nota aclaratoria</a:t>
            </a:r>
          </a:p>
          <a:p>
            <a:pPr>
              <a:lnSpc>
                <a:spcPct val="80000"/>
              </a:lnSpc>
            </a:pPr>
            <a:r>
              <a:rPr lang="es-PR" sz="2800" dirty="0">
                <a:latin typeface="Candara" pitchFamily="34" charset="0"/>
              </a:rPr>
              <a:t>Definiciones</a:t>
            </a:r>
          </a:p>
          <a:p>
            <a:pPr lvl="1">
              <a:lnSpc>
                <a:spcPct val="80000"/>
              </a:lnSpc>
            </a:pPr>
            <a:r>
              <a:rPr lang="es-PR" sz="2400" dirty="0" err="1">
                <a:latin typeface="Candara" pitchFamily="34" charset="0"/>
              </a:rPr>
              <a:t>Carismatismo</a:t>
            </a:r>
            <a:endParaRPr lang="es-PR" sz="2400" dirty="0">
              <a:latin typeface="Candara" pitchFamily="34" charset="0"/>
            </a:endParaRPr>
          </a:p>
          <a:p>
            <a:pPr lvl="1">
              <a:lnSpc>
                <a:spcPct val="80000"/>
              </a:lnSpc>
            </a:pPr>
            <a:r>
              <a:rPr lang="es-PR" sz="2400" dirty="0" smtClean="0">
                <a:latin typeface="Candara" pitchFamily="34" charset="0"/>
              </a:rPr>
              <a:t>Pentecostalismo</a:t>
            </a:r>
          </a:p>
          <a:p>
            <a:pPr lvl="1">
              <a:lnSpc>
                <a:spcPct val="80000"/>
              </a:lnSpc>
            </a:pPr>
            <a:r>
              <a:rPr lang="es-PR" sz="2400" dirty="0" err="1" smtClean="0">
                <a:latin typeface="Candara" pitchFamily="34" charset="0"/>
              </a:rPr>
              <a:t>Neoevangelismo</a:t>
            </a:r>
            <a:endParaRPr lang="es-PR" sz="2400" dirty="0">
              <a:latin typeface="Candara"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Libraries\Pictures\Visita a Reserva Natural de las Cabezas de San Juan, 16 de diciembre de 2011\IMG_3600.JP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5000" contrast="17000"/>
                    </a14:imgEffect>
                  </a14:imgLayer>
                </a14:imgProps>
              </a:ext>
              <a:ext uri="{28A0092B-C50C-407E-A947-70E740481C1C}">
                <a14:useLocalDpi xmlns:a14="http://schemas.microsoft.com/office/drawing/2010/main"/>
              </a:ext>
            </a:extLst>
          </a:blip>
          <a:srcRect/>
          <a:stretch>
            <a:fillRect/>
          </a:stretch>
        </p:blipFill>
        <p:spPr bwMode="auto">
          <a:xfrm>
            <a:off x="0" y="-12700"/>
            <a:ext cx="9144000" cy="68707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4"/>
          <p:cNvSpPr>
            <a:spLocks noGrp="1" noChangeArrowheads="1"/>
          </p:cNvSpPr>
          <p:nvPr>
            <p:ph type="dt" sz="half" idx="2"/>
          </p:nvPr>
        </p:nvSpPr>
        <p:spPr/>
        <p:txBody>
          <a:bodyPr/>
          <a:lstStyle/>
          <a:p>
            <a:r>
              <a:rPr lang="es-PR"/>
              <a:t>(787) 890-0118</a:t>
            </a:r>
          </a:p>
          <a:p>
            <a:r>
              <a:rPr lang="es-PR"/>
              <a:t>www.iglesiabiblicabautista.org</a:t>
            </a:r>
          </a:p>
        </p:txBody>
      </p:sp>
      <p:sp>
        <p:nvSpPr>
          <p:cNvPr id="4" name="Rectangle 15"/>
          <p:cNvSpPr>
            <a:spLocks noGrp="1" noChangeArrowheads="1"/>
          </p:cNvSpPr>
          <p:nvPr>
            <p:ph type="ftr" sz="quarter" idx="3"/>
          </p:nvPr>
        </p:nvSpPr>
        <p:spPr/>
        <p:txBody>
          <a:bodyPr/>
          <a:lstStyle/>
          <a:p>
            <a:r>
              <a:rPr lang="es-PR"/>
              <a:t>Iglesia Bíblica Bautista de Aguadilla</a:t>
            </a:r>
          </a:p>
        </p:txBody>
      </p:sp>
      <p:sp>
        <p:nvSpPr>
          <p:cNvPr id="80900" name="Rectangle 4"/>
          <p:cNvSpPr>
            <a:spLocks noGrp="1" noChangeArrowheads="1"/>
          </p:cNvSpPr>
          <p:nvPr>
            <p:ph type="ctrTitle"/>
          </p:nvPr>
        </p:nvSpPr>
        <p:spPr>
          <a:xfrm>
            <a:off x="2514600" y="152400"/>
            <a:ext cx="5334000" cy="1462088"/>
          </a:xfrm>
        </p:spPr>
        <p:txBody>
          <a:bodyPr/>
          <a:lstStyle/>
          <a:p>
            <a:r>
              <a:rPr lang="es-PR" sz="6600" dirty="0">
                <a:solidFill>
                  <a:schemeClr val="bg1"/>
                </a:solidFill>
                <a:effectLst>
                  <a:outerShdw blurRad="38100" dist="38100" dir="2700000" algn="tl">
                    <a:srgbClr val="000000">
                      <a:alpha val="43137"/>
                    </a:srgbClr>
                  </a:outerShdw>
                </a:effectLst>
                <a:latin typeface="Candara" pitchFamily="34" charset="0"/>
              </a:rPr>
              <a:t>Dos vertientes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es-PR">
                <a:latin typeface="Candara" pitchFamily="34" charset="0"/>
              </a:rPr>
              <a:t>Dos vertientes</a:t>
            </a:r>
          </a:p>
        </p:txBody>
      </p:sp>
      <p:sp>
        <p:nvSpPr>
          <p:cNvPr id="82947" name="Rectangle 3"/>
          <p:cNvSpPr>
            <a:spLocks noGrp="1" noChangeArrowheads="1"/>
          </p:cNvSpPr>
          <p:nvPr>
            <p:ph type="body" idx="1"/>
          </p:nvPr>
        </p:nvSpPr>
        <p:spPr/>
        <p:txBody>
          <a:bodyPr/>
          <a:lstStyle/>
          <a:p>
            <a:r>
              <a:rPr lang="es-PR" dirty="0">
                <a:latin typeface="Candara" pitchFamily="34" charset="0"/>
              </a:rPr>
              <a:t>1. El enfoque </a:t>
            </a:r>
            <a:r>
              <a:rPr lang="es-PR" b="1" u="sng" dirty="0">
                <a:latin typeface="Candara" pitchFamily="34" charset="0"/>
              </a:rPr>
              <a:t>histórico-objetivo</a:t>
            </a:r>
            <a:r>
              <a:rPr lang="es-PR" dirty="0">
                <a:latin typeface="Candara" pitchFamily="34" charset="0"/>
              </a:rPr>
              <a:t> que enfatiza la acción de Dios hacia el hombre. </a:t>
            </a:r>
          </a:p>
          <a:p>
            <a:r>
              <a:rPr lang="es-PR" dirty="0">
                <a:latin typeface="Candara" pitchFamily="34" charset="0"/>
              </a:rPr>
              <a:t>2. El enfoque </a:t>
            </a:r>
            <a:r>
              <a:rPr lang="es-PR" b="1" u="sng" dirty="0">
                <a:latin typeface="Candara" pitchFamily="34" charset="0"/>
              </a:rPr>
              <a:t>personal-subjetivo</a:t>
            </a:r>
            <a:r>
              <a:rPr lang="es-PR" dirty="0">
                <a:latin typeface="Candara" pitchFamily="34" charset="0"/>
              </a:rPr>
              <a:t> que enfatiza la experiencia del hombre en cuanto a Dios.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s-PR">
                <a:latin typeface="Candara" pitchFamily="34" charset="0"/>
              </a:rPr>
              <a:t>Dos vertientes</a:t>
            </a:r>
          </a:p>
        </p:txBody>
      </p:sp>
      <p:sp>
        <p:nvSpPr>
          <p:cNvPr id="83971" name="Rectangle 3"/>
          <p:cNvSpPr>
            <a:spLocks noGrp="1" noChangeArrowheads="1"/>
          </p:cNvSpPr>
          <p:nvPr>
            <p:ph type="body" idx="1"/>
          </p:nvPr>
        </p:nvSpPr>
        <p:spPr/>
        <p:txBody>
          <a:bodyPr/>
          <a:lstStyle/>
          <a:p>
            <a:r>
              <a:rPr lang="es-PR">
                <a:latin typeface="Candara" pitchFamily="34" charset="0"/>
              </a:rPr>
              <a:t>La teología histórica-objetiva es el evangelismo histórico. </a:t>
            </a:r>
          </a:p>
          <a:p>
            <a:pPr lvl="1"/>
            <a:r>
              <a:rPr lang="es-PR">
                <a:latin typeface="Candara" pitchFamily="34" charset="0"/>
              </a:rPr>
              <a:t>Comenzamos con la palabra de Dios y los pensamientos, las ideas o experiencias de cualquiera persona se hallan válidas o falsas </a:t>
            </a:r>
            <a:r>
              <a:rPr lang="es-PR" i="1" u="sng">
                <a:latin typeface="Candara" pitchFamily="34" charset="0"/>
              </a:rPr>
              <a:t>cuando se comparan con la Palabra.</a:t>
            </a:r>
            <a:endParaRPr lang="es-PR">
              <a:latin typeface="Candara" pitchFamily="34" charset="0"/>
            </a:endParaRPr>
          </a:p>
          <a:p>
            <a:pPr lvl="1"/>
            <a:r>
              <a:rPr lang="es-PR">
                <a:latin typeface="Candara" pitchFamily="34" charset="0"/>
              </a:rPr>
              <a:t>La verdad es la que está en la Palabra de Dios.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s-PR">
                <a:latin typeface="Candara" pitchFamily="34" charset="0"/>
              </a:rPr>
              <a:t>Dos vertientes</a:t>
            </a:r>
          </a:p>
        </p:txBody>
      </p:sp>
      <p:sp>
        <p:nvSpPr>
          <p:cNvPr id="84995" name="Rectangle 3"/>
          <p:cNvSpPr>
            <a:spLocks noGrp="1" noChangeArrowheads="1"/>
          </p:cNvSpPr>
          <p:nvPr>
            <p:ph type="body" idx="1"/>
          </p:nvPr>
        </p:nvSpPr>
        <p:spPr/>
        <p:txBody>
          <a:bodyPr/>
          <a:lstStyle/>
          <a:p>
            <a:pPr>
              <a:lnSpc>
                <a:spcPct val="80000"/>
              </a:lnSpc>
            </a:pPr>
            <a:r>
              <a:rPr lang="es-PR" sz="2800" dirty="0">
                <a:latin typeface="Candara" pitchFamily="34" charset="0"/>
              </a:rPr>
              <a:t>El punto de vista personal-subjetivo es la metodología del pentecostalismo. </a:t>
            </a:r>
          </a:p>
          <a:p>
            <a:pPr lvl="1">
              <a:lnSpc>
                <a:spcPct val="80000"/>
              </a:lnSpc>
            </a:pPr>
            <a:r>
              <a:rPr lang="es-PR" sz="2400" dirty="0">
                <a:latin typeface="Candara" pitchFamily="34" charset="0"/>
              </a:rPr>
              <a:t>La intuición, la experiencia y el misticismo han jugado un papel preponderante en la teología carismática-pentecostal. </a:t>
            </a:r>
          </a:p>
          <a:p>
            <a:pPr lvl="1">
              <a:lnSpc>
                <a:spcPct val="80000"/>
              </a:lnSpc>
            </a:pPr>
            <a:r>
              <a:rPr lang="es-PR" sz="2400" dirty="0">
                <a:latin typeface="Candara" pitchFamily="34" charset="0"/>
              </a:rPr>
              <a:t>El punto de vista subjetivo siempre ha estado en el centro del liberalismo y de la neo-evangelio. </a:t>
            </a:r>
          </a:p>
          <a:p>
            <a:pPr lvl="1">
              <a:lnSpc>
                <a:spcPct val="80000"/>
              </a:lnSpc>
            </a:pPr>
            <a:r>
              <a:rPr lang="es-PR" sz="2400" i="1" u="sng" dirty="0">
                <a:latin typeface="Candara" pitchFamily="34" charset="0"/>
              </a:rPr>
              <a:t>La verdad es lo que uno piensa y siente y luego reclama. </a:t>
            </a:r>
          </a:p>
          <a:p>
            <a:pPr lvl="1">
              <a:lnSpc>
                <a:spcPct val="80000"/>
              </a:lnSpc>
            </a:pPr>
            <a:r>
              <a:rPr lang="es-PR" sz="2400" i="1" u="sng" dirty="0">
                <a:latin typeface="Candara" pitchFamily="34" charset="0"/>
              </a:rPr>
              <a:t>La verdad es lo que sucede a uno.</a:t>
            </a:r>
            <a:r>
              <a:rPr lang="es-PR" sz="2400" dirty="0">
                <a:latin typeface="Candara" pitchFamily="34" charset="0"/>
              </a:rPr>
              <a:t> </a:t>
            </a:r>
          </a:p>
          <a:p>
            <a:pPr lvl="1">
              <a:lnSpc>
                <a:spcPct val="80000"/>
              </a:lnSpc>
            </a:pPr>
            <a:r>
              <a:rPr lang="es-PR" sz="2400" dirty="0">
                <a:latin typeface="Candara" pitchFamily="34" charset="0"/>
              </a:rPr>
              <a:t>Es la base del </a:t>
            </a:r>
            <a:r>
              <a:rPr lang="es-PR" sz="2400" dirty="0" err="1" smtClean="0">
                <a:latin typeface="Candara" pitchFamily="34" charset="0"/>
              </a:rPr>
              <a:t>carismatismo</a:t>
            </a:r>
            <a:r>
              <a:rPr lang="es-PR" sz="2400" dirty="0" smtClean="0">
                <a:latin typeface="Candara" pitchFamily="34" charset="0"/>
              </a:rPr>
              <a:t>, el </a:t>
            </a:r>
            <a:r>
              <a:rPr lang="es-PR" sz="2400" dirty="0">
                <a:latin typeface="Candara" pitchFamily="34" charset="0"/>
              </a:rPr>
              <a:t>pentecostalismo que comenzó a principios del siglo </a:t>
            </a:r>
            <a:r>
              <a:rPr lang="es-PR" sz="2400" dirty="0" smtClean="0">
                <a:latin typeface="Candara" pitchFamily="34" charset="0"/>
              </a:rPr>
              <a:t>XX y el neo-evangelismo que surge a partir de la década del 1960. </a:t>
            </a:r>
            <a:endParaRPr lang="es-PR" sz="2400" dirty="0">
              <a:latin typeface="Candara"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r>
              <a:rPr lang="es-PR">
                <a:latin typeface="Candara" pitchFamily="34" charset="0"/>
              </a:rPr>
              <a:t>Razonando</a:t>
            </a:r>
          </a:p>
        </p:txBody>
      </p:sp>
      <p:sp>
        <p:nvSpPr>
          <p:cNvPr id="128003" name="Rectangle 3"/>
          <p:cNvSpPr>
            <a:spLocks noGrp="1" noChangeArrowheads="1"/>
          </p:cNvSpPr>
          <p:nvPr>
            <p:ph type="body" idx="1"/>
          </p:nvPr>
        </p:nvSpPr>
        <p:spPr>
          <a:xfrm>
            <a:off x="381000" y="2209800"/>
            <a:ext cx="4267200" cy="4114800"/>
          </a:xfrm>
        </p:spPr>
        <p:txBody>
          <a:bodyPr/>
          <a:lstStyle/>
          <a:p>
            <a:pPr>
              <a:lnSpc>
                <a:spcPct val="80000"/>
              </a:lnSpc>
            </a:pPr>
            <a:r>
              <a:rPr lang="en-US" sz="2800" dirty="0" err="1">
                <a:latin typeface="Candara" pitchFamily="34" charset="0"/>
              </a:rPr>
              <a:t>Mi</a:t>
            </a:r>
            <a:r>
              <a:rPr lang="en-US" sz="2800" dirty="0">
                <a:latin typeface="Candara" pitchFamily="34" charset="0"/>
              </a:rPr>
              <a:t> </a:t>
            </a:r>
            <a:r>
              <a:rPr lang="en-US" sz="2800" dirty="0" err="1">
                <a:latin typeface="Candara" pitchFamily="34" charset="0"/>
              </a:rPr>
              <a:t>experiencia</a:t>
            </a:r>
            <a:r>
              <a:rPr lang="en-US" sz="2800" dirty="0">
                <a:latin typeface="Candara" pitchFamily="34" charset="0"/>
              </a:rPr>
              <a:t> y </a:t>
            </a:r>
            <a:r>
              <a:rPr lang="en-US" sz="2800" dirty="0" err="1">
                <a:latin typeface="Candara" pitchFamily="34" charset="0"/>
              </a:rPr>
              <a:t>tu</a:t>
            </a:r>
            <a:r>
              <a:rPr lang="en-US" sz="2800" dirty="0">
                <a:latin typeface="Candara" pitchFamily="34" charset="0"/>
              </a:rPr>
              <a:t> </a:t>
            </a:r>
            <a:r>
              <a:rPr lang="en-US" sz="2800" dirty="0" err="1">
                <a:latin typeface="Candara" pitchFamily="34" charset="0"/>
              </a:rPr>
              <a:t>experiencia</a:t>
            </a:r>
            <a:r>
              <a:rPr lang="en-US" sz="2800" dirty="0">
                <a:latin typeface="Candara" pitchFamily="34" charset="0"/>
              </a:rPr>
              <a:t> no </a:t>
            </a:r>
            <a:r>
              <a:rPr lang="en-US" sz="2800" dirty="0" err="1">
                <a:latin typeface="Candara" pitchFamily="34" charset="0"/>
              </a:rPr>
              <a:t>es</a:t>
            </a:r>
            <a:r>
              <a:rPr lang="en-US" sz="2800" dirty="0">
                <a:latin typeface="Candara" pitchFamily="34" charset="0"/>
              </a:rPr>
              <a:t> la </a:t>
            </a:r>
            <a:r>
              <a:rPr lang="en-US" sz="2800" dirty="0" err="1">
                <a:latin typeface="Candara" pitchFamily="34" charset="0"/>
              </a:rPr>
              <a:t>prueba</a:t>
            </a:r>
            <a:r>
              <a:rPr lang="en-US" sz="2800" dirty="0">
                <a:latin typeface="Candara" pitchFamily="34" charset="0"/>
              </a:rPr>
              <a:t> de la </a:t>
            </a:r>
            <a:r>
              <a:rPr lang="en-US" sz="2800" dirty="0" err="1">
                <a:latin typeface="Candara" pitchFamily="34" charset="0"/>
              </a:rPr>
              <a:t>verdad</a:t>
            </a:r>
            <a:r>
              <a:rPr lang="en-US" sz="2800" dirty="0">
                <a:latin typeface="Candara" pitchFamily="34" charset="0"/>
              </a:rPr>
              <a:t> </a:t>
            </a:r>
            <a:r>
              <a:rPr lang="en-US" sz="2800" dirty="0" err="1">
                <a:latin typeface="Candara" pitchFamily="34" charset="0"/>
              </a:rPr>
              <a:t>Bíblica</a:t>
            </a:r>
            <a:r>
              <a:rPr lang="en-US" sz="2800" dirty="0">
                <a:latin typeface="Candara" pitchFamily="34" charset="0"/>
              </a:rPr>
              <a:t>, </a:t>
            </a:r>
            <a:r>
              <a:rPr lang="en-US" sz="2800" dirty="0" err="1">
                <a:latin typeface="Candara" pitchFamily="34" charset="0"/>
              </a:rPr>
              <a:t>es</a:t>
            </a:r>
            <a:r>
              <a:rPr lang="en-US" sz="2800" dirty="0">
                <a:latin typeface="Candara" pitchFamily="34" charset="0"/>
              </a:rPr>
              <a:t> lo </a:t>
            </a:r>
            <a:r>
              <a:rPr lang="en-US" sz="2800" dirty="0" err="1">
                <a:latin typeface="Candara" pitchFamily="34" charset="0"/>
              </a:rPr>
              <a:t>contrario</a:t>
            </a:r>
            <a:r>
              <a:rPr lang="en-US" sz="2800" dirty="0">
                <a:latin typeface="Candara" pitchFamily="34" charset="0"/>
              </a:rPr>
              <a:t>;</a:t>
            </a:r>
          </a:p>
          <a:p>
            <a:pPr>
              <a:lnSpc>
                <a:spcPct val="80000"/>
              </a:lnSpc>
            </a:pPr>
            <a:r>
              <a:rPr lang="en-US" sz="2800" dirty="0">
                <a:latin typeface="Candara" pitchFamily="34" charset="0"/>
              </a:rPr>
              <a:t>La </a:t>
            </a:r>
            <a:r>
              <a:rPr lang="en-US" sz="2800" dirty="0" err="1">
                <a:latin typeface="Candara" pitchFamily="34" charset="0"/>
              </a:rPr>
              <a:t>verdad</a:t>
            </a:r>
            <a:r>
              <a:rPr lang="en-US" sz="2800" dirty="0">
                <a:latin typeface="Candara" pitchFamily="34" charset="0"/>
              </a:rPr>
              <a:t> </a:t>
            </a:r>
            <a:r>
              <a:rPr lang="en-US" sz="2800" dirty="0" err="1">
                <a:latin typeface="Candara" pitchFamily="34" charset="0"/>
              </a:rPr>
              <a:t>Bíblica</a:t>
            </a:r>
            <a:r>
              <a:rPr lang="en-US" sz="2800" dirty="0">
                <a:latin typeface="Candara" pitchFamily="34" charset="0"/>
              </a:rPr>
              <a:t> </a:t>
            </a:r>
            <a:r>
              <a:rPr lang="en-US" sz="2800" u="sng" dirty="0" err="1">
                <a:latin typeface="Candara" pitchFamily="34" charset="0"/>
              </a:rPr>
              <a:t>tiene</a:t>
            </a:r>
            <a:r>
              <a:rPr lang="en-US" sz="2800" u="sng" dirty="0">
                <a:latin typeface="Candara" pitchFamily="34" charset="0"/>
              </a:rPr>
              <a:t> </a:t>
            </a:r>
            <a:r>
              <a:rPr lang="en-US" sz="2800" u="sng" dirty="0" err="1">
                <a:latin typeface="Candara" pitchFamily="34" charset="0"/>
              </a:rPr>
              <a:t>que</a:t>
            </a:r>
            <a:r>
              <a:rPr lang="en-US" sz="2800" u="sng" dirty="0">
                <a:latin typeface="Candara" pitchFamily="34" charset="0"/>
              </a:rPr>
              <a:t> </a:t>
            </a:r>
            <a:r>
              <a:rPr lang="en-US" sz="2800" u="sng" dirty="0" err="1">
                <a:latin typeface="Candara" pitchFamily="34" charset="0"/>
              </a:rPr>
              <a:t>validar</a:t>
            </a:r>
            <a:r>
              <a:rPr lang="en-US" sz="2800" u="sng" dirty="0">
                <a:latin typeface="Candara" pitchFamily="34" charset="0"/>
              </a:rPr>
              <a:t> o </a:t>
            </a:r>
            <a:r>
              <a:rPr lang="en-US" sz="2800" u="sng" dirty="0" err="1">
                <a:latin typeface="Candara" pitchFamily="34" charset="0"/>
              </a:rPr>
              <a:t>invalidar</a:t>
            </a:r>
            <a:r>
              <a:rPr lang="en-US" sz="2800" dirty="0">
                <a:latin typeface="Candara" pitchFamily="34" charset="0"/>
              </a:rPr>
              <a:t> </a:t>
            </a:r>
            <a:r>
              <a:rPr lang="en-US" sz="2800" dirty="0" err="1">
                <a:latin typeface="Candara" pitchFamily="34" charset="0"/>
              </a:rPr>
              <a:t>cualquier</a:t>
            </a:r>
            <a:r>
              <a:rPr lang="en-US" sz="2800" dirty="0">
                <a:latin typeface="Candara" pitchFamily="34" charset="0"/>
              </a:rPr>
              <a:t> </a:t>
            </a:r>
            <a:r>
              <a:rPr lang="en-US" sz="2800" dirty="0" err="1">
                <a:latin typeface="Candara" pitchFamily="34" charset="0"/>
              </a:rPr>
              <a:t>experiencia</a:t>
            </a:r>
            <a:r>
              <a:rPr lang="en-US" sz="2800" dirty="0" smtClean="0">
                <a:latin typeface="Candara" pitchFamily="34" charset="0"/>
              </a:rPr>
              <a:t>.</a:t>
            </a:r>
            <a:endParaRPr lang="en-US" sz="2800" dirty="0">
              <a:latin typeface="Candara" pitchFamily="34" charset="0"/>
            </a:endParaRPr>
          </a:p>
        </p:txBody>
      </p:sp>
      <p:pic>
        <p:nvPicPr>
          <p:cNvPr id="5122" name="Picture 2" descr="C:\Libraries\Pictures\Visita a Reserva Natural de las Cabezas de San Juan, 16 de diciembre de 2011\IMG_3601.JPG"/>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sharpenSoften amount="41000"/>
                    </a14:imgEffect>
                    <a14:imgEffect>
                      <a14:brightnessContrast contrast="21000"/>
                    </a14:imgEffect>
                  </a14:imgLayer>
                </a14:imgProps>
              </a:ext>
              <a:ext uri="{28A0092B-C50C-407E-A947-70E740481C1C}">
                <a14:useLocalDpi xmlns:a14="http://schemas.microsoft.com/office/drawing/2010/main"/>
              </a:ext>
            </a:extLst>
          </a:blip>
          <a:srcRect/>
          <a:stretch/>
        </p:blipFill>
        <p:spPr bwMode="auto">
          <a:xfrm>
            <a:off x="4800600" y="2209800"/>
            <a:ext cx="4127500" cy="41856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r>
              <a:rPr lang="es-PR">
                <a:latin typeface="Candara" pitchFamily="34" charset="0"/>
              </a:rPr>
              <a:t>Razonando</a:t>
            </a:r>
          </a:p>
        </p:txBody>
      </p:sp>
      <p:sp>
        <p:nvSpPr>
          <p:cNvPr id="128003" name="Rectangle 3"/>
          <p:cNvSpPr>
            <a:spLocks noGrp="1" noChangeArrowheads="1"/>
          </p:cNvSpPr>
          <p:nvPr>
            <p:ph type="body" idx="1"/>
          </p:nvPr>
        </p:nvSpPr>
        <p:spPr/>
        <p:txBody>
          <a:bodyPr/>
          <a:lstStyle/>
          <a:p>
            <a:pPr>
              <a:lnSpc>
                <a:spcPct val="80000"/>
              </a:lnSpc>
            </a:pPr>
            <a:r>
              <a:rPr lang="en-US" sz="2800" dirty="0" err="1" smtClean="0">
                <a:latin typeface="Candara" pitchFamily="34" charset="0"/>
              </a:rPr>
              <a:t>Fíjate</a:t>
            </a:r>
            <a:r>
              <a:rPr lang="en-US" sz="2800" dirty="0" smtClean="0">
                <a:latin typeface="Candara" pitchFamily="34" charset="0"/>
              </a:rPr>
              <a:t> </a:t>
            </a:r>
            <a:r>
              <a:rPr lang="en-US" sz="2800" dirty="0" err="1">
                <a:latin typeface="Candara" pitchFamily="34" charset="0"/>
              </a:rPr>
              <a:t>que</a:t>
            </a:r>
            <a:r>
              <a:rPr lang="en-US" sz="2800" dirty="0">
                <a:latin typeface="Candara" pitchFamily="34" charset="0"/>
              </a:rPr>
              <a:t> </a:t>
            </a:r>
            <a:r>
              <a:rPr lang="en-US" sz="2800" dirty="0" err="1">
                <a:latin typeface="Candara" pitchFamily="34" charset="0"/>
              </a:rPr>
              <a:t>si</a:t>
            </a:r>
            <a:r>
              <a:rPr lang="en-US" sz="2800" dirty="0">
                <a:latin typeface="Candara" pitchFamily="34" charset="0"/>
              </a:rPr>
              <a:t> </a:t>
            </a:r>
            <a:r>
              <a:rPr lang="en-US" sz="2800" dirty="0" err="1">
                <a:latin typeface="Candara" pitchFamily="34" charset="0"/>
              </a:rPr>
              <a:t>alguien</a:t>
            </a:r>
            <a:r>
              <a:rPr lang="en-US" sz="2800" dirty="0">
                <a:latin typeface="Candara" pitchFamily="34" charset="0"/>
              </a:rPr>
              <a:t> define lo </a:t>
            </a:r>
            <a:r>
              <a:rPr lang="en-US" sz="2800" dirty="0" err="1">
                <a:latin typeface="Candara" pitchFamily="34" charset="0"/>
              </a:rPr>
              <a:t>que</a:t>
            </a:r>
            <a:r>
              <a:rPr lang="en-US" sz="2800" dirty="0">
                <a:latin typeface="Candara" pitchFamily="34" charset="0"/>
              </a:rPr>
              <a:t> </a:t>
            </a:r>
            <a:r>
              <a:rPr lang="en-US" sz="2800" dirty="0" err="1">
                <a:latin typeface="Candara" pitchFamily="34" charset="0"/>
              </a:rPr>
              <a:t>es</a:t>
            </a:r>
            <a:r>
              <a:rPr lang="en-US" sz="2800" dirty="0">
                <a:latin typeface="Candara" pitchFamily="34" charset="0"/>
              </a:rPr>
              <a:t> la </a:t>
            </a:r>
            <a:r>
              <a:rPr lang="en-US" sz="2800" dirty="0" err="1">
                <a:latin typeface="Candara" pitchFamily="34" charset="0"/>
              </a:rPr>
              <a:t>verdad</a:t>
            </a:r>
            <a:r>
              <a:rPr lang="en-US" sz="2800" dirty="0">
                <a:latin typeface="Candara" pitchFamily="34" charset="0"/>
              </a:rPr>
              <a:t> </a:t>
            </a:r>
            <a:r>
              <a:rPr lang="en-US" sz="2800" dirty="0" err="1">
                <a:latin typeface="Candara" pitchFamily="34" charset="0"/>
              </a:rPr>
              <a:t>basado</a:t>
            </a:r>
            <a:r>
              <a:rPr lang="en-US" sz="2800" dirty="0">
                <a:latin typeface="Candara" pitchFamily="34" charset="0"/>
              </a:rPr>
              <a:t> en </a:t>
            </a:r>
            <a:r>
              <a:rPr lang="en-US" sz="2800" dirty="0" err="1">
                <a:latin typeface="Candara" pitchFamily="34" charset="0"/>
              </a:rPr>
              <a:t>sus</a:t>
            </a:r>
            <a:r>
              <a:rPr lang="en-US" sz="2800" dirty="0">
                <a:latin typeface="Candara" pitchFamily="34" charset="0"/>
              </a:rPr>
              <a:t> </a:t>
            </a:r>
            <a:r>
              <a:rPr lang="en-US" sz="2800" dirty="0" err="1">
                <a:latin typeface="Candara" pitchFamily="34" charset="0"/>
              </a:rPr>
              <a:t>propias</a:t>
            </a:r>
            <a:r>
              <a:rPr lang="en-US" sz="2800" dirty="0">
                <a:latin typeface="Candara" pitchFamily="34" charset="0"/>
              </a:rPr>
              <a:t> </a:t>
            </a:r>
            <a:r>
              <a:rPr lang="en-US" sz="2800" dirty="0" err="1">
                <a:latin typeface="Candara" pitchFamily="34" charset="0"/>
              </a:rPr>
              <a:t>experiencias</a:t>
            </a:r>
            <a:r>
              <a:rPr lang="en-US" sz="2800" dirty="0">
                <a:latin typeface="Candara" pitchFamily="34" charset="0"/>
              </a:rPr>
              <a:t>, </a:t>
            </a:r>
            <a:r>
              <a:rPr lang="en-US" sz="2800" dirty="0" err="1">
                <a:latin typeface="Candara" pitchFamily="34" charset="0"/>
              </a:rPr>
              <a:t>entonces</a:t>
            </a:r>
            <a:r>
              <a:rPr lang="en-US" sz="2800" dirty="0">
                <a:latin typeface="Candara" pitchFamily="34" charset="0"/>
              </a:rPr>
              <a:t> no hay </a:t>
            </a:r>
            <a:r>
              <a:rPr lang="en-US" sz="2800" dirty="0" err="1">
                <a:latin typeface="Candara" pitchFamily="34" charset="0"/>
              </a:rPr>
              <a:t>límites</a:t>
            </a:r>
            <a:r>
              <a:rPr lang="en-US" sz="2800" dirty="0">
                <a:latin typeface="Candara" pitchFamily="34" charset="0"/>
              </a:rPr>
              <a:t> a </a:t>
            </a:r>
            <a:r>
              <a:rPr lang="en-US" sz="2800" dirty="0" err="1">
                <a:latin typeface="Candara" pitchFamily="34" charset="0"/>
              </a:rPr>
              <a:t>su</a:t>
            </a:r>
            <a:r>
              <a:rPr lang="en-US" sz="2800" dirty="0">
                <a:latin typeface="Candara" pitchFamily="34" charset="0"/>
              </a:rPr>
              <a:t> </a:t>
            </a:r>
            <a:r>
              <a:rPr lang="en-US" sz="2800" dirty="0" err="1">
                <a:latin typeface="Candara" pitchFamily="34" charset="0"/>
              </a:rPr>
              <a:t>teología</a:t>
            </a:r>
            <a:r>
              <a:rPr lang="en-US" sz="2800" dirty="0">
                <a:latin typeface="Candara" pitchFamily="34" charset="0"/>
              </a:rPr>
              <a:t>; la </a:t>
            </a:r>
            <a:r>
              <a:rPr lang="en-US" sz="2800" dirty="0" err="1">
                <a:latin typeface="Candara" pitchFamily="34" charset="0"/>
              </a:rPr>
              <a:t>teología</a:t>
            </a:r>
            <a:r>
              <a:rPr lang="en-US" sz="2800" dirty="0">
                <a:latin typeface="Candara" pitchFamily="34" charset="0"/>
              </a:rPr>
              <a:t> </a:t>
            </a:r>
            <a:r>
              <a:rPr lang="en-US" sz="2800" dirty="0" err="1">
                <a:latin typeface="Candara" pitchFamily="34" charset="0"/>
              </a:rPr>
              <a:t>tomaría</a:t>
            </a:r>
            <a:r>
              <a:rPr lang="en-US" sz="2800" dirty="0">
                <a:latin typeface="Candara" pitchFamily="34" charset="0"/>
              </a:rPr>
              <a:t> </a:t>
            </a:r>
            <a:r>
              <a:rPr lang="en-US" sz="2800" dirty="0" err="1">
                <a:latin typeface="Candara" pitchFamily="34" charset="0"/>
              </a:rPr>
              <a:t>cualquier</a:t>
            </a:r>
            <a:r>
              <a:rPr lang="en-US" sz="2800" dirty="0">
                <a:latin typeface="Candara" pitchFamily="34" charset="0"/>
              </a:rPr>
              <a:t> forma </a:t>
            </a:r>
            <a:r>
              <a:rPr lang="en-US" sz="2800" dirty="0" err="1">
                <a:latin typeface="Candara" pitchFamily="34" charset="0"/>
              </a:rPr>
              <a:t>que</a:t>
            </a:r>
            <a:r>
              <a:rPr lang="en-US" sz="2800" dirty="0">
                <a:latin typeface="Candara" pitchFamily="34" charset="0"/>
              </a:rPr>
              <a:t> la </a:t>
            </a:r>
            <a:r>
              <a:rPr lang="en-US" sz="2800" dirty="0" err="1">
                <a:latin typeface="Candara" pitchFamily="34" charset="0"/>
              </a:rPr>
              <a:t>experiencia</a:t>
            </a:r>
            <a:r>
              <a:rPr lang="en-US" sz="2800" dirty="0">
                <a:latin typeface="Candara" pitchFamily="34" charset="0"/>
              </a:rPr>
              <a:t> tome.</a:t>
            </a:r>
          </a:p>
          <a:p>
            <a:pPr>
              <a:lnSpc>
                <a:spcPct val="80000"/>
              </a:lnSpc>
            </a:pPr>
            <a:r>
              <a:rPr lang="en-US" sz="2800" dirty="0" err="1">
                <a:latin typeface="Candara" pitchFamily="34" charset="0"/>
              </a:rPr>
              <a:t>Esto</a:t>
            </a:r>
            <a:r>
              <a:rPr lang="en-US" sz="2800" dirty="0">
                <a:latin typeface="Candara" pitchFamily="34" charset="0"/>
              </a:rPr>
              <a:t> </a:t>
            </a:r>
            <a:r>
              <a:rPr lang="en-US" sz="2800" dirty="0" err="1">
                <a:latin typeface="Candara" pitchFamily="34" charset="0"/>
              </a:rPr>
              <a:t>resultaría</a:t>
            </a:r>
            <a:r>
              <a:rPr lang="en-US" sz="2800" dirty="0">
                <a:latin typeface="Candara" pitchFamily="34" charset="0"/>
              </a:rPr>
              <a:t> (</a:t>
            </a:r>
            <a:r>
              <a:rPr lang="en-US" sz="2800" dirty="0" err="1">
                <a:latin typeface="Candara" pitchFamily="34" charset="0"/>
              </a:rPr>
              <a:t>como</a:t>
            </a:r>
            <a:r>
              <a:rPr lang="en-US" sz="2800" dirty="0">
                <a:latin typeface="Candara" pitchFamily="34" charset="0"/>
              </a:rPr>
              <a:t> </a:t>
            </a:r>
            <a:r>
              <a:rPr lang="en-US" sz="2800" dirty="0" err="1">
                <a:latin typeface="Candara" pitchFamily="34" charset="0"/>
              </a:rPr>
              <a:t>resulta</a:t>
            </a:r>
            <a:r>
              <a:rPr lang="en-US" sz="2800" dirty="0">
                <a:latin typeface="Candara" pitchFamily="34" charset="0"/>
              </a:rPr>
              <a:t> </a:t>
            </a:r>
            <a:r>
              <a:rPr lang="en-US" sz="2800" dirty="0" err="1">
                <a:latin typeface="Candara" pitchFamily="34" charset="0"/>
              </a:rPr>
              <a:t>lamentablemente</a:t>
            </a:r>
            <a:r>
              <a:rPr lang="en-US" sz="2800" dirty="0">
                <a:latin typeface="Candara" pitchFamily="34" charset="0"/>
              </a:rPr>
              <a:t> con </a:t>
            </a:r>
            <a:r>
              <a:rPr lang="en-US" sz="2800" dirty="0" err="1">
                <a:latin typeface="Candara" pitchFamily="34" charset="0"/>
              </a:rPr>
              <a:t>muchos</a:t>
            </a:r>
            <a:r>
              <a:rPr lang="en-US" sz="2800" dirty="0">
                <a:latin typeface="Candara" pitchFamily="34" charset="0"/>
              </a:rPr>
              <a:t> </a:t>
            </a:r>
            <a:r>
              <a:rPr lang="en-US" sz="2800" dirty="0" err="1">
                <a:latin typeface="Candara" pitchFamily="34" charset="0"/>
              </a:rPr>
              <a:t>creyentes</a:t>
            </a:r>
            <a:r>
              <a:rPr lang="en-US" sz="2800" dirty="0">
                <a:latin typeface="Candara" pitchFamily="34" charset="0"/>
              </a:rPr>
              <a:t>) en un </a:t>
            </a:r>
            <a:r>
              <a:rPr lang="en-US" sz="2800" dirty="0" err="1">
                <a:latin typeface="Candara" pitchFamily="34" charset="0"/>
              </a:rPr>
              <a:t>grupo</a:t>
            </a:r>
            <a:r>
              <a:rPr lang="en-US" sz="2800" dirty="0">
                <a:latin typeface="Candara" pitchFamily="34" charset="0"/>
              </a:rPr>
              <a:t> de </a:t>
            </a:r>
            <a:r>
              <a:rPr lang="en-US" sz="2800" dirty="0" err="1">
                <a:latin typeface="Candara" pitchFamily="34" charset="0"/>
              </a:rPr>
              <a:t>creencias</a:t>
            </a:r>
            <a:r>
              <a:rPr lang="en-US" sz="2800" dirty="0">
                <a:latin typeface="Candara" pitchFamily="34" charset="0"/>
              </a:rPr>
              <a:t> </a:t>
            </a:r>
            <a:r>
              <a:rPr lang="en-US" sz="2800" dirty="0" err="1">
                <a:latin typeface="Candara" pitchFamily="34" charset="0"/>
              </a:rPr>
              <a:t>que</a:t>
            </a:r>
            <a:r>
              <a:rPr lang="en-US" sz="2800" dirty="0">
                <a:latin typeface="Candara" pitchFamily="34" charset="0"/>
              </a:rPr>
              <a:t> </a:t>
            </a:r>
            <a:r>
              <a:rPr lang="en-US" sz="2800" dirty="0" err="1">
                <a:latin typeface="Candara" pitchFamily="34" charset="0"/>
              </a:rPr>
              <a:t>cambian</a:t>
            </a:r>
            <a:r>
              <a:rPr lang="en-US" sz="2800" dirty="0">
                <a:latin typeface="Candara" pitchFamily="34" charset="0"/>
              </a:rPr>
              <a:t> de continuo y no </a:t>
            </a:r>
            <a:r>
              <a:rPr lang="en-US" sz="2800" dirty="0" err="1">
                <a:latin typeface="Candara" pitchFamily="34" charset="0"/>
              </a:rPr>
              <a:t>necesariamente</a:t>
            </a:r>
            <a:r>
              <a:rPr lang="en-US" sz="2800" dirty="0">
                <a:latin typeface="Candara" pitchFamily="34" charset="0"/>
              </a:rPr>
              <a:t> se </a:t>
            </a:r>
            <a:r>
              <a:rPr lang="en-US" sz="2800" dirty="0" err="1">
                <a:latin typeface="Candara" pitchFamily="34" charset="0"/>
              </a:rPr>
              <a:t>apegan</a:t>
            </a:r>
            <a:r>
              <a:rPr lang="en-US" sz="2800" dirty="0">
                <a:latin typeface="Candara" pitchFamily="34" charset="0"/>
              </a:rPr>
              <a:t> a </a:t>
            </a:r>
            <a:r>
              <a:rPr lang="en-US" sz="2800" dirty="0" err="1">
                <a:latin typeface="Candara" pitchFamily="34" charset="0"/>
              </a:rPr>
              <a:t>ninguna</a:t>
            </a:r>
            <a:r>
              <a:rPr lang="en-US" sz="2800" dirty="0">
                <a:latin typeface="Candara" pitchFamily="34" charset="0"/>
              </a:rPr>
              <a:t> </a:t>
            </a:r>
            <a:r>
              <a:rPr lang="en-US" sz="2800" dirty="0" err="1">
                <a:latin typeface="Candara" pitchFamily="34" charset="0"/>
              </a:rPr>
              <a:t>doctrina</a:t>
            </a:r>
            <a:r>
              <a:rPr lang="en-US" sz="2800" dirty="0">
                <a:latin typeface="Candara" pitchFamily="34" charset="0"/>
              </a:rPr>
              <a:t> </a:t>
            </a:r>
            <a:r>
              <a:rPr lang="en-US" sz="2800" dirty="0" err="1">
                <a:latin typeface="Candara" pitchFamily="34" charset="0"/>
              </a:rPr>
              <a:t>Bíblica</a:t>
            </a:r>
            <a:r>
              <a:rPr lang="en-US" sz="2800" dirty="0">
                <a:latin typeface="Candara" pitchFamily="34" charset="0"/>
              </a:rPr>
              <a:t>.</a:t>
            </a:r>
            <a:endParaRPr lang="es-PR" sz="2800" dirty="0">
              <a:latin typeface="Candara" pitchFamily="34" charset="0"/>
            </a:endParaRPr>
          </a:p>
        </p:txBody>
      </p:sp>
    </p:spTree>
    <p:extLst>
      <p:ext uri="{BB962C8B-B14F-4D97-AF65-F5344CB8AC3E}">
        <p14:creationId xmlns:p14="http://schemas.microsoft.com/office/powerpoint/2010/main" val="1400227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42" name="Picture 2" descr="C:\Libraries\Pictures\Visita a Reserva Natural de las Cabezas de San Juan, 16 de diciembre de 2011\IMG_3597.JP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10000" contrast="10000"/>
                    </a14:imgEffect>
                  </a14:imgLayer>
                </a14:imgProps>
              </a:ex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4"/>
          <p:cNvSpPr>
            <a:spLocks noGrp="1" noChangeArrowheads="1"/>
          </p:cNvSpPr>
          <p:nvPr>
            <p:ph type="dt" sz="half" idx="2"/>
          </p:nvPr>
        </p:nvSpPr>
        <p:spPr/>
        <p:txBody>
          <a:bodyPr/>
          <a:lstStyle/>
          <a:p>
            <a:r>
              <a:rPr lang="es-PR"/>
              <a:t>(787) 890-0118</a:t>
            </a:r>
          </a:p>
          <a:p>
            <a:r>
              <a:rPr lang="es-PR"/>
              <a:t>www.iglesiabiblicabautista.org</a:t>
            </a:r>
          </a:p>
        </p:txBody>
      </p:sp>
      <p:sp>
        <p:nvSpPr>
          <p:cNvPr id="4" name="Rectangle 15"/>
          <p:cNvSpPr>
            <a:spLocks noGrp="1" noChangeArrowheads="1"/>
          </p:cNvSpPr>
          <p:nvPr>
            <p:ph type="ftr" sz="quarter" idx="3"/>
          </p:nvPr>
        </p:nvSpPr>
        <p:spPr/>
        <p:txBody>
          <a:bodyPr/>
          <a:lstStyle/>
          <a:p>
            <a:r>
              <a:rPr lang="es-PR"/>
              <a:t>Iglesia Bíblica Bautista de Aguadilla</a:t>
            </a:r>
          </a:p>
        </p:txBody>
      </p:sp>
      <p:sp>
        <p:nvSpPr>
          <p:cNvPr id="106498" name="Rectangle 2"/>
          <p:cNvSpPr>
            <a:spLocks noGrp="1" noChangeArrowheads="1"/>
          </p:cNvSpPr>
          <p:nvPr>
            <p:ph type="ctrTitle"/>
          </p:nvPr>
        </p:nvSpPr>
        <p:spPr>
          <a:xfrm>
            <a:off x="228600" y="609600"/>
            <a:ext cx="7924800" cy="1462088"/>
          </a:xfrm>
        </p:spPr>
        <p:txBody>
          <a:bodyPr/>
          <a:lstStyle/>
          <a:p>
            <a:r>
              <a:rPr lang="es-PR" dirty="0">
                <a:solidFill>
                  <a:schemeClr val="tx1">
                    <a:lumMod val="95000"/>
                    <a:lumOff val="5000"/>
                  </a:schemeClr>
                </a:solidFill>
                <a:latin typeface="Candara" pitchFamily="34" charset="0"/>
              </a:rPr>
              <a:t>Características de los </a:t>
            </a:r>
            <a:r>
              <a:rPr lang="es-PR" dirty="0" smtClean="0">
                <a:solidFill>
                  <a:schemeClr val="tx1">
                    <a:lumMod val="95000"/>
                    <a:lumOff val="5000"/>
                  </a:schemeClr>
                </a:solidFill>
                <a:latin typeface="Candara" pitchFamily="34" charset="0"/>
              </a:rPr>
              <a:t>Neo-evangélicos, Carismáticos </a:t>
            </a:r>
            <a:r>
              <a:rPr lang="es-PR" dirty="0">
                <a:solidFill>
                  <a:schemeClr val="tx1">
                    <a:lumMod val="95000"/>
                    <a:lumOff val="5000"/>
                  </a:schemeClr>
                </a:solidFill>
                <a:latin typeface="Candara" pitchFamily="34" charset="0"/>
              </a:rPr>
              <a:t>y Pentecostales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r>
              <a:rPr lang="es-PR">
                <a:latin typeface="Candara" pitchFamily="34" charset="0"/>
              </a:rPr>
              <a:t>Nota aclaratoria</a:t>
            </a:r>
          </a:p>
        </p:txBody>
      </p:sp>
      <p:sp>
        <p:nvSpPr>
          <p:cNvPr id="130051" name="Rectangle 3"/>
          <p:cNvSpPr>
            <a:spLocks noGrp="1" noChangeArrowheads="1"/>
          </p:cNvSpPr>
          <p:nvPr>
            <p:ph type="body" idx="1"/>
          </p:nvPr>
        </p:nvSpPr>
        <p:spPr/>
        <p:txBody>
          <a:bodyPr/>
          <a:lstStyle/>
          <a:p>
            <a:r>
              <a:rPr lang="es-PR">
                <a:latin typeface="Candara" pitchFamily="34" charset="0"/>
              </a:rPr>
              <a:t>Es necesario recordar que no nos estamos refiriendo a personas o iglesias en este estudio, sino a doctrinas.</a:t>
            </a:r>
          </a:p>
          <a:p>
            <a:r>
              <a:rPr lang="es-PR">
                <a:latin typeface="Candara" pitchFamily="34" charset="0"/>
              </a:rPr>
              <a:t>La Palabra de Dios nos manda a hablar según la sana doctrina.</a:t>
            </a:r>
          </a:p>
        </p:txBody>
      </p:sp>
    </p:spTree>
    <p:extLst>
      <p:ext uri="{BB962C8B-B14F-4D97-AF65-F5344CB8AC3E}">
        <p14:creationId xmlns:p14="http://schemas.microsoft.com/office/powerpoint/2010/main" val="36661944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s-PR">
                <a:latin typeface="Candara" pitchFamily="34" charset="0"/>
              </a:rPr>
              <a:t>Características de los Carismáticos y Pentecostales</a:t>
            </a:r>
          </a:p>
        </p:txBody>
      </p:sp>
      <p:sp>
        <p:nvSpPr>
          <p:cNvPr id="107523" name="Rectangle 3"/>
          <p:cNvSpPr>
            <a:spLocks noGrp="1" noChangeArrowheads="1"/>
          </p:cNvSpPr>
          <p:nvPr>
            <p:ph type="body" idx="1"/>
          </p:nvPr>
        </p:nvSpPr>
        <p:spPr/>
        <p:txBody>
          <a:bodyPr/>
          <a:lstStyle/>
          <a:p>
            <a:r>
              <a:rPr lang="es-PR" dirty="0">
                <a:latin typeface="Candara" pitchFamily="34" charset="0"/>
              </a:rPr>
              <a:t>Para muchos carismáticos la única manera de vivir la vida cristiana es tener algo más, algo mejor, otra experiencia, y luego otra. </a:t>
            </a:r>
          </a:p>
          <a:p>
            <a:r>
              <a:rPr lang="es-PR" dirty="0">
                <a:latin typeface="Candara" pitchFamily="34" charset="0"/>
              </a:rPr>
              <a:t>Tienen que buscar continuamente otra emoción, otra sensación o sentimiento.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es-PR">
                <a:latin typeface="Candara" pitchFamily="34" charset="0"/>
              </a:rPr>
              <a:t>Características de los Carismáticos y Pentecostales</a:t>
            </a:r>
          </a:p>
        </p:txBody>
      </p:sp>
      <p:sp>
        <p:nvSpPr>
          <p:cNvPr id="109571" name="Rectangle 3"/>
          <p:cNvSpPr>
            <a:spLocks noGrp="1" noChangeArrowheads="1"/>
          </p:cNvSpPr>
          <p:nvPr>
            <p:ph type="body" idx="1"/>
          </p:nvPr>
        </p:nvSpPr>
        <p:spPr/>
        <p:txBody>
          <a:bodyPr/>
          <a:lstStyle/>
          <a:p>
            <a:r>
              <a:rPr lang="es-PR">
                <a:latin typeface="Candara" pitchFamily="34" charset="0"/>
              </a:rPr>
              <a:t>La razón por la que la experiencia es la piedra de toque para los carismáticos es debido a la doctrina clave de su sistema de teología: el bautismo del Espíritu Santo. </a:t>
            </a:r>
          </a:p>
          <a:p>
            <a:pPr lvl="1"/>
            <a:r>
              <a:rPr lang="es-PR">
                <a:latin typeface="Candara" pitchFamily="34" charset="0"/>
              </a:rPr>
              <a:t>Ellos dicen que después que una persona se convierte, debe luego procurar, diligentemente, "el bautismo del Espíritu".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s-PR" dirty="0">
                <a:latin typeface="Candara" pitchFamily="34" charset="0"/>
              </a:rPr>
              <a:t>Contenido</a:t>
            </a:r>
          </a:p>
        </p:txBody>
      </p:sp>
      <p:sp>
        <p:nvSpPr>
          <p:cNvPr id="10243" name="Rectangle 3"/>
          <p:cNvSpPr>
            <a:spLocks noGrp="1" noChangeArrowheads="1"/>
          </p:cNvSpPr>
          <p:nvPr>
            <p:ph type="body" idx="1"/>
          </p:nvPr>
        </p:nvSpPr>
        <p:spPr>
          <a:xfrm>
            <a:off x="685800" y="2133600"/>
            <a:ext cx="8269288" cy="4114800"/>
          </a:xfrm>
        </p:spPr>
        <p:txBody>
          <a:bodyPr/>
          <a:lstStyle/>
          <a:p>
            <a:pPr>
              <a:lnSpc>
                <a:spcPct val="80000"/>
              </a:lnSpc>
            </a:pPr>
            <a:r>
              <a:rPr lang="es-PR" sz="2800" dirty="0" smtClean="0">
                <a:latin typeface="Candara" pitchFamily="34" charset="0"/>
              </a:rPr>
              <a:t>El Movimiento </a:t>
            </a:r>
            <a:r>
              <a:rPr lang="es-PR" sz="2800" dirty="0" err="1" smtClean="0">
                <a:latin typeface="Candara" pitchFamily="34" charset="0"/>
              </a:rPr>
              <a:t>Neoevangélico</a:t>
            </a:r>
            <a:endParaRPr lang="es-PR" sz="2800" dirty="0">
              <a:latin typeface="Candara" pitchFamily="34" charset="0"/>
            </a:endParaRPr>
          </a:p>
          <a:p>
            <a:pPr lvl="1">
              <a:lnSpc>
                <a:spcPct val="80000"/>
              </a:lnSpc>
            </a:pPr>
            <a:r>
              <a:rPr lang="es-PR" sz="2400" dirty="0">
                <a:latin typeface="Candara" pitchFamily="34" charset="0"/>
              </a:rPr>
              <a:t>Dos vertientes</a:t>
            </a:r>
          </a:p>
          <a:p>
            <a:pPr lvl="1">
              <a:lnSpc>
                <a:spcPct val="80000"/>
              </a:lnSpc>
            </a:pPr>
            <a:r>
              <a:rPr lang="es-PR" sz="2400" dirty="0">
                <a:latin typeface="Candara" pitchFamily="34" charset="0"/>
              </a:rPr>
              <a:t>Características de los carismáticos y pentecostales</a:t>
            </a:r>
          </a:p>
          <a:p>
            <a:pPr lvl="1">
              <a:lnSpc>
                <a:spcPct val="80000"/>
              </a:lnSpc>
            </a:pPr>
            <a:r>
              <a:rPr lang="es-PR" sz="2400" dirty="0">
                <a:latin typeface="Candara" pitchFamily="34" charset="0"/>
              </a:rPr>
              <a:t>Doctrina de la “</a:t>
            </a:r>
            <a:r>
              <a:rPr lang="es-PR" sz="2400" dirty="0" err="1">
                <a:latin typeface="Candara" pitchFamily="34" charset="0"/>
              </a:rPr>
              <a:t>Subsiguiencia</a:t>
            </a:r>
            <a:r>
              <a:rPr lang="es-PR" sz="2400" dirty="0">
                <a:latin typeface="Candara" pitchFamily="34" charset="0"/>
              </a:rPr>
              <a:t>”</a:t>
            </a:r>
          </a:p>
          <a:p>
            <a:pPr lvl="1">
              <a:lnSpc>
                <a:spcPct val="80000"/>
              </a:lnSpc>
            </a:pPr>
            <a:r>
              <a:rPr lang="es-PR" sz="2400" dirty="0">
                <a:latin typeface="Candara" pitchFamily="34" charset="0"/>
              </a:rPr>
              <a:t>Llenos del Espíritu Santo</a:t>
            </a:r>
          </a:p>
          <a:p>
            <a:pPr lvl="1">
              <a:lnSpc>
                <a:spcPct val="80000"/>
              </a:lnSpc>
            </a:pPr>
            <a:r>
              <a:rPr lang="es-PR" sz="2400" dirty="0">
                <a:latin typeface="Candara" pitchFamily="34" charset="0"/>
              </a:rPr>
              <a:t>Confesión </a:t>
            </a:r>
            <a:r>
              <a:rPr lang="es-PR" sz="2400" dirty="0" smtClean="0">
                <a:latin typeface="Candara" pitchFamily="34" charset="0"/>
              </a:rPr>
              <a:t>positiva</a:t>
            </a:r>
          </a:p>
          <a:p>
            <a:pPr lvl="1">
              <a:lnSpc>
                <a:spcPct val="80000"/>
              </a:lnSpc>
            </a:pPr>
            <a:r>
              <a:rPr lang="es-PR" sz="2400" dirty="0" smtClean="0">
                <a:latin typeface="Candara" pitchFamily="34" charset="0"/>
              </a:rPr>
              <a:t>Apóstoles y Profetas a la luz de la Biblia</a:t>
            </a:r>
            <a:endParaRPr lang="es-PR" sz="2400" dirty="0">
              <a:latin typeface="Candara" pitchFamily="34" charset="0"/>
            </a:endParaRPr>
          </a:p>
          <a:p>
            <a:pPr>
              <a:lnSpc>
                <a:spcPct val="80000"/>
              </a:lnSpc>
            </a:pPr>
            <a:r>
              <a:rPr lang="es-PR" sz="2800" dirty="0" smtClean="0">
                <a:latin typeface="Candara" pitchFamily="34" charset="0"/>
              </a:rPr>
              <a:t>Referencias</a:t>
            </a:r>
            <a:endParaRPr lang="es-PR" sz="2800" dirty="0">
              <a:latin typeface="Candara" pitchFamily="34" charset="0"/>
            </a:endParaRPr>
          </a:p>
        </p:txBody>
      </p:sp>
    </p:spTree>
    <p:extLst>
      <p:ext uri="{BB962C8B-B14F-4D97-AF65-F5344CB8AC3E}">
        <p14:creationId xmlns:p14="http://schemas.microsoft.com/office/powerpoint/2010/main" val="9052999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r>
              <a:rPr lang="es-PR">
                <a:latin typeface="Candara" pitchFamily="34" charset="0"/>
              </a:rPr>
              <a:t>Características de los Carismáticos y Pentecostales</a:t>
            </a:r>
          </a:p>
        </p:txBody>
      </p:sp>
      <p:sp>
        <p:nvSpPr>
          <p:cNvPr id="110595" name="Rectangle 3"/>
          <p:cNvSpPr>
            <a:spLocks noGrp="1" noChangeArrowheads="1"/>
          </p:cNvSpPr>
          <p:nvPr>
            <p:ph type="body" idx="1"/>
          </p:nvPr>
        </p:nvSpPr>
        <p:spPr/>
        <p:txBody>
          <a:bodyPr/>
          <a:lstStyle/>
          <a:p>
            <a:r>
              <a:rPr lang="es-PR">
                <a:latin typeface="Candara" pitchFamily="34" charset="0"/>
              </a:rPr>
              <a:t>La enseñanza de una experiencia del bautismo del Espíritu posterior a la salvación abre las compuertas para creer que el cristianismo vital es una experiencia tras otra. </a:t>
            </a:r>
          </a:p>
          <a:p>
            <a:pPr lvl="1"/>
            <a:r>
              <a:rPr lang="es-PR">
                <a:latin typeface="Candara" pitchFamily="34" charset="0"/>
              </a:rPr>
              <a:t>Parece como si fuera un juego para ver quién puede tener la experiencia mas vívida o sensacional.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es-PR">
                <a:latin typeface="Candara" pitchFamily="34" charset="0"/>
              </a:rPr>
              <a:t>Características de los Carismáticos y Pentecostales</a:t>
            </a:r>
          </a:p>
        </p:txBody>
      </p:sp>
      <p:sp>
        <p:nvSpPr>
          <p:cNvPr id="111619" name="Rectangle 3"/>
          <p:cNvSpPr>
            <a:spLocks noGrp="1" noChangeArrowheads="1"/>
          </p:cNvSpPr>
          <p:nvPr>
            <p:ph type="body" idx="1"/>
          </p:nvPr>
        </p:nvSpPr>
        <p:spPr/>
        <p:txBody>
          <a:bodyPr/>
          <a:lstStyle/>
          <a:p>
            <a:r>
              <a:rPr lang="es-PR" sz="2800" dirty="0">
                <a:latin typeface="Candara" pitchFamily="34" charset="0"/>
              </a:rPr>
              <a:t>Vemos por qué la experiencia es lo clave para los carismáticos es debido a la doctrina clave de su sistema de teología: </a:t>
            </a:r>
          </a:p>
          <a:p>
            <a:pPr lvl="1"/>
            <a:r>
              <a:rPr lang="es-PR" sz="3200" dirty="0">
                <a:latin typeface="Candara" pitchFamily="34" charset="0"/>
              </a:rPr>
              <a:t>El bautismo del Espíritu Santo. </a:t>
            </a:r>
          </a:p>
          <a:p>
            <a:r>
              <a:rPr lang="es-PR" sz="2800" dirty="0">
                <a:latin typeface="Candara" pitchFamily="34" charset="0"/>
              </a:rPr>
              <a:t>Ellos dicen que después que una persona se convierte, debe luego procurar, diligentemente, "el bautismo del Espíritu".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r>
              <a:rPr lang="es-PR">
                <a:latin typeface="Candara" pitchFamily="34" charset="0"/>
              </a:rPr>
              <a:t>Características de los Carismáticos y Pentecostales</a:t>
            </a:r>
          </a:p>
        </p:txBody>
      </p:sp>
      <p:sp>
        <p:nvSpPr>
          <p:cNvPr id="126980" name="Rectangle 4"/>
          <p:cNvSpPr>
            <a:spLocks noGrp="1" noChangeArrowheads="1"/>
          </p:cNvSpPr>
          <p:nvPr>
            <p:ph type="body" idx="1"/>
          </p:nvPr>
        </p:nvSpPr>
        <p:spPr/>
        <p:txBody>
          <a:bodyPr/>
          <a:lstStyle/>
          <a:p>
            <a:pPr>
              <a:lnSpc>
                <a:spcPct val="80000"/>
              </a:lnSpc>
            </a:pPr>
            <a:r>
              <a:rPr lang="es-PR" sz="2800">
                <a:latin typeface="Candara" pitchFamily="34" charset="0"/>
              </a:rPr>
              <a:t>La Biblia no nos manda a buscar el </a:t>
            </a:r>
            <a:r>
              <a:rPr lang="es-PR" sz="2800" u="sng">
                <a:latin typeface="Candara" pitchFamily="34" charset="0"/>
              </a:rPr>
              <a:t>bautismo </a:t>
            </a:r>
            <a:r>
              <a:rPr lang="es-PR" sz="2800">
                <a:latin typeface="Candara" pitchFamily="34" charset="0"/>
              </a:rPr>
              <a:t>(“sumergidos”) del Espíritu (lo cual tenemos desde que creímos en Cristo), sino ser </a:t>
            </a:r>
            <a:r>
              <a:rPr lang="es-PR" sz="2800" u="sng">
                <a:latin typeface="Candara" pitchFamily="34" charset="0"/>
              </a:rPr>
              <a:t>llenos</a:t>
            </a:r>
            <a:r>
              <a:rPr lang="es-PR" sz="2800">
                <a:latin typeface="Candara" pitchFamily="34" charset="0"/>
              </a:rPr>
              <a:t> (</a:t>
            </a:r>
            <a:r>
              <a:rPr lang="es-ES" sz="2800">
                <a:latin typeface="Candara" pitchFamily="34" charset="0"/>
              </a:rPr>
              <a:t>ser llenados, hecho llenos) </a:t>
            </a:r>
            <a:r>
              <a:rPr lang="es-PR" sz="2800">
                <a:latin typeface="Candara" pitchFamily="34" charset="0"/>
              </a:rPr>
              <a:t>del Espíritu.</a:t>
            </a:r>
          </a:p>
          <a:p>
            <a:pPr>
              <a:lnSpc>
                <a:spcPct val="80000"/>
              </a:lnSpc>
            </a:pPr>
            <a:r>
              <a:rPr lang="es-PR" sz="2800">
                <a:solidFill>
                  <a:srgbClr val="000000"/>
                </a:solidFill>
                <a:latin typeface="Candara" pitchFamily="34" charset="0"/>
              </a:rPr>
              <a:t>"</a:t>
            </a:r>
            <a:r>
              <a:rPr lang="es-ES" sz="2800" i="1">
                <a:solidFill>
                  <a:srgbClr val="000000"/>
                </a:solidFill>
                <a:latin typeface="Candara" pitchFamily="34" charset="0"/>
              </a:rPr>
              <a:t>No os embriaguéis con vino, en lo cual hay disolución; antes bien sed llenos del Espíritu,</a:t>
            </a:r>
            <a:r>
              <a:rPr lang="es-PR" sz="2800">
                <a:solidFill>
                  <a:srgbClr val="000000"/>
                </a:solidFill>
                <a:latin typeface="Candara" pitchFamily="34" charset="0"/>
              </a:rPr>
              <a:t>" </a:t>
            </a:r>
          </a:p>
          <a:p>
            <a:pPr>
              <a:lnSpc>
                <a:spcPct val="80000"/>
              </a:lnSpc>
              <a:buFont typeface="Wingdings" pitchFamily="2" charset="2"/>
              <a:buNone/>
            </a:pPr>
            <a:r>
              <a:rPr lang="es-PR" sz="2800">
                <a:solidFill>
                  <a:schemeClr val="hlink"/>
                </a:solidFill>
                <a:latin typeface="Candara" pitchFamily="34" charset="0"/>
              </a:rPr>
              <a:t>	(Efesios 5.18, RVR60) </a:t>
            </a:r>
            <a:endParaRPr lang="es-PR" sz="2800" baseline="30000">
              <a:solidFill>
                <a:schemeClr val="hlink"/>
              </a:solidFill>
              <a:latin typeface="Candara" pitchFamily="34" charset="0"/>
              <a:hlinkClick r:id="" action="ppaction://noaction"/>
            </a:endParaRPr>
          </a:p>
          <a:p>
            <a:pPr>
              <a:lnSpc>
                <a:spcPct val="80000"/>
              </a:lnSpc>
            </a:pPr>
            <a:r>
              <a:rPr lang="es-PR" sz="2800">
                <a:solidFill>
                  <a:srgbClr val="000000"/>
                </a:solidFill>
                <a:latin typeface="Candara" pitchFamily="34" charset="0"/>
              </a:rPr>
              <a:t>"</a:t>
            </a:r>
            <a:r>
              <a:rPr lang="es-ES" sz="2800" i="1">
                <a:solidFill>
                  <a:srgbClr val="000000"/>
                </a:solidFill>
                <a:latin typeface="Candara" pitchFamily="34" charset="0"/>
              </a:rPr>
              <a:t>Y los discípulos estaban llenos de gozo y del Espíritu Santo.</a:t>
            </a:r>
            <a:r>
              <a:rPr lang="es-PR" sz="2800">
                <a:solidFill>
                  <a:srgbClr val="000000"/>
                </a:solidFill>
                <a:latin typeface="Candara" pitchFamily="34" charset="0"/>
              </a:rPr>
              <a:t>" </a:t>
            </a:r>
          </a:p>
          <a:p>
            <a:pPr>
              <a:lnSpc>
                <a:spcPct val="80000"/>
              </a:lnSpc>
              <a:buFont typeface="Wingdings" pitchFamily="2" charset="2"/>
              <a:buNone/>
            </a:pPr>
            <a:r>
              <a:rPr lang="es-PR" sz="2800">
                <a:solidFill>
                  <a:srgbClr val="000000"/>
                </a:solidFill>
                <a:latin typeface="Candara" pitchFamily="34" charset="0"/>
              </a:rPr>
              <a:t>	</a:t>
            </a:r>
            <a:r>
              <a:rPr lang="es-PR" sz="2800">
                <a:solidFill>
                  <a:schemeClr val="hlink"/>
                </a:solidFill>
                <a:latin typeface="Candara" pitchFamily="34" charset="0"/>
              </a:rPr>
              <a:t>(Hechos de los Apóstoles 13.52, RVR60)</a:t>
            </a:r>
          </a:p>
          <a:p>
            <a:pPr>
              <a:lnSpc>
                <a:spcPct val="80000"/>
              </a:lnSpc>
              <a:buFont typeface="Wingdings" pitchFamily="2" charset="2"/>
              <a:buNone/>
            </a:pPr>
            <a:endParaRPr lang="es-PR" sz="2800" baseline="30000">
              <a:solidFill>
                <a:srgbClr val="000000"/>
              </a:solidFill>
              <a:latin typeface="Candara" pitchFamily="34" charset="0"/>
              <a:hlinkClick r:id="" action="ppaction://noaction"/>
            </a:endParaRPr>
          </a:p>
        </p:txBody>
      </p:sp>
    </p:spTree>
    <p:extLst>
      <p:ext uri="{BB962C8B-B14F-4D97-AF65-F5344CB8AC3E}">
        <p14:creationId xmlns:p14="http://schemas.microsoft.com/office/powerpoint/2010/main" val="8044552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r>
              <a:rPr lang="es-PR">
                <a:latin typeface="Candara" pitchFamily="34" charset="0"/>
              </a:rPr>
              <a:t>Características de los Carismáticos y Pentecostales</a:t>
            </a:r>
          </a:p>
        </p:txBody>
      </p:sp>
      <p:sp>
        <p:nvSpPr>
          <p:cNvPr id="114691" name="Rectangle 3"/>
          <p:cNvSpPr>
            <a:spLocks noGrp="1" noChangeArrowheads="1"/>
          </p:cNvSpPr>
          <p:nvPr>
            <p:ph type="body" idx="1"/>
          </p:nvPr>
        </p:nvSpPr>
        <p:spPr/>
        <p:txBody>
          <a:bodyPr/>
          <a:lstStyle/>
          <a:p>
            <a:r>
              <a:rPr lang="es-PR" sz="2800" dirty="0">
                <a:latin typeface="Candara" pitchFamily="34" charset="0"/>
              </a:rPr>
              <a:t>Si hacemos que la experiencia sea nuestro guía, podríamos caer fácilmente en el mismo error. </a:t>
            </a:r>
          </a:p>
          <a:p>
            <a:pPr lvl="1"/>
            <a:r>
              <a:rPr lang="es-PR" dirty="0">
                <a:latin typeface="Candara" pitchFamily="34" charset="0"/>
              </a:rPr>
              <a:t>Uno no debe buscar una experiencia primero. </a:t>
            </a:r>
          </a:p>
          <a:p>
            <a:r>
              <a:rPr lang="es-PR" sz="2800" dirty="0">
                <a:latin typeface="Candara" pitchFamily="34" charset="0"/>
              </a:rPr>
              <a:t>Es mejor conocer la palabra de Dios primero y </a:t>
            </a:r>
            <a:r>
              <a:rPr lang="es-PR" dirty="0">
                <a:latin typeface="Candara" pitchFamily="34" charset="0"/>
              </a:rPr>
              <a:t>luego la experiencia que fluye de este saber. </a:t>
            </a:r>
          </a:p>
          <a:p>
            <a:pPr lvl="1"/>
            <a:r>
              <a:rPr lang="es-PR" dirty="0">
                <a:latin typeface="Candara" pitchFamily="34" charset="0"/>
              </a:rPr>
              <a:t>Vea </a:t>
            </a:r>
            <a:r>
              <a:rPr lang="es-PR" dirty="0">
                <a:solidFill>
                  <a:srgbClr val="FF0000"/>
                </a:solidFill>
                <a:latin typeface="Candara" pitchFamily="34" charset="0"/>
              </a:rPr>
              <a:t>Lucas 24:32</a:t>
            </a:r>
            <a:r>
              <a:rPr lang="es-PR" dirty="0">
                <a:latin typeface="Candara" pitchFamily="34" charset="0"/>
              </a:rPr>
              <a:t>. </a:t>
            </a:r>
          </a:p>
        </p:txBody>
      </p:sp>
    </p:spTree>
    <p:extLst>
      <p:ext uri="{BB962C8B-B14F-4D97-AF65-F5344CB8AC3E}">
        <p14:creationId xmlns:p14="http://schemas.microsoft.com/office/powerpoint/2010/main" val="36597055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r>
              <a:rPr lang="es-PR">
                <a:latin typeface="Candara" pitchFamily="34" charset="0"/>
              </a:rPr>
              <a:t>Abrir las Escrituras</a:t>
            </a:r>
          </a:p>
        </p:txBody>
      </p:sp>
      <p:sp>
        <p:nvSpPr>
          <p:cNvPr id="115715" name="Rectangle 3"/>
          <p:cNvSpPr>
            <a:spLocks noGrp="1" noChangeArrowheads="1"/>
          </p:cNvSpPr>
          <p:nvPr>
            <p:ph type="body" idx="1"/>
          </p:nvPr>
        </p:nvSpPr>
        <p:spPr/>
        <p:txBody>
          <a:bodyPr/>
          <a:lstStyle/>
          <a:p>
            <a:r>
              <a:rPr lang="es-PR" dirty="0">
                <a:solidFill>
                  <a:srgbClr val="000000"/>
                </a:solidFill>
                <a:latin typeface="Candara" pitchFamily="34" charset="0"/>
              </a:rPr>
              <a:t>"</a:t>
            </a:r>
            <a:r>
              <a:rPr lang="es-ES" i="1" dirty="0">
                <a:solidFill>
                  <a:srgbClr val="000000"/>
                </a:solidFill>
                <a:latin typeface="Candara" pitchFamily="34" charset="0"/>
              </a:rPr>
              <a:t>Y se decían el uno al otro: ¿No ardía nuestro corazón en nosotros, mientras nos hablaba en el camino, y cuando nos abría las Escrituras?</a:t>
            </a:r>
            <a:r>
              <a:rPr lang="es-PR" dirty="0">
                <a:solidFill>
                  <a:srgbClr val="000000"/>
                </a:solidFill>
                <a:latin typeface="Candara" pitchFamily="34" charset="0"/>
              </a:rPr>
              <a:t>" </a:t>
            </a:r>
          </a:p>
          <a:p>
            <a:pPr>
              <a:buFont typeface="Wingdings" pitchFamily="2" charset="2"/>
              <a:buNone/>
            </a:pPr>
            <a:r>
              <a:rPr lang="es-PR" dirty="0">
                <a:solidFill>
                  <a:schemeClr val="hlink"/>
                </a:solidFill>
                <a:latin typeface="Candara" pitchFamily="34" charset="0"/>
              </a:rPr>
              <a:t>	</a:t>
            </a:r>
            <a:r>
              <a:rPr lang="es-PR" dirty="0" smtClean="0">
                <a:solidFill>
                  <a:schemeClr val="hlink"/>
                </a:solidFill>
                <a:latin typeface="Candara" pitchFamily="34" charset="0"/>
              </a:rPr>
              <a:t>	(</a:t>
            </a:r>
            <a:r>
              <a:rPr lang="es-PR" dirty="0">
                <a:solidFill>
                  <a:schemeClr val="hlink"/>
                </a:solidFill>
                <a:latin typeface="Candara" pitchFamily="34" charset="0"/>
              </a:rPr>
              <a:t>Lucas 24.32, RVR60)</a:t>
            </a:r>
            <a:endParaRPr lang="es-PR" baseline="30000" dirty="0">
              <a:solidFill>
                <a:schemeClr val="hlink"/>
              </a:solidFill>
              <a:latin typeface="Candara" pitchFamily="34" charset="0"/>
              <a:hlinkClick r:id="" action="ppaction://noaction"/>
            </a:endParaRPr>
          </a:p>
        </p:txBody>
      </p:sp>
    </p:spTree>
    <p:extLst>
      <p:ext uri="{BB962C8B-B14F-4D97-AF65-F5344CB8AC3E}">
        <p14:creationId xmlns:p14="http://schemas.microsoft.com/office/powerpoint/2010/main" val="6075639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lstStyle/>
          <a:p>
            <a:r>
              <a:rPr lang="es-PR">
                <a:latin typeface="Candara" pitchFamily="34" charset="0"/>
              </a:rPr>
              <a:t>Consejo Bíblico</a:t>
            </a:r>
          </a:p>
        </p:txBody>
      </p:sp>
      <p:sp>
        <p:nvSpPr>
          <p:cNvPr id="116739" name="Rectangle 3"/>
          <p:cNvSpPr>
            <a:spLocks noGrp="1" noChangeArrowheads="1"/>
          </p:cNvSpPr>
          <p:nvPr>
            <p:ph type="body" idx="1"/>
          </p:nvPr>
        </p:nvSpPr>
        <p:spPr/>
        <p:txBody>
          <a:bodyPr/>
          <a:lstStyle/>
          <a:p>
            <a:r>
              <a:rPr lang="es-PR" dirty="0">
                <a:solidFill>
                  <a:srgbClr val="000000"/>
                </a:solidFill>
                <a:latin typeface="Candara" pitchFamily="34" charset="0"/>
              </a:rPr>
              <a:t>"</a:t>
            </a:r>
            <a:r>
              <a:rPr lang="es-ES" i="1" dirty="0">
                <a:solidFill>
                  <a:srgbClr val="000000"/>
                </a:solidFill>
                <a:latin typeface="Candara" pitchFamily="34" charset="0"/>
              </a:rPr>
              <a:t>Examinadlo todo; retened lo bueno.</a:t>
            </a:r>
            <a:r>
              <a:rPr lang="es-PR" dirty="0">
                <a:solidFill>
                  <a:srgbClr val="000000"/>
                </a:solidFill>
                <a:latin typeface="Candara" pitchFamily="34" charset="0"/>
              </a:rPr>
              <a:t>" </a:t>
            </a:r>
            <a:endParaRPr lang="es-PR" dirty="0" smtClean="0">
              <a:solidFill>
                <a:srgbClr val="000000"/>
              </a:solidFill>
              <a:latin typeface="Candara" pitchFamily="34" charset="0"/>
            </a:endParaRPr>
          </a:p>
          <a:p>
            <a:pPr marL="0" indent="0">
              <a:buNone/>
            </a:pPr>
            <a:r>
              <a:rPr lang="es-PR" dirty="0">
                <a:solidFill>
                  <a:srgbClr val="000000"/>
                </a:solidFill>
                <a:latin typeface="Candara" pitchFamily="34" charset="0"/>
              </a:rPr>
              <a:t>	</a:t>
            </a:r>
            <a:r>
              <a:rPr lang="es-PR" dirty="0" smtClean="0">
                <a:solidFill>
                  <a:schemeClr val="hlink"/>
                </a:solidFill>
                <a:latin typeface="Candara" pitchFamily="34" charset="0"/>
              </a:rPr>
              <a:t>(</a:t>
            </a:r>
            <a:r>
              <a:rPr lang="es-PR" dirty="0">
                <a:solidFill>
                  <a:schemeClr val="hlink"/>
                </a:solidFill>
                <a:latin typeface="Candara" pitchFamily="34" charset="0"/>
              </a:rPr>
              <a:t>1 Tesalonicenses 5.21, RVR60)</a:t>
            </a:r>
            <a:r>
              <a:rPr lang="es-PR" dirty="0">
                <a:solidFill>
                  <a:srgbClr val="000000"/>
                </a:solidFill>
                <a:latin typeface="Candara" pitchFamily="34" charset="0"/>
              </a:rPr>
              <a:t> </a:t>
            </a:r>
          </a:p>
        </p:txBody>
      </p:sp>
    </p:spTree>
    <p:extLst>
      <p:ext uri="{BB962C8B-B14F-4D97-AF65-F5344CB8AC3E}">
        <p14:creationId xmlns:p14="http://schemas.microsoft.com/office/powerpoint/2010/main" val="11242962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r>
              <a:rPr lang="es-PR">
                <a:latin typeface="Candara" pitchFamily="34" charset="0"/>
              </a:rPr>
              <a:t>Repitiendo…</a:t>
            </a:r>
          </a:p>
        </p:txBody>
      </p:sp>
      <p:sp>
        <p:nvSpPr>
          <p:cNvPr id="119811" name="Rectangle 3"/>
          <p:cNvSpPr>
            <a:spLocks noGrp="1" noChangeArrowheads="1"/>
          </p:cNvSpPr>
          <p:nvPr>
            <p:ph type="body" idx="1"/>
          </p:nvPr>
        </p:nvSpPr>
        <p:spPr/>
        <p:txBody>
          <a:bodyPr/>
          <a:lstStyle/>
          <a:p>
            <a:r>
              <a:rPr lang="es-PR" dirty="0">
                <a:latin typeface="Candara" pitchFamily="34" charset="0"/>
              </a:rPr>
              <a:t>Se puede decir que la mayoría de los carismáticos son sinceros. </a:t>
            </a:r>
          </a:p>
          <a:p>
            <a:pPr lvl="1"/>
            <a:r>
              <a:rPr lang="es-PR" dirty="0">
                <a:latin typeface="Candara" pitchFamily="34" charset="0"/>
              </a:rPr>
              <a:t>Creen realmente en su enfoque. </a:t>
            </a:r>
          </a:p>
          <a:p>
            <a:pPr lvl="1"/>
            <a:r>
              <a:rPr lang="es-PR" dirty="0">
                <a:latin typeface="Candara" pitchFamily="34" charset="0"/>
              </a:rPr>
              <a:t>Los carismáticos tienen celo sin conocimiento; tienen entusiasmo sin iluminación. </a:t>
            </a:r>
          </a:p>
          <a:p>
            <a:pPr lvl="1"/>
            <a:r>
              <a:rPr lang="es-PR" dirty="0">
                <a:latin typeface="Candara" pitchFamily="34" charset="0"/>
              </a:rPr>
              <a:t>Vea </a:t>
            </a:r>
            <a:r>
              <a:rPr lang="es-PR" dirty="0">
                <a:solidFill>
                  <a:srgbClr val="FF0000"/>
                </a:solidFill>
                <a:latin typeface="Candara" pitchFamily="34" charset="0"/>
              </a:rPr>
              <a:t>Romanos 10:2</a:t>
            </a:r>
            <a:r>
              <a:rPr lang="es-PR" dirty="0">
                <a:latin typeface="Candara" pitchFamily="34" charset="0"/>
              </a:rPr>
              <a:t>. </a:t>
            </a:r>
          </a:p>
        </p:txBody>
      </p:sp>
    </p:spTree>
    <p:extLst>
      <p:ext uri="{BB962C8B-B14F-4D97-AF65-F5344CB8AC3E}">
        <p14:creationId xmlns:p14="http://schemas.microsoft.com/office/powerpoint/2010/main" val="32826711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body" idx="1"/>
          </p:nvPr>
        </p:nvSpPr>
        <p:spPr/>
        <p:txBody>
          <a:bodyPr/>
          <a:lstStyle/>
          <a:p>
            <a:r>
              <a:rPr lang="es-PR">
                <a:solidFill>
                  <a:srgbClr val="000000"/>
                </a:solidFill>
                <a:latin typeface="Candara" pitchFamily="34" charset="0"/>
              </a:rPr>
              <a:t>"</a:t>
            </a:r>
            <a:r>
              <a:rPr lang="es-ES" i="1">
                <a:solidFill>
                  <a:srgbClr val="000000"/>
                </a:solidFill>
                <a:latin typeface="Candara" pitchFamily="34" charset="0"/>
              </a:rPr>
              <a:t>Porque yo les doy testimonio de que tienen celo de Dios, pero no conforme a ciencia.</a:t>
            </a:r>
            <a:r>
              <a:rPr lang="es-PR">
                <a:solidFill>
                  <a:srgbClr val="000000"/>
                </a:solidFill>
                <a:latin typeface="Candara" pitchFamily="34" charset="0"/>
              </a:rPr>
              <a:t>" </a:t>
            </a:r>
          </a:p>
          <a:p>
            <a:pPr>
              <a:buFont typeface="Wingdings" pitchFamily="2" charset="2"/>
              <a:buNone/>
            </a:pPr>
            <a:r>
              <a:rPr lang="es-PR">
                <a:solidFill>
                  <a:schemeClr val="hlink"/>
                </a:solidFill>
                <a:latin typeface="Candara" pitchFamily="34" charset="0"/>
              </a:rPr>
              <a:t>	(Romanos 10.2, RVR60)</a:t>
            </a:r>
            <a:endParaRPr lang="es-PR" baseline="30000">
              <a:solidFill>
                <a:schemeClr val="hlink"/>
              </a:solidFill>
              <a:latin typeface="Candara" pitchFamily="34" charset="0"/>
              <a:hlinkClick r:id="" action="ppaction://noaction"/>
            </a:endParaRPr>
          </a:p>
        </p:txBody>
      </p:sp>
    </p:spTree>
    <p:extLst>
      <p:ext uri="{BB962C8B-B14F-4D97-AF65-F5344CB8AC3E}">
        <p14:creationId xmlns:p14="http://schemas.microsoft.com/office/powerpoint/2010/main" val="4549149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body" idx="1"/>
          </p:nvPr>
        </p:nvSpPr>
        <p:spPr/>
        <p:txBody>
          <a:bodyPr/>
          <a:lstStyle/>
          <a:p>
            <a:r>
              <a:rPr lang="es-PR">
                <a:solidFill>
                  <a:srgbClr val="000000"/>
                </a:solidFill>
                <a:latin typeface="Candara" pitchFamily="34" charset="0"/>
              </a:rPr>
              <a:t>"</a:t>
            </a:r>
            <a:r>
              <a:rPr lang="es-ES" i="1">
                <a:solidFill>
                  <a:srgbClr val="000000"/>
                </a:solidFill>
                <a:latin typeface="Candara" pitchFamily="34" charset="0"/>
              </a:rPr>
              <a:t>Mi pueblo fue destruido, porque le faltó conocimiento. Por cuanto desechaste el conocimiento, yo te echaré del sacerdocio; y porque olvidaste la ley de tu Dios, también yo me olvidaré de tus hijos.</a:t>
            </a:r>
            <a:r>
              <a:rPr lang="es-PR">
                <a:solidFill>
                  <a:srgbClr val="000000"/>
                </a:solidFill>
                <a:latin typeface="Candara" pitchFamily="34" charset="0"/>
              </a:rPr>
              <a:t>" </a:t>
            </a:r>
          </a:p>
          <a:p>
            <a:pPr>
              <a:buFont typeface="Wingdings" pitchFamily="2" charset="2"/>
              <a:buNone/>
            </a:pPr>
            <a:r>
              <a:rPr lang="es-PR">
                <a:solidFill>
                  <a:schemeClr val="hlink"/>
                </a:solidFill>
                <a:latin typeface="Candara" pitchFamily="34" charset="0"/>
              </a:rPr>
              <a:t>	(Oseas 4.6, RVR60)</a:t>
            </a:r>
            <a:endParaRPr lang="es-PR" baseline="30000">
              <a:solidFill>
                <a:schemeClr val="hlink"/>
              </a:solidFill>
              <a:latin typeface="Candara" pitchFamily="34" charset="0"/>
              <a:hlinkClick r:id="" action="ppaction://noaction"/>
            </a:endParaRPr>
          </a:p>
        </p:txBody>
      </p:sp>
    </p:spTree>
    <p:extLst>
      <p:ext uri="{BB962C8B-B14F-4D97-AF65-F5344CB8AC3E}">
        <p14:creationId xmlns:p14="http://schemas.microsoft.com/office/powerpoint/2010/main" val="36120764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r>
              <a:rPr lang="es-PR">
                <a:latin typeface="Candara" pitchFamily="34" charset="0"/>
              </a:rPr>
              <a:t>Advertencia</a:t>
            </a:r>
          </a:p>
        </p:txBody>
      </p:sp>
      <p:sp>
        <p:nvSpPr>
          <p:cNvPr id="122883" name="Rectangle 3"/>
          <p:cNvSpPr>
            <a:spLocks noGrp="1" noChangeArrowheads="1"/>
          </p:cNvSpPr>
          <p:nvPr>
            <p:ph type="body" idx="1"/>
          </p:nvPr>
        </p:nvSpPr>
        <p:spPr>
          <a:xfrm>
            <a:off x="228600" y="2017712"/>
            <a:ext cx="8726488" cy="4535487"/>
          </a:xfrm>
        </p:spPr>
        <p:txBody>
          <a:bodyPr/>
          <a:lstStyle/>
          <a:p>
            <a:pPr>
              <a:lnSpc>
                <a:spcPct val="90000"/>
              </a:lnSpc>
            </a:pPr>
            <a:r>
              <a:rPr lang="es-PR" sz="2700" dirty="0">
                <a:solidFill>
                  <a:srgbClr val="000000"/>
                </a:solidFill>
                <a:latin typeface="Candara" pitchFamily="34" charset="0"/>
              </a:rPr>
              <a:t>"</a:t>
            </a:r>
            <a:r>
              <a:rPr lang="es-ES" sz="2700" i="1" dirty="0">
                <a:solidFill>
                  <a:srgbClr val="000000"/>
                </a:solidFill>
                <a:latin typeface="Candara" pitchFamily="34" charset="0"/>
              </a:rPr>
              <a:t>Pero hubo también falsos profetas entre el pueblo, como habrá entre vosotros falsos maestros, que introducirán encubiertamente herejías destructoras, y aun negarán al Señor que los rescató, atrayendo sobre sí mismos destrucción repentina.</a:t>
            </a:r>
            <a:r>
              <a:rPr lang="es-PR" sz="2700" i="1" dirty="0">
                <a:solidFill>
                  <a:srgbClr val="000000"/>
                </a:solidFill>
                <a:latin typeface="Candara" pitchFamily="34" charset="0"/>
              </a:rPr>
              <a:t> </a:t>
            </a:r>
            <a:r>
              <a:rPr lang="es-ES" sz="2700" i="1" dirty="0">
                <a:solidFill>
                  <a:srgbClr val="000000"/>
                </a:solidFill>
                <a:latin typeface="Candara" pitchFamily="34" charset="0"/>
              </a:rPr>
              <a:t>Y muchos seguirán sus disoluciones, por causa de los cuales el camino de la verdad será blasfemado,</a:t>
            </a:r>
            <a:r>
              <a:rPr lang="es-PR" sz="2700" i="1" dirty="0">
                <a:solidFill>
                  <a:srgbClr val="000000"/>
                </a:solidFill>
                <a:latin typeface="Candara" pitchFamily="34" charset="0"/>
              </a:rPr>
              <a:t> </a:t>
            </a:r>
            <a:r>
              <a:rPr lang="es-ES" sz="2700" i="1" dirty="0">
                <a:solidFill>
                  <a:srgbClr val="000000"/>
                </a:solidFill>
                <a:latin typeface="Candara" pitchFamily="34" charset="0"/>
              </a:rPr>
              <a:t>y por avaricia harán mercadería de vosotros con palabras fingidas. Sobre los tales ya de largo tiempo la condenación no se tarda, y su perdición no se duerme.</a:t>
            </a:r>
            <a:r>
              <a:rPr lang="es-PR" sz="2700" dirty="0">
                <a:solidFill>
                  <a:srgbClr val="000000"/>
                </a:solidFill>
                <a:latin typeface="Candara" pitchFamily="34" charset="0"/>
              </a:rPr>
              <a:t>" </a:t>
            </a:r>
          </a:p>
          <a:p>
            <a:pPr>
              <a:lnSpc>
                <a:spcPct val="90000"/>
              </a:lnSpc>
              <a:buFont typeface="Wingdings" pitchFamily="2" charset="2"/>
              <a:buNone/>
            </a:pPr>
            <a:r>
              <a:rPr lang="es-PR" sz="2700" dirty="0">
                <a:solidFill>
                  <a:schemeClr val="hlink"/>
                </a:solidFill>
                <a:latin typeface="Candara" pitchFamily="34" charset="0"/>
              </a:rPr>
              <a:t>	(2 Pedro 2.1-3, RVR60)</a:t>
            </a:r>
            <a:endParaRPr lang="es-PR" sz="2700" baseline="30000" dirty="0">
              <a:solidFill>
                <a:schemeClr val="hlink"/>
              </a:solidFill>
              <a:latin typeface="Candara" pitchFamily="34" charset="0"/>
              <a:hlinkClick r:id="" action="ppaction://noaction"/>
            </a:endParaRPr>
          </a:p>
        </p:txBody>
      </p:sp>
    </p:spTree>
    <p:extLst>
      <p:ext uri="{BB962C8B-B14F-4D97-AF65-F5344CB8AC3E}">
        <p14:creationId xmlns:p14="http://schemas.microsoft.com/office/powerpoint/2010/main" val="1416881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Libraries\Pictures\Visita a Reserva Natural de las Cabezas de San Juan, 16 de diciembre de 2011\IMG_3602.JP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20000" contrast="16000"/>
                    </a14:imgEffect>
                  </a14:imgLayer>
                </a14:imgProps>
              </a:ext>
              <a:ext uri="{28A0092B-C50C-407E-A947-70E740481C1C}">
                <a14:useLocalDpi xmlns:a14="http://schemas.microsoft.com/office/drawing/2010/main"/>
              </a:ext>
            </a:extLst>
          </a:blip>
          <a:srcRect/>
          <a:stretch>
            <a:fillRect/>
          </a:stretch>
        </p:blipFill>
        <p:spPr bwMode="auto">
          <a:xfrm>
            <a:off x="-83820" y="0"/>
            <a:ext cx="9227820" cy="685292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4"/>
          <p:cNvSpPr>
            <a:spLocks noGrp="1" noChangeArrowheads="1"/>
          </p:cNvSpPr>
          <p:nvPr>
            <p:ph type="dt" sz="half" idx="2"/>
          </p:nvPr>
        </p:nvSpPr>
        <p:spPr/>
        <p:txBody>
          <a:bodyPr/>
          <a:lstStyle/>
          <a:p>
            <a:r>
              <a:rPr lang="es-PR"/>
              <a:t>(787) 890-0118</a:t>
            </a:r>
          </a:p>
          <a:p>
            <a:r>
              <a:rPr lang="es-PR"/>
              <a:t>www.iglesiabiblicabautista.org</a:t>
            </a:r>
          </a:p>
        </p:txBody>
      </p:sp>
      <p:sp>
        <p:nvSpPr>
          <p:cNvPr id="4" name="Rectangle 15"/>
          <p:cNvSpPr>
            <a:spLocks noGrp="1" noChangeArrowheads="1"/>
          </p:cNvSpPr>
          <p:nvPr>
            <p:ph type="ftr" sz="quarter" idx="3"/>
          </p:nvPr>
        </p:nvSpPr>
        <p:spPr/>
        <p:txBody>
          <a:bodyPr/>
          <a:lstStyle/>
          <a:p>
            <a:r>
              <a:rPr lang="es-PR"/>
              <a:t>Iglesia Bíblica Bautista de Aguadilla</a:t>
            </a:r>
          </a:p>
        </p:txBody>
      </p:sp>
      <p:sp>
        <p:nvSpPr>
          <p:cNvPr id="59396" name="Rectangle 4"/>
          <p:cNvSpPr>
            <a:spLocks noGrp="1" noChangeArrowheads="1"/>
          </p:cNvSpPr>
          <p:nvPr>
            <p:ph type="ctrTitle"/>
          </p:nvPr>
        </p:nvSpPr>
        <p:spPr>
          <a:xfrm>
            <a:off x="228600" y="457200"/>
            <a:ext cx="6172200" cy="1462088"/>
          </a:xfrm>
          <a:solidFill>
            <a:schemeClr val="tx1">
              <a:alpha val="23000"/>
            </a:schemeClr>
          </a:solidFill>
        </p:spPr>
        <p:txBody>
          <a:bodyPr anchor="ctr"/>
          <a:lstStyle/>
          <a:p>
            <a:r>
              <a:rPr lang="es-PR" sz="6600" dirty="0">
                <a:solidFill>
                  <a:schemeClr val="bg1"/>
                </a:solidFill>
                <a:effectLst>
                  <a:outerShdw blurRad="38100" dist="38100" dir="2700000" algn="tl">
                    <a:srgbClr val="000000">
                      <a:alpha val="43137"/>
                    </a:srgbClr>
                  </a:outerShdw>
                </a:effectLst>
                <a:latin typeface="Candara" pitchFamily="34" charset="0"/>
              </a:rPr>
              <a:t>Nota Aclaratoria</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r>
              <a:rPr lang="es-PR">
                <a:latin typeface="Candara" pitchFamily="34" charset="0"/>
              </a:rPr>
              <a:t>Resumen</a:t>
            </a:r>
          </a:p>
        </p:txBody>
      </p:sp>
      <p:sp>
        <p:nvSpPr>
          <p:cNvPr id="124931" name="Rectangle 3"/>
          <p:cNvSpPr>
            <a:spLocks noGrp="1" noChangeArrowheads="1"/>
          </p:cNvSpPr>
          <p:nvPr>
            <p:ph type="body" idx="1"/>
          </p:nvPr>
        </p:nvSpPr>
        <p:spPr>
          <a:xfrm>
            <a:off x="533400" y="2057400"/>
            <a:ext cx="8421688" cy="4114800"/>
          </a:xfrm>
        </p:spPr>
        <p:txBody>
          <a:bodyPr/>
          <a:lstStyle/>
          <a:p>
            <a:pPr>
              <a:lnSpc>
                <a:spcPct val="90000"/>
              </a:lnSpc>
            </a:pPr>
            <a:r>
              <a:rPr lang="es-PR" dirty="0">
                <a:latin typeface="Candara" pitchFamily="34" charset="0"/>
              </a:rPr>
              <a:t>1. Ponen la “experiencia” por encima de la Biblia.</a:t>
            </a:r>
          </a:p>
          <a:p>
            <a:pPr>
              <a:lnSpc>
                <a:spcPct val="90000"/>
              </a:lnSpc>
            </a:pPr>
            <a:r>
              <a:rPr lang="es-PR" dirty="0">
                <a:latin typeface="Candara" pitchFamily="34" charset="0"/>
              </a:rPr>
              <a:t>En vez de analizar la experiencia de alguno comparándola con la Biblia para determinar su validez, el carismático trata de hacer que la Biblia encaje con la experiencia o, en caso de no lograrlo, simplemente ignora la Biblia (ejemplo: las lenguas).</a:t>
            </a:r>
          </a:p>
        </p:txBody>
      </p:sp>
    </p:spTree>
    <p:extLst>
      <p:ext uri="{BB962C8B-B14F-4D97-AF65-F5344CB8AC3E}">
        <p14:creationId xmlns:p14="http://schemas.microsoft.com/office/powerpoint/2010/main" val="30497522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266" name="Picture 2" descr="C:\Libraries\Pictures\Visita a Reserva Natural de las Cabezas de San Juan, 16 de diciembre de 2011\IMG_3584.JP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10000" contrast="10000"/>
                    </a14:imgEffect>
                  </a14:imgLayer>
                </a14:imgProps>
              </a:ex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4"/>
          <p:cNvSpPr>
            <a:spLocks noGrp="1" noChangeArrowheads="1"/>
          </p:cNvSpPr>
          <p:nvPr>
            <p:ph type="dt" sz="half" idx="2"/>
          </p:nvPr>
        </p:nvSpPr>
        <p:spPr/>
        <p:txBody>
          <a:bodyPr/>
          <a:lstStyle/>
          <a:p>
            <a:r>
              <a:rPr lang="es-PR"/>
              <a:t>(787) 890-0118</a:t>
            </a:r>
          </a:p>
          <a:p>
            <a:r>
              <a:rPr lang="es-PR"/>
              <a:t>www.iglesiabiblicabautista.org</a:t>
            </a:r>
          </a:p>
        </p:txBody>
      </p:sp>
      <p:sp>
        <p:nvSpPr>
          <p:cNvPr id="4" name="Rectangle 15"/>
          <p:cNvSpPr>
            <a:spLocks noGrp="1" noChangeArrowheads="1"/>
          </p:cNvSpPr>
          <p:nvPr>
            <p:ph type="ftr" sz="quarter" idx="3"/>
          </p:nvPr>
        </p:nvSpPr>
        <p:spPr/>
        <p:txBody>
          <a:bodyPr/>
          <a:lstStyle/>
          <a:p>
            <a:r>
              <a:rPr lang="es-PR"/>
              <a:t>Iglesia Bíblica Bautista de Aguadilla</a:t>
            </a:r>
          </a:p>
        </p:txBody>
      </p:sp>
      <p:sp>
        <p:nvSpPr>
          <p:cNvPr id="150532" name="Rectangle 4"/>
          <p:cNvSpPr>
            <a:spLocks noGrp="1" noChangeArrowheads="1"/>
          </p:cNvSpPr>
          <p:nvPr>
            <p:ph type="ctrTitle"/>
          </p:nvPr>
        </p:nvSpPr>
        <p:spPr>
          <a:xfrm>
            <a:off x="152400" y="381000"/>
            <a:ext cx="5791200" cy="1462088"/>
          </a:xfrm>
        </p:spPr>
        <p:txBody>
          <a:bodyPr/>
          <a:lstStyle/>
          <a:p>
            <a:r>
              <a:rPr lang="es-PR" sz="5400" dirty="0">
                <a:solidFill>
                  <a:schemeClr val="bg1"/>
                </a:solidFill>
                <a:effectLst>
                  <a:outerShdw blurRad="38100" dist="38100" dir="2700000" algn="tl">
                    <a:srgbClr val="000000">
                      <a:alpha val="43137"/>
                    </a:srgbClr>
                  </a:outerShdw>
                </a:effectLst>
                <a:latin typeface="Candara" pitchFamily="34" charset="0"/>
              </a:rPr>
              <a:t>“La Doctrina de la </a:t>
            </a:r>
            <a:r>
              <a:rPr lang="es-PR" sz="5400" dirty="0" err="1">
                <a:solidFill>
                  <a:schemeClr val="bg1"/>
                </a:solidFill>
                <a:effectLst>
                  <a:outerShdw blurRad="38100" dist="38100" dir="2700000" algn="tl">
                    <a:srgbClr val="000000">
                      <a:alpha val="43137"/>
                    </a:srgbClr>
                  </a:outerShdw>
                </a:effectLst>
                <a:latin typeface="Candara" pitchFamily="34" charset="0"/>
              </a:rPr>
              <a:t>Subsiguiencia</a:t>
            </a:r>
            <a:r>
              <a:rPr lang="es-PR" sz="5400" dirty="0">
                <a:solidFill>
                  <a:schemeClr val="bg1"/>
                </a:solidFill>
                <a:effectLst>
                  <a:outerShdw blurRad="38100" dist="38100" dir="2700000" algn="tl">
                    <a:srgbClr val="000000">
                      <a:alpha val="43137"/>
                    </a:srgbClr>
                  </a:outerShdw>
                </a:effectLst>
                <a:latin typeface="Candara" pitchFamily="34" charset="0"/>
              </a:rPr>
              <a: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p:txBody>
          <a:bodyPr/>
          <a:lstStyle/>
          <a:p>
            <a:r>
              <a:rPr lang="es-PR">
                <a:latin typeface="Candara" pitchFamily="34" charset="0"/>
              </a:rPr>
              <a:t>La Doctrina de la Subsiguiencia</a:t>
            </a:r>
          </a:p>
        </p:txBody>
      </p:sp>
      <p:sp>
        <p:nvSpPr>
          <p:cNvPr id="161795" name="Rectangle 3"/>
          <p:cNvSpPr>
            <a:spLocks noGrp="1" noChangeArrowheads="1"/>
          </p:cNvSpPr>
          <p:nvPr>
            <p:ph type="body" idx="1"/>
          </p:nvPr>
        </p:nvSpPr>
        <p:spPr/>
        <p:txBody>
          <a:bodyPr/>
          <a:lstStyle/>
          <a:p>
            <a:r>
              <a:rPr lang="en-US" sz="2800">
                <a:latin typeface="Candara" pitchFamily="34" charset="0"/>
              </a:rPr>
              <a:t>Enseña que te salvas y que algunas veces posteriormente a esto, posiblemente, obtienes el Bautismo del Espíritu Santo.</a:t>
            </a:r>
          </a:p>
          <a:p>
            <a:r>
              <a:rPr lang="en-US" sz="2800">
                <a:latin typeface="Candara" pitchFamily="34" charset="0"/>
              </a:rPr>
              <a:t>Esta es primordialmente la doctrina distintiva del movimiento carismático pentecostal.  </a:t>
            </a:r>
          </a:p>
          <a:p>
            <a:pPr lvl="1"/>
            <a:r>
              <a:rPr lang="en-US" sz="2400">
                <a:latin typeface="Candara" pitchFamily="34" charset="0"/>
              </a:rPr>
              <a:t>Que cuando eres salvo por recibir al Señor Jesús, eres redimido (comprado).</a:t>
            </a:r>
          </a:p>
          <a:p>
            <a:pPr lvl="1"/>
            <a:r>
              <a:rPr lang="en-US" sz="2400">
                <a:latin typeface="Candara" pitchFamily="34" charset="0"/>
              </a:rPr>
              <a:t>Entonces, en una fecha posterior, recibes el Bautismo del Espíritu Santo.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r>
              <a:rPr lang="es-PR">
                <a:latin typeface="Candara" pitchFamily="34" charset="0"/>
              </a:rPr>
              <a:t>La Doctrina de la Subsiguiencia</a:t>
            </a:r>
          </a:p>
        </p:txBody>
      </p:sp>
      <p:sp>
        <p:nvSpPr>
          <p:cNvPr id="162819" name="Rectangle 3"/>
          <p:cNvSpPr>
            <a:spLocks noGrp="1" noChangeArrowheads="1"/>
          </p:cNvSpPr>
          <p:nvPr>
            <p:ph type="body" idx="1"/>
          </p:nvPr>
        </p:nvSpPr>
        <p:spPr/>
        <p:txBody>
          <a:bodyPr/>
          <a:lstStyle/>
          <a:p>
            <a:r>
              <a:rPr lang="en-US" sz="2800">
                <a:latin typeface="Candara" pitchFamily="34" charset="0"/>
              </a:rPr>
              <a:t>Además algunos enseñan que este bautismo se identifica por hablar en lenguas.</a:t>
            </a:r>
          </a:p>
          <a:p>
            <a:r>
              <a:rPr lang="en-US" sz="2800">
                <a:latin typeface="Candara" pitchFamily="34" charset="0"/>
              </a:rPr>
              <a:t>O sea, que el Bautismo de Espíritu viene después de la salvación y siempre viene confirmado por hablar en lenguas.</a:t>
            </a:r>
          </a:p>
          <a:p>
            <a:r>
              <a:rPr lang="es-PR" sz="2800">
                <a:latin typeface="Candara" pitchFamily="34" charset="0"/>
              </a:rPr>
              <a:t>También enseñan que hay que buscar este bautismo.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p:txBody>
          <a:bodyPr/>
          <a:lstStyle/>
          <a:p>
            <a:r>
              <a:rPr lang="es-PR">
                <a:latin typeface="Candara" pitchFamily="34" charset="0"/>
              </a:rPr>
              <a:t>La Doctrina de la Subsiguiencia</a:t>
            </a:r>
          </a:p>
        </p:txBody>
      </p:sp>
      <p:sp>
        <p:nvSpPr>
          <p:cNvPr id="163843" name="Rectangle 3"/>
          <p:cNvSpPr>
            <a:spLocks noGrp="1" noChangeArrowheads="1"/>
          </p:cNvSpPr>
          <p:nvPr>
            <p:ph type="body" idx="1"/>
          </p:nvPr>
        </p:nvSpPr>
        <p:spPr/>
        <p:txBody>
          <a:bodyPr/>
          <a:lstStyle/>
          <a:p>
            <a:r>
              <a:rPr lang="es-PR" dirty="0">
                <a:latin typeface="Candara" pitchFamily="34" charset="0"/>
              </a:rPr>
              <a:t>Los tres lugares donde la Biblia habla de las lenguas y el bautismo del Espíritu son:</a:t>
            </a:r>
          </a:p>
          <a:p>
            <a:pPr lvl="1"/>
            <a:r>
              <a:rPr lang="es-PR" dirty="0">
                <a:latin typeface="Candara" pitchFamily="34" charset="0"/>
              </a:rPr>
              <a:t>Los Hechos de los Apóstoles (</a:t>
            </a:r>
            <a:r>
              <a:rPr lang="es-PR" dirty="0">
                <a:solidFill>
                  <a:srgbClr val="FF0000"/>
                </a:solidFill>
                <a:latin typeface="Candara" pitchFamily="34" charset="0"/>
              </a:rPr>
              <a:t>capítulos 2, 8, 10</a:t>
            </a:r>
            <a:r>
              <a:rPr lang="es-PR" dirty="0">
                <a:latin typeface="Candara" pitchFamily="34" charset="0"/>
              </a:rPr>
              <a:t> y </a:t>
            </a:r>
            <a:r>
              <a:rPr lang="es-PR" dirty="0">
                <a:solidFill>
                  <a:srgbClr val="FF0000"/>
                </a:solidFill>
                <a:latin typeface="Candara" pitchFamily="34" charset="0"/>
              </a:rPr>
              <a:t>19</a:t>
            </a:r>
            <a:r>
              <a:rPr lang="es-PR" dirty="0">
                <a:latin typeface="Candara" pitchFamily="34" charset="0"/>
              </a:rPr>
              <a:t>).</a:t>
            </a:r>
          </a:p>
          <a:p>
            <a:pPr lvl="1"/>
            <a:r>
              <a:rPr lang="es-PR" dirty="0">
                <a:solidFill>
                  <a:srgbClr val="FF0000"/>
                </a:solidFill>
                <a:latin typeface="Candara" pitchFamily="34" charset="0"/>
              </a:rPr>
              <a:t>1ra de Corintios 12</a:t>
            </a:r>
            <a:r>
              <a:rPr lang="es-PR" dirty="0">
                <a:latin typeface="Candara" pitchFamily="34" charset="0"/>
              </a:rPr>
              <a:t>.</a:t>
            </a:r>
          </a:p>
          <a:p>
            <a:pPr lvl="1"/>
            <a:r>
              <a:rPr lang="es-PR" dirty="0">
                <a:solidFill>
                  <a:srgbClr val="FF0000"/>
                </a:solidFill>
                <a:latin typeface="Candara" pitchFamily="34" charset="0"/>
              </a:rPr>
              <a:t>1ra de Corintios 14</a:t>
            </a:r>
            <a:r>
              <a:rPr lang="es-PR" dirty="0">
                <a:latin typeface="Candara" pitchFamily="34" charset="0"/>
              </a:rPr>
              <a: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r>
              <a:rPr lang="es-PR">
                <a:latin typeface="Candara" pitchFamily="34" charset="0"/>
              </a:rPr>
              <a:t>La Doctrina de la Subsiguiencia y la Biblia</a:t>
            </a:r>
          </a:p>
        </p:txBody>
      </p:sp>
      <p:sp>
        <p:nvSpPr>
          <p:cNvPr id="164867" name="Rectangle 3"/>
          <p:cNvSpPr>
            <a:spLocks noGrp="1" noChangeArrowheads="1"/>
          </p:cNvSpPr>
          <p:nvPr>
            <p:ph type="body" idx="1"/>
          </p:nvPr>
        </p:nvSpPr>
        <p:spPr/>
        <p:txBody>
          <a:bodyPr/>
          <a:lstStyle/>
          <a:p>
            <a:pPr>
              <a:lnSpc>
                <a:spcPct val="80000"/>
              </a:lnSpc>
            </a:pPr>
            <a:r>
              <a:rPr lang="es-PR" sz="2800" dirty="0">
                <a:latin typeface="Candara" pitchFamily="34" charset="0"/>
              </a:rPr>
              <a:t>Veamos qué dice la Biblia en </a:t>
            </a:r>
            <a:r>
              <a:rPr lang="es-PR" sz="2800" dirty="0">
                <a:solidFill>
                  <a:srgbClr val="FF0000"/>
                </a:solidFill>
                <a:latin typeface="Candara" pitchFamily="34" charset="0"/>
              </a:rPr>
              <a:t>1ra de Corintios 12</a:t>
            </a:r>
            <a:r>
              <a:rPr lang="es-PR" sz="2800" dirty="0">
                <a:latin typeface="Candara" pitchFamily="34" charset="0"/>
              </a:rPr>
              <a:t>:</a:t>
            </a:r>
          </a:p>
          <a:p>
            <a:pPr>
              <a:lnSpc>
                <a:spcPct val="80000"/>
              </a:lnSpc>
            </a:pPr>
            <a:r>
              <a:rPr lang="es-PR" sz="2800" dirty="0">
                <a:latin typeface="Candara" pitchFamily="34" charset="0"/>
              </a:rPr>
              <a:t>La Biblia enseña que todos fuimos bautizados, no sólo los que “buscaron” el bautismo.  No menciona un bautismo posterior a la salvación.</a:t>
            </a:r>
          </a:p>
          <a:p>
            <a:pPr lvl="1">
              <a:lnSpc>
                <a:spcPct val="80000"/>
              </a:lnSpc>
            </a:pPr>
            <a:r>
              <a:rPr lang="es-PR" dirty="0">
                <a:solidFill>
                  <a:srgbClr val="000000"/>
                </a:solidFill>
                <a:latin typeface="Candara" pitchFamily="34" charset="0"/>
              </a:rPr>
              <a:t>"</a:t>
            </a:r>
            <a:r>
              <a:rPr lang="es-ES" i="1" dirty="0">
                <a:solidFill>
                  <a:srgbClr val="000000"/>
                </a:solidFill>
                <a:latin typeface="Candara" pitchFamily="34" charset="0"/>
              </a:rPr>
              <a:t>Porque por un solo Espíritu </a:t>
            </a:r>
            <a:r>
              <a:rPr lang="es-ES" i="1" u="sng" dirty="0">
                <a:solidFill>
                  <a:srgbClr val="000000"/>
                </a:solidFill>
                <a:latin typeface="Candara" pitchFamily="34" charset="0"/>
              </a:rPr>
              <a:t>fuimos todos bautizados</a:t>
            </a:r>
            <a:r>
              <a:rPr lang="es-ES" i="1" dirty="0">
                <a:solidFill>
                  <a:srgbClr val="000000"/>
                </a:solidFill>
                <a:latin typeface="Candara" pitchFamily="34" charset="0"/>
              </a:rPr>
              <a:t> en un cuerpo, sean judíos o griegos, sean esclavos o libres; y a todos se nos dio a beber de un mismo Espíritu.</a:t>
            </a:r>
            <a:r>
              <a:rPr lang="es-PR" dirty="0">
                <a:solidFill>
                  <a:srgbClr val="000000"/>
                </a:solidFill>
                <a:latin typeface="Candara" pitchFamily="34" charset="0"/>
              </a:rPr>
              <a:t>“</a:t>
            </a:r>
          </a:p>
          <a:p>
            <a:pPr lvl="1">
              <a:lnSpc>
                <a:spcPct val="80000"/>
              </a:lnSpc>
              <a:buFont typeface="Wingdings" pitchFamily="2" charset="2"/>
              <a:buNone/>
            </a:pPr>
            <a:r>
              <a:rPr lang="es-PR" dirty="0">
                <a:solidFill>
                  <a:srgbClr val="000000"/>
                </a:solidFill>
                <a:latin typeface="Candara" pitchFamily="34" charset="0"/>
              </a:rPr>
              <a:t>	(</a:t>
            </a:r>
            <a:r>
              <a:rPr lang="es-PR" dirty="0">
                <a:solidFill>
                  <a:schemeClr val="hlink"/>
                </a:solidFill>
                <a:latin typeface="Candara" pitchFamily="34" charset="0"/>
              </a:rPr>
              <a:t>1ra de Corintios 12.13, RVR60)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r>
              <a:rPr lang="es-PR">
                <a:latin typeface="Candara" pitchFamily="34" charset="0"/>
              </a:rPr>
              <a:t>La Doctrina de la Subsiguiencia y la Biblia</a:t>
            </a:r>
          </a:p>
        </p:txBody>
      </p:sp>
      <p:sp>
        <p:nvSpPr>
          <p:cNvPr id="165891" name="Rectangle 3"/>
          <p:cNvSpPr>
            <a:spLocks noGrp="1" noChangeArrowheads="1"/>
          </p:cNvSpPr>
          <p:nvPr>
            <p:ph type="body" idx="1"/>
          </p:nvPr>
        </p:nvSpPr>
        <p:spPr/>
        <p:txBody>
          <a:bodyPr/>
          <a:lstStyle/>
          <a:p>
            <a:r>
              <a:rPr lang="es-PR" sz="2800" dirty="0">
                <a:latin typeface="Candara" pitchFamily="34" charset="0"/>
              </a:rPr>
              <a:t>Veamos qué dice la Biblia en </a:t>
            </a:r>
            <a:r>
              <a:rPr lang="es-PR" sz="2800" dirty="0">
                <a:solidFill>
                  <a:srgbClr val="FF0000"/>
                </a:solidFill>
                <a:latin typeface="Candara" pitchFamily="34" charset="0"/>
              </a:rPr>
              <a:t>1ra de Corintios 12</a:t>
            </a:r>
            <a:r>
              <a:rPr lang="es-PR" sz="2800" dirty="0">
                <a:latin typeface="Candara" pitchFamily="34" charset="0"/>
              </a:rPr>
              <a:t>:</a:t>
            </a:r>
          </a:p>
          <a:p>
            <a:pPr lvl="1"/>
            <a:r>
              <a:rPr lang="es-PR" dirty="0">
                <a:solidFill>
                  <a:srgbClr val="000000"/>
                </a:solidFill>
                <a:latin typeface="Candara" pitchFamily="34" charset="0"/>
              </a:rPr>
              <a:t>"</a:t>
            </a:r>
            <a:r>
              <a:rPr lang="es-ES" i="1" dirty="0">
                <a:solidFill>
                  <a:srgbClr val="000000"/>
                </a:solidFill>
                <a:latin typeface="Candara" pitchFamily="34" charset="0"/>
              </a:rPr>
              <a:t>¿Tienen todos dones de sanidad? ¿hablan todos lenguas? ¿interpretan todos?</a:t>
            </a:r>
            <a:r>
              <a:rPr lang="es-PR" dirty="0">
                <a:solidFill>
                  <a:srgbClr val="000000"/>
                </a:solidFill>
                <a:latin typeface="Candara" pitchFamily="34" charset="0"/>
              </a:rPr>
              <a:t>" </a:t>
            </a:r>
          </a:p>
          <a:p>
            <a:pPr lvl="1">
              <a:buFont typeface="Wingdings" pitchFamily="2" charset="2"/>
              <a:buNone/>
            </a:pPr>
            <a:r>
              <a:rPr lang="es-PR" dirty="0">
                <a:solidFill>
                  <a:schemeClr val="hlink"/>
                </a:solidFill>
                <a:latin typeface="Candara" pitchFamily="34" charset="0"/>
              </a:rPr>
              <a:t>	(1ra de Corintios 12.30, RVR60)</a:t>
            </a:r>
          </a:p>
          <a:p>
            <a:r>
              <a:rPr lang="es-PR" sz="2800" dirty="0">
                <a:latin typeface="Candara" pitchFamily="34" charset="0"/>
              </a:rPr>
              <a:t>O sea, que lo que enseña la Biblia es que no todos hablarían lenguas.  No hay aquí ninguna conexión entre el Bautismo del Espíritu y el hablar en lenguas.</a:t>
            </a:r>
          </a:p>
          <a:p>
            <a:pPr lvl="1">
              <a:buFont typeface="Wingdings" pitchFamily="2" charset="2"/>
              <a:buNone/>
            </a:pPr>
            <a:endParaRPr lang="es-PR" sz="2400" dirty="0">
              <a:solidFill>
                <a:schemeClr val="hlink"/>
              </a:solidFill>
              <a:latin typeface="Candara" pitchFamily="34" charset="0"/>
            </a:endParaRPr>
          </a:p>
          <a:p>
            <a:pPr lvl="1">
              <a:buFont typeface="Wingdings" pitchFamily="2" charset="2"/>
              <a:buNone/>
            </a:pPr>
            <a:endParaRPr lang="es-PR" sz="2400" baseline="30000" dirty="0">
              <a:solidFill>
                <a:schemeClr val="hlink"/>
              </a:solidFill>
              <a:latin typeface="Candara" pitchFamily="34" charset="0"/>
              <a:hlinkClick r:id="" action="ppaction://noaction"/>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r>
              <a:rPr lang="es-PR">
                <a:latin typeface="Candara" pitchFamily="34" charset="0"/>
              </a:rPr>
              <a:t>La Doctrina de la Subsiguiencia y la Biblia</a:t>
            </a:r>
          </a:p>
        </p:txBody>
      </p:sp>
      <p:sp>
        <p:nvSpPr>
          <p:cNvPr id="166915" name="Rectangle 3"/>
          <p:cNvSpPr>
            <a:spLocks noGrp="1" noChangeArrowheads="1"/>
          </p:cNvSpPr>
          <p:nvPr>
            <p:ph type="body" idx="1"/>
          </p:nvPr>
        </p:nvSpPr>
        <p:spPr/>
        <p:txBody>
          <a:bodyPr/>
          <a:lstStyle/>
          <a:p>
            <a:pPr>
              <a:lnSpc>
                <a:spcPct val="80000"/>
              </a:lnSpc>
            </a:pPr>
            <a:r>
              <a:rPr lang="es-PR" sz="2800" dirty="0">
                <a:latin typeface="Candara" pitchFamily="34" charset="0"/>
              </a:rPr>
              <a:t>Si vamos al </a:t>
            </a:r>
            <a:r>
              <a:rPr lang="es-PR" sz="2800" dirty="0">
                <a:solidFill>
                  <a:srgbClr val="FF0000"/>
                </a:solidFill>
                <a:latin typeface="Candara" pitchFamily="34" charset="0"/>
              </a:rPr>
              <a:t>capítulo 14</a:t>
            </a:r>
            <a:r>
              <a:rPr lang="es-PR" sz="2800" dirty="0">
                <a:latin typeface="Candara" pitchFamily="34" charset="0"/>
              </a:rPr>
              <a:t>, tampoco vemos ninguna conexión.</a:t>
            </a:r>
          </a:p>
          <a:p>
            <a:pPr>
              <a:lnSpc>
                <a:spcPct val="80000"/>
              </a:lnSpc>
            </a:pPr>
            <a:r>
              <a:rPr lang="es-PR" sz="2800" dirty="0">
                <a:latin typeface="Candara" pitchFamily="34" charset="0"/>
              </a:rPr>
              <a:t>Por el contrario, aquí se enseña que el profetizar (predicar) es mucho más provechoso que hablar en lenguas:</a:t>
            </a:r>
          </a:p>
          <a:p>
            <a:pPr lvl="1">
              <a:lnSpc>
                <a:spcPct val="80000"/>
              </a:lnSpc>
            </a:pPr>
            <a:r>
              <a:rPr lang="es-PR" dirty="0">
                <a:solidFill>
                  <a:srgbClr val="000000"/>
                </a:solidFill>
                <a:latin typeface="Candara" pitchFamily="34" charset="0"/>
              </a:rPr>
              <a:t>"</a:t>
            </a:r>
            <a:r>
              <a:rPr lang="es-ES" i="1" dirty="0">
                <a:solidFill>
                  <a:srgbClr val="000000"/>
                </a:solidFill>
                <a:latin typeface="Candara" pitchFamily="34" charset="0"/>
              </a:rPr>
              <a:t>Doy gracias a Dios que hablo en lenguas más que todos vosotros;</a:t>
            </a:r>
            <a:r>
              <a:rPr lang="es-PR" i="1" dirty="0">
                <a:solidFill>
                  <a:srgbClr val="000000"/>
                </a:solidFill>
                <a:latin typeface="Candara" pitchFamily="34" charset="0"/>
              </a:rPr>
              <a:t> </a:t>
            </a:r>
            <a:r>
              <a:rPr lang="es-ES" i="1" dirty="0">
                <a:solidFill>
                  <a:srgbClr val="000000"/>
                </a:solidFill>
                <a:latin typeface="Candara" pitchFamily="34" charset="0"/>
              </a:rPr>
              <a:t>pero en la iglesia prefiero hablar cinco palabras con mi entendimiento, para enseñar también a otros, que diez mil palabras en lengua desconocida.</a:t>
            </a:r>
            <a:r>
              <a:rPr lang="es-PR" dirty="0">
                <a:solidFill>
                  <a:srgbClr val="000000"/>
                </a:solidFill>
                <a:latin typeface="Candara" pitchFamily="34" charset="0"/>
              </a:rPr>
              <a:t>" </a:t>
            </a:r>
          </a:p>
          <a:p>
            <a:pPr lvl="1">
              <a:lnSpc>
                <a:spcPct val="80000"/>
              </a:lnSpc>
              <a:buFont typeface="Wingdings" pitchFamily="2" charset="2"/>
              <a:buNone/>
            </a:pPr>
            <a:r>
              <a:rPr lang="es-PR" dirty="0">
                <a:solidFill>
                  <a:schemeClr val="hlink"/>
                </a:solidFill>
                <a:latin typeface="Candara" pitchFamily="34" charset="0"/>
              </a:rPr>
              <a:t>	(1ra de Corintios 14.18-19, RVR60)</a:t>
            </a:r>
          </a:p>
          <a:p>
            <a:pPr lvl="1">
              <a:lnSpc>
                <a:spcPct val="80000"/>
              </a:lnSpc>
              <a:buFont typeface="Wingdings" pitchFamily="2" charset="2"/>
              <a:buNone/>
            </a:pPr>
            <a:endParaRPr lang="es-PR" sz="2400" dirty="0">
              <a:solidFill>
                <a:schemeClr val="hlink"/>
              </a:solidFill>
              <a:latin typeface="Candara" pitchFamily="34" charset="0"/>
            </a:endParaRPr>
          </a:p>
          <a:p>
            <a:pPr lvl="1">
              <a:lnSpc>
                <a:spcPct val="80000"/>
              </a:lnSpc>
              <a:buFont typeface="Wingdings" pitchFamily="2" charset="2"/>
              <a:buNone/>
            </a:pPr>
            <a:endParaRPr lang="es-PR" sz="2400" baseline="30000" dirty="0">
              <a:solidFill>
                <a:schemeClr val="hlink"/>
              </a:solidFill>
              <a:latin typeface="Candara" pitchFamily="34" charset="0"/>
              <a:hlinkClick r:id="" action="ppaction://noaction"/>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r>
              <a:rPr lang="es-PR">
                <a:latin typeface="Candara" pitchFamily="34" charset="0"/>
              </a:rPr>
              <a:t>La Doctrina de la Subsiguiencia y la Biblia</a:t>
            </a:r>
          </a:p>
        </p:txBody>
      </p:sp>
      <p:sp>
        <p:nvSpPr>
          <p:cNvPr id="169987" name="Rectangle 3"/>
          <p:cNvSpPr>
            <a:spLocks noGrp="1" noChangeArrowheads="1"/>
          </p:cNvSpPr>
          <p:nvPr>
            <p:ph type="body" idx="1"/>
          </p:nvPr>
        </p:nvSpPr>
        <p:spPr/>
        <p:txBody>
          <a:bodyPr/>
          <a:lstStyle/>
          <a:p>
            <a:r>
              <a:rPr lang="es-PR" dirty="0">
                <a:latin typeface="Candara" pitchFamily="34" charset="0"/>
              </a:rPr>
              <a:t>Así que esto nos deja sólo el libro de los Hechos.</a:t>
            </a:r>
          </a:p>
          <a:p>
            <a:pPr lvl="1"/>
            <a:r>
              <a:rPr lang="es-PR" dirty="0">
                <a:latin typeface="Candara" pitchFamily="34" charset="0"/>
              </a:rPr>
              <a:t>En los </a:t>
            </a:r>
            <a:r>
              <a:rPr lang="es-PR" dirty="0">
                <a:solidFill>
                  <a:srgbClr val="FF0000"/>
                </a:solidFill>
                <a:latin typeface="Candara" pitchFamily="34" charset="0"/>
              </a:rPr>
              <a:t>capítulos 2, 8, 10 </a:t>
            </a:r>
            <a:r>
              <a:rPr lang="es-PR" dirty="0">
                <a:latin typeface="Candara" pitchFamily="34" charset="0"/>
              </a:rPr>
              <a:t>y </a:t>
            </a:r>
            <a:r>
              <a:rPr lang="es-PR" dirty="0">
                <a:solidFill>
                  <a:srgbClr val="FF0000"/>
                </a:solidFill>
                <a:latin typeface="Candara" pitchFamily="34" charset="0"/>
              </a:rPr>
              <a:t>19</a:t>
            </a:r>
            <a:r>
              <a:rPr lang="es-PR" dirty="0">
                <a:latin typeface="Candara" pitchFamily="34" charset="0"/>
              </a:rPr>
              <a:t> se registran ocasiones en las que vino el Espíritu Santo.</a:t>
            </a:r>
          </a:p>
          <a:p>
            <a:r>
              <a:rPr lang="es-PR" dirty="0">
                <a:latin typeface="Candara" pitchFamily="34" charset="0"/>
              </a:rPr>
              <a:t>Para poder comparar estas cuatro ocasiones, veamos la tabla a continuación.</a:t>
            </a:r>
          </a:p>
          <a:p>
            <a:endParaRPr lang="es-PR" dirty="0">
              <a:solidFill>
                <a:schemeClr val="hlink"/>
              </a:solidFill>
              <a:latin typeface="Candara" pitchFamily="34" charset="0"/>
            </a:endParaRPr>
          </a:p>
          <a:p>
            <a:pPr lvl="1">
              <a:buFont typeface="Wingdings" pitchFamily="2" charset="2"/>
              <a:buNone/>
            </a:pPr>
            <a:endParaRPr lang="es-PR" baseline="30000" dirty="0">
              <a:solidFill>
                <a:schemeClr val="hlink"/>
              </a:solidFill>
              <a:latin typeface="Candara" pitchFamily="34" charset="0"/>
              <a:hlinkClick r:id="" action="ppaction://noaction"/>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r>
              <a:rPr lang="es-PR">
                <a:latin typeface="Candara" pitchFamily="34" charset="0"/>
              </a:rPr>
              <a:t>La Doctrina de la Subsiguiencia y la Biblia</a:t>
            </a:r>
          </a:p>
        </p:txBody>
      </p:sp>
      <p:graphicFrame>
        <p:nvGraphicFramePr>
          <p:cNvPr id="171060" name="Group 52"/>
          <p:cNvGraphicFramePr>
            <a:graphicFrameLocks noGrp="1"/>
          </p:cNvGraphicFramePr>
          <p:nvPr>
            <p:ph type="tbl" idx="1"/>
            <p:extLst>
              <p:ext uri="{D42A27DB-BD31-4B8C-83A1-F6EECF244321}">
                <p14:modId xmlns:p14="http://schemas.microsoft.com/office/powerpoint/2010/main" val="3448598910"/>
              </p:ext>
            </p:extLst>
          </p:nvPr>
        </p:nvGraphicFramePr>
        <p:xfrm>
          <a:off x="228600" y="2017713"/>
          <a:ext cx="8726488" cy="4329113"/>
        </p:xfrm>
        <a:graphic>
          <a:graphicData uri="http://schemas.openxmlformats.org/drawingml/2006/table">
            <a:tbl>
              <a:tblPr/>
              <a:tblGrid>
                <a:gridCol w="1981200"/>
                <a:gridCol w="2382838"/>
                <a:gridCol w="2181225"/>
                <a:gridCol w="2181225"/>
              </a:tblGrid>
              <a:tr h="649288">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1" i="0" u="none" strike="noStrike" cap="none" normalizeH="0" baseline="0" dirty="0" smtClean="0">
                          <a:ln>
                            <a:noFill/>
                          </a:ln>
                          <a:solidFill>
                            <a:schemeClr val="tx1"/>
                          </a:solidFill>
                          <a:effectLst/>
                          <a:latin typeface="Candara" pitchFamily="34" charset="0"/>
                          <a:cs typeface="Arial" charset="0"/>
                        </a:rPr>
                        <a:t>Versos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1" i="0" u="none" strike="noStrike" cap="none" normalizeH="0" baseline="0" smtClean="0">
                          <a:ln>
                            <a:noFill/>
                          </a:ln>
                          <a:solidFill>
                            <a:schemeClr val="tx1"/>
                          </a:solidFill>
                          <a:effectLst/>
                          <a:latin typeface="Candara" pitchFamily="34" charset="0"/>
                          <a:cs typeface="Arial" charset="0"/>
                        </a:rPr>
                        <a:t>Ocasión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1" i="0" u="none" strike="noStrike" cap="none" normalizeH="0" baseline="0" smtClean="0">
                          <a:ln>
                            <a:noFill/>
                          </a:ln>
                          <a:solidFill>
                            <a:schemeClr val="tx1"/>
                          </a:solidFill>
                          <a:effectLst/>
                          <a:latin typeface="Candara" pitchFamily="34" charset="0"/>
                          <a:cs typeface="Arial" charset="0"/>
                        </a:rPr>
                        <a:t>¿Cuándo ocurre el Bautismo?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1" i="0" u="none" strike="noStrike" cap="none" normalizeH="0" baseline="0" smtClean="0">
                          <a:ln>
                            <a:noFill/>
                          </a:ln>
                          <a:solidFill>
                            <a:schemeClr val="tx1"/>
                          </a:solidFill>
                          <a:effectLst/>
                          <a:latin typeface="Candara" pitchFamily="34" charset="0"/>
                          <a:cs typeface="Arial" charset="0"/>
                        </a:rPr>
                        <a:t>¿Se mencionan las lenguas?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217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0" i="0" u="none" strike="noStrike" cap="none" normalizeH="0" baseline="0" smtClean="0">
                          <a:ln>
                            <a:noFill/>
                          </a:ln>
                          <a:solidFill>
                            <a:schemeClr val="hlink"/>
                          </a:solidFill>
                          <a:effectLst/>
                          <a:latin typeface="Candara" pitchFamily="34" charset="0"/>
                          <a:cs typeface="Arial" charset="0"/>
                        </a:rPr>
                        <a:t>Hechos 2:4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0" i="0" u="none" strike="noStrike" cap="none" normalizeH="0" baseline="0" dirty="0" smtClean="0">
                          <a:ln>
                            <a:noFill/>
                          </a:ln>
                          <a:solidFill>
                            <a:schemeClr val="tx1"/>
                          </a:solidFill>
                          <a:effectLst/>
                          <a:latin typeface="Candara" pitchFamily="34" charset="0"/>
                          <a:cs typeface="Arial" charset="0"/>
                        </a:rPr>
                        <a:t>Pentecostés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0" i="0" u="none" strike="noStrike" cap="none" normalizeH="0" baseline="0" smtClean="0">
                          <a:ln>
                            <a:noFill/>
                          </a:ln>
                          <a:solidFill>
                            <a:schemeClr val="tx1"/>
                          </a:solidFill>
                          <a:effectLst/>
                          <a:latin typeface="Candara" pitchFamily="34" charset="0"/>
                          <a:cs typeface="Arial" charset="0"/>
                        </a:rPr>
                        <a:t>Después de la salvación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0" i="0" u="none" strike="noStrike" cap="none" normalizeH="0" baseline="0" smtClean="0">
                          <a:ln>
                            <a:noFill/>
                          </a:ln>
                          <a:solidFill>
                            <a:schemeClr val="tx1"/>
                          </a:solidFill>
                          <a:effectLst/>
                          <a:latin typeface="Candara" pitchFamily="34" charset="0"/>
                          <a:cs typeface="Arial" charset="0"/>
                        </a:rPr>
                        <a:t>Si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058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0" i="0" u="none" strike="noStrike" cap="none" normalizeH="0" baseline="0" smtClean="0">
                          <a:ln>
                            <a:noFill/>
                          </a:ln>
                          <a:solidFill>
                            <a:schemeClr val="hlink"/>
                          </a:solidFill>
                          <a:effectLst/>
                          <a:latin typeface="Candara" pitchFamily="34" charset="0"/>
                          <a:cs typeface="Arial" charset="0"/>
                        </a:rPr>
                        <a:t>Hechos 8:16-17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0" i="0" u="none" strike="noStrike" cap="none" normalizeH="0" baseline="0" smtClean="0">
                          <a:ln>
                            <a:noFill/>
                          </a:ln>
                          <a:solidFill>
                            <a:schemeClr val="tx1"/>
                          </a:solidFill>
                          <a:effectLst/>
                          <a:latin typeface="Candara" pitchFamily="34" charset="0"/>
                          <a:cs typeface="Arial" charset="0"/>
                        </a:rPr>
                        <a:t>Nuevos creyentes en Samaria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0" i="0" u="none" strike="noStrike" cap="none" normalizeH="0" baseline="0" smtClean="0">
                          <a:ln>
                            <a:noFill/>
                          </a:ln>
                          <a:solidFill>
                            <a:schemeClr val="tx1"/>
                          </a:solidFill>
                          <a:effectLst/>
                          <a:latin typeface="Candara" pitchFamily="34" charset="0"/>
                          <a:cs typeface="Arial" charset="0"/>
                        </a:rPr>
                        <a:t>Después de la salvación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0" i="0" u="none" strike="noStrike" cap="none" normalizeH="0" baseline="0" smtClean="0">
                          <a:ln>
                            <a:noFill/>
                          </a:ln>
                          <a:solidFill>
                            <a:schemeClr val="tx1"/>
                          </a:solidFill>
                          <a:effectLst/>
                          <a:latin typeface="Candara" pitchFamily="34" charset="0"/>
                          <a:cs typeface="Arial" charset="0"/>
                        </a:rPr>
                        <a:t>No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217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0" i="0" u="none" strike="noStrike" cap="none" normalizeH="0" baseline="0" smtClean="0">
                          <a:ln>
                            <a:noFill/>
                          </a:ln>
                          <a:solidFill>
                            <a:schemeClr val="hlink"/>
                          </a:solidFill>
                          <a:effectLst/>
                          <a:latin typeface="Candara" pitchFamily="34" charset="0"/>
                          <a:cs typeface="Arial" charset="0"/>
                        </a:rPr>
                        <a:t>Hechos 10:44-46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0" i="0" u="none" strike="noStrike" cap="none" normalizeH="0" baseline="0" smtClean="0">
                          <a:ln>
                            <a:noFill/>
                          </a:ln>
                          <a:solidFill>
                            <a:schemeClr val="tx1"/>
                          </a:solidFill>
                          <a:effectLst/>
                          <a:latin typeface="Candara" pitchFamily="34" charset="0"/>
                          <a:cs typeface="Arial" charset="0"/>
                        </a:rPr>
                        <a:t>La casa de Cornelio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0" i="0" u="none" strike="noStrike" cap="none" normalizeH="0" baseline="0" smtClean="0">
                          <a:ln>
                            <a:noFill/>
                          </a:ln>
                          <a:solidFill>
                            <a:schemeClr val="tx1"/>
                          </a:solidFill>
                          <a:effectLst/>
                          <a:latin typeface="Candara" pitchFamily="34" charset="0"/>
                          <a:cs typeface="Arial" charset="0"/>
                        </a:rPr>
                        <a:t>Al momento de la salvación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0" i="0" u="none" strike="noStrike" cap="none" normalizeH="0" baseline="0" smtClean="0">
                          <a:ln>
                            <a:noFill/>
                          </a:ln>
                          <a:solidFill>
                            <a:schemeClr val="tx1"/>
                          </a:solidFill>
                          <a:effectLst/>
                          <a:latin typeface="Candara" pitchFamily="34" charset="0"/>
                          <a:cs typeface="Arial" charset="0"/>
                        </a:rPr>
                        <a:t>Si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217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0" i="0" u="none" strike="noStrike" cap="none" normalizeH="0" baseline="0" smtClean="0">
                          <a:ln>
                            <a:noFill/>
                          </a:ln>
                          <a:solidFill>
                            <a:schemeClr val="hlink"/>
                          </a:solidFill>
                          <a:effectLst/>
                          <a:latin typeface="Candara" pitchFamily="34" charset="0"/>
                          <a:cs typeface="Arial" charset="0"/>
                        </a:rPr>
                        <a:t>Hechos 19:1-6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0" i="0" u="none" strike="noStrike" cap="none" normalizeH="0" baseline="0" smtClean="0">
                          <a:ln>
                            <a:noFill/>
                          </a:ln>
                          <a:solidFill>
                            <a:schemeClr val="tx1"/>
                          </a:solidFill>
                          <a:effectLst/>
                          <a:latin typeface="Candara" pitchFamily="34" charset="0"/>
                          <a:cs typeface="Arial" charset="0"/>
                        </a:rPr>
                        <a:t>Algunos discípulos de Juan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0" i="0" u="none" strike="noStrike" cap="none" normalizeH="0" baseline="0" smtClean="0">
                          <a:ln>
                            <a:noFill/>
                          </a:ln>
                          <a:solidFill>
                            <a:schemeClr val="tx1"/>
                          </a:solidFill>
                          <a:effectLst/>
                          <a:latin typeface="Candara" pitchFamily="34" charset="0"/>
                          <a:cs typeface="Arial" charset="0"/>
                        </a:rPr>
                        <a:t>Al momento de la salvación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s-PR" sz="2200" b="0" i="0" u="none" strike="noStrike" cap="none" normalizeH="0" baseline="0" dirty="0" smtClean="0">
                          <a:ln>
                            <a:noFill/>
                          </a:ln>
                          <a:solidFill>
                            <a:schemeClr val="tx1"/>
                          </a:solidFill>
                          <a:effectLst/>
                          <a:latin typeface="Candara" pitchFamily="34" charset="0"/>
                          <a:cs typeface="Arial" charset="0"/>
                        </a:rPr>
                        <a:t>Si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s-PR">
                <a:latin typeface="Candara" pitchFamily="34" charset="0"/>
              </a:rPr>
              <a:t>Nota aclaratoria</a:t>
            </a:r>
          </a:p>
        </p:txBody>
      </p:sp>
      <p:sp>
        <p:nvSpPr>
          <p:cNvPr id="11267" name="Rectangle 3"/>
          <p:cNvSpPr>
            <a:spLocks noGrp="1" noChangeArrowheads="1"/>
          </p:cNvSpPr>
          <p:nvPr>
            <p:ph type="body" idx="1"/>
          </p:nvPr>
        </p:nvSpPr>
        <p:spPr/>
        <p:txBody>
          <a:bodyPr/>
          <a:lstStyle/>
          <a:p>
            <a:r>
              <a:rPr lang="es-PR" sz="2800" dirty="0">
                <a:latin typeface="Candara" pitchFamily="34" charset="0"/>
              </a:rPr>
              <a:t>Nuestra intención es considerar el </a:t>
            </a:r>
            <a:r>
              <a:rPr lang="es-PR" sz="2800" dirty="0" smtClean="0">
                <a:latin typeface="Candara" pitchFamily="34" charset="0"/>
              </a:rPr>
              <a:t>Movimiento </a:t>
            </a:r>
            <a:r>
              <a:rPr lang="es-PR" sz="2800" dirty="0" err="1" smtClean="0">
                <a:latin typeface="Candara" pitchFamily="34" charset="0"/>
              </a:rPr>
              <a:t>Neoevangélico</a:t>
            </a:r>
            <a:r>
              <a:rPr lang="es-PR" sz="2800" dirty="0" smtClean="0">
                <a:latin typeface="Candara" pitchFamily="34" charset="0"/>
              </a:rPr>
              <a:t> </a:t>
            </a:r>
            <a:r>
              <a:rPr lang="es-PR" sz="2800" dirty="0">
                <a:latin typeface="Candara" pitchFamily="34" charset="0"/>
              </a:rPr>
              <a:t>a la luz de la Biblia.</a:t>
            </a:r>
          </a:p>
          <a:p>
            <a:pPr lvl="1"/>
            <a:r>
              <a:rPr lang="es-PR" sz="2400" dirty="0">
                <a:latin typeface="Candara" pitchFamily="34" charset="0"/>
              </a:rPr>
              <a:t>Por esto no podemos tomar en cuenta opiniones, sino sólo lo que dice (y lo que no dice) la Palabra de Dios.</a:t>
            </a:r>
          </a:p>
          <a:p>
            <a:r>
              <a:rPr lang="es-PR" sz="2800" dirty="0">
                <a:latin typeface="Candara" pitchFamily="34" charset="0"/>
              </a:rPr>
              <a:t>Somos parte del cuerpo de Cristo y amamos al cuerpo de Cristo.</a:t>
            </a:r>
          </a:p>
          <a:p>
            <a:pPr lvl="1"/>
            <a:r>
              <a:rPr lang="es-PR" sz="2400" dirty="0">
                <a:latin typeface="Candara" pitchFamily="34" charset="0"/>
              </a:rPr>
              <a:t>Nuestra intención es por ende no es condenar, sino ser corregidos por la Santa Palabra de Dios</a:t>
            </a:r>
            <a:r>
              <a:rPr lang="es-PR" sz="2400" dirty="0" smtClean="0">
                <a:latin typeface="Candara" pitchFamily="34" charset="0"/>
              </a:rPr>
              <a:t>.</a:t>
            </a:r>
          </a:p>
          <a:p>
            <a:pPr lvl="1"/>
            <a:r>
              <a:rPr lang="es-PR" sz="2400" dirty="0" smtClean="0">
                <a:latin typeface="Candara" pitchFamily="34" charset="0"/>
              </a:rPr>
              <a:t>Pero es preciso saber quiénes son realmente la iglesia, los salvados por la fe en Jesucristo.</a:t>
            </a:r>
            <a:endParaRPr lang="es-PR" sz="2400" dirty="0">
              <a:latin typeface="Candara"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r>
              <a:rPr lang="es-PR">
                <a:latin typeface="Candara" pitchFamily="34" charset="0"/>
              </a:rPr>
              <a:t>La Doctrina de la Subsiguiencia y la Biblia</a:t>
            </a:r>
          </a:p>
        </p:txBody>
      </p:sp>
      <p:sp>
        <p:nvSpPr>
          <p:cNvPr id="173092" name="Rectangle 36"/>
          <p:cNvSpPr>
            <a:spLocks noGrp="1" noChangeArrowheads="1"/>
          </p:cNvSpPr>
          <p:nvPr>
            <p:ph type="body" idx="1"/>
          </p:nvPr>
        </p:nvSpPr>
        <p:spPr>
          <a:xfrm>
            <a:off x="304800" y="2057400"/>
            <a:ext cx="8650288" cy="4114800"/>
          </a:xfrm>
        </p:spPr>
        <p:txBody>
          <a:bodyPr/>
          <a:lstStyle/>
          <a:p>
            <a:pPr>
              <a:lnSpc>
                <a:spcPct val="90000"/>
              </a:lnSpc>
            </a:pPr>
            <a:r>
              <a:rPr lang="en-US" sz="2800" dirty="0" err="1">
                <a:latin typeface="Candara" pitchFamily="34" charset="0"/>
              </a:rPr>
              <a:t>Vemos</a:t>
            </a:r>
            <a:r>
              <a:rPr lang="en-US" sz="2800" dirty="0">
                <a:latin typeface="Candara" pitchFamily="34" charset="0"/>
              </a:rPr>
              <a:t> </a:t>
            </a:r>
            <a:r>
              <a:rPr lang="en-US" sz="2800" dirty="0" err="1">
                <a:latin typeface="Candara" pitchFamily="34" charset="0"/>
              </a:rPr>
              <a:t>que</a:t>
            </a:r>
            <a:r>
              <a:rPr lang="en-US" sz="2800" dirty="0">
                <a:latin typeface="Candara" pitchFamily="34" charset="0"/>
              </a:rPr>
              <a:t> la </a:t>
            </a:r>
            <a:r>
              <a:rPr lang="en-US" sz="2800" dirty="0" err="1">
                <a:latin typeface="Candara" pitchFamily="34" charset="0"/>
              </a:rPr>
              <a:t>doctrina</a:t>
            </a:r>
            <a:r>
              <a:rPr lang="en-US" sz="2800" dirty="0">
                <a:latin typeface="Candara" pitchFamily="34" charset="0"/>
              </a:rPr>
              <a:t> de la </a:t>
            </a:r>
            <a:r>
              <a:rPr lang="en-US" sz="2800" dirty="0" err="1">
                <a:latin typeface="Candara" pitchFamily="34" charset="0"/>
              </a:rPr>
              <a:t>subsiguiencia</a:t>
            </a:r>
            <a:r>
              <a:rPr lang="en-US" sz="2800" dirty="0">
                <a:latin typeface="Candara" pitchFamily="34" charset="0"/>
              </a:rPr>
              <a:t> no se </a:t>
            </a:r>
            <a:r>
              <a:rPr lang="en-US" sz="2800" dirty="0" err="1">
                <a:latin typeface="Candara" pitchFamily="34" charset="0"/>
              </a:rPr>
              <a:t>puede</a:t>
            </a:r>
            <a:r>
              <a:rPr lang="en-US" sz="2800" dirty="0">
                <a:latin typeface="Candara" pitchFamily="34" charset="0"/>
              </a:rPr>
              <a:t> defender </a:t>
            </a:r>
            <a:r>
              <a:rPr lang="en-US" sz="2800" dirty="0" err="1" smtClean="0">
                <a:latin typeface="Candara" pitchFamily="34" charset="0"/>
              </a:rPr>
              <a:t>tampoco</a:t>
            </a:r>
            <a:r>
              <a:rPr lang="en-US" sz="2800" dirty="0" smtClean="0">
                <a:latin typeface="Candara" pitchFamily="34" charset="0"/>
              </a:rPr>
              <a:t> con </a:t>
            </a:r>
            <a:r>
              <a:rPr lang="en-US" sz="2800" dirty="0">
                <a:latin typeface="Candara" pitchFamily="34" charset="0"/>
              </a:rPr>
              <a:t>el </a:t>
            </a:r>
            <a:r>
              <a:rPr lang="en-US" sz="2800" dirty="0" err="1">
                <a:latin typeface="Candara" pitchFamily="34" charset="0"/>
              </a:rPr>
              <a:t>libro</a:t>
            </a:r>
            <a:r>
              <a:rPr lang="en-US" sz="2800" dirty="0">
                <a:latin typeface="Candara" pitchFamily="34" charset="0"/>
              </a:rPr>
              <a:t> de los </a:t>
            </a:r>
            <a:r>
              <a:rPr lang="en-US" sz="2800" dirty="0" err="1">
                <a:latin typeface="Candara" pitchFamily="34" charset="0"/>
              </a:rPr>
              <a:t>Hechos</a:t>
            </a:r>
            <a:r>
              <a:rPr lang="en-US" sz="2800" dirty="0">
                <a:latin typeface="Candara" pitchFamily="34" charset="0"/>
              </a:rPr>
              <a:t>, </a:t>
            </a:r>
            <a:r>
              <a:rPr lang="en-US" sz="2800" dirty="0" err="1">
                <a:latin typeface="Candara" pitchFamily="34" charset="0"/>
              </a:rPr>
              <a:t>porque</a:t>
            </a:r>
            <a:r>
              <a:rPr lang="en-US" sz="2800" dirty="0">
                <a:latin typeface="Candara" pitchFamily="34" charset="0"/>
              </a:rPr>
              <a:t> no hay </a:t>
            </a:r>
            <a:r>
              <a:rPr lang="en-US" sz="2800" dirty="0" err="1">
                <a:latin typeface="Candara" pitchFamily="34" charset="0"/>
              </a:rPr>
              <a:t>consistencia</a:t>
            </a:r>
            <a:r>
              <a:rPr lang="en-US" sz="2800" dirty="0">
                <a:latin typeface="Candara" pitchFamily="34" charset="0"/>
              </a:rPr>
              <a:t>.</a:t>
            </a:r>
          </a:p>
          <a:p>
            <a:pPr>
              <a:lnSpc>
                <a:spcPct val="90000"/>
              </a:lnSpc>
            </a:pPr>
            <a:r>
              <a:rPr lang="en-US" sz="2800" dirty="0">
                <a:latin typeface="Candara" pitchFamily="34" charset="0"/>
              </a:rPr>
              <a:t>¿Y </a:t>
            </a:r>
            <a:r>
              <a:rPr lang="en-US" sz="2800" dirty="0" err="1">
                <a:latin typeface="Candara" pitchFamily="34" charset="0"/>
              </a:rPr>
              <a:t>qué</a:t>
            </a:r>
            <a:r>
              <a:rPr lang="en-US" sz="2800" dirty="0">
                <a:latin typeface="Candara" pitchFamily="34" charset="0"/>
              </a:rPr>
              <a:t> de </a:t>
            </a:r>
            <a:r>
              <a:rPr lang="en-US" sz="2800" dirty="0" err="1">
                <a:latin typeface="Candara" pitchFamily="34" charset="0"/>
              </a:rPr>
              <a:t>las</a:t>
            </a:r>
            <a:r>
              <a:rPr lang="en-US" sz="2800" dirty="0">
                <a:latin typeface="Candara" pitchFamily="34" charset="0"/>
              </a:rPr>
              <a:t> </a:t>
            </a:r>
            <a:r>
              <a:rPr lang="en-US" sz="2800" dirty="0" err="1">
                <a:latin typeface="Candara" pitchFamily="34" charset="0"/>
              </a:rPr>
              <a:t>lenguas</a:t>
            </a:r>
            <a:r>
              <a:rPr lang="en-US" sz="2800" dirty="0">
                <a:latin typeface="Candara" pitchFamily="34" charset="0"/>
              </a:rPr>
              <a:t>?</a:t>
            </a:r>
          </a:p>
          <a:p>
            <a:pPr lvl="1">
              <a:lnSpc>
                <a:spcPct val="90000"/>
              </a:lnSpc>
            </a:pPr>
            <a:r>
              <a:rPr lang="en-US" sz="2400" dirty="0">
                <a:latin typeface="Candara" pitchFamily="34" charset="0"/>
              </a:rPr>
              <a:t>En los </a:t>
            </a:r>
            <a:r>
              <a:rPr lang="en-US" sz="2400" dirty="0" err="1">
                <a:solidFill>
                  <a:srgbClr val="FF0000"/>
                </a:solidFill>
                <a:latin typeface="Candara" pitchFamily="34" charset="0"/>
              </a:rPr>
              <a:t>capítulos</a:t>
            </a:r>
            <a:r>
              <a:rPr lang="en-US" sz="2400" dirty="0">
                <a:solidFill>
                  <a:srgbClr val="FF0000"/>
                </a:solidFill>
                <a:latin typeface="Candara" pitchFamily="34" charset="0"/>
              </a:rPr>
              <a:t> 2, 10</a:t>
            </a:r>
            <a:r>
              <a:rPr lang="en-US" sz="2400" dirty="0">
                <a:latin typeface="Candara" pitchFamily="34" charset="0"/>
              </a:rPr>
              <a:t> y </a:t>
            </a:r>
            <a:r>
              <a:rPr lang="en-US" sz="2400" dirty="0">
                <a:solidFill>
                  <a:srgbClr val="FF0000"/>
                </a:solidFill>
                <a:latin typeface="Candara" pitchFamily="34" charset="0"/>
              </a:rPr>
              <a:t>19 </a:t>
            </a:r>
            <a:r>
              <a:rPr lang="en-US" sz="2400" dirty="0">
                <a:latin typeface="Candara" pitchFamily="34" charset="0"/>
              </a:rPr>
              <a:t>se </a:t>
            </a:r>
            <a:r>
              <a:rPr lang="en-US" sz="2400" dirty="0" err="1">
                <a:latin typeface="Candara" pitchFamily="34" charset="0"/>
              </a:rPr>
              <a:t>mencionan</a:t>
            </a:r>
            <a:r>
              <a:rPr lang="en-US" sz="2400" dirty="0">
                <a:latin typeface="Candara" pitchFamily="34" charset="0"/>
              </a:rPr>
              <a:t>, </a:t>
            </a:r>
            <a:r>
              <a:rPr lang="en-US" sz="2400" dirty="0" err="1">
                <a:latin typeface="Candara" pitchFamily="34" charset="0"/>
              </a:rPr>
              <a:t>pero</a:t>
            </a:r>
            <a:r>
              <a:rPr lang="en-US" sz="2400" dirty="0">
                <a:latin typeface="Candara" pitchFamily="34" charset="0"/>
              </a:rPr>
              <a:t> en el </a:t>
            </a:r>
            <a:r>
              <a:rPr lang="en-US" sz="2400" dirty="0" smtClean="0">
                <a:solidFill>
                  <a:srgbClr val="FF0000"/>
                </a:solidFill>
                <a:latin typeface="Candara" pitchFamily="34" charset="0"/>
              </a:rPr>
              <a:t>8vo</a:t>
            </a:r>
            <a:r>
              <a:rPr lang="en-US" sz="2400" dirty="0" smtClean="0">
                <a:latin typeface="Candara" pitchFamily="34" charset="0"/>
              </a:rPr>
              <a:t> </a:t>
            </a:r>
            <a:r>
              <a:rPr lang="en-US" sz="2400" dirty="0">
                <a:latin typeface="Candara" pitchFamily="34" charset="0"/>
              </a:rPr>
              <a:t>no.</a:t>
            </a:r>
          </a:p>
          <a:p>
            <a:pPr lvl="1">
              <a:lnSpc>
                <a:spcPct val="90000"/>
              </a:lnSpc>
            </a:pPr>
            <a:r>
              <a:rPr lang="en-US" sz="2400" dirty="0" err="1">
                <a:latin typeface="Candara" pitchFamily="34" charset="0"/>
              </a:rPr>
              <a:t>Así</a:t>
            </a:r>
            <a:r>
              <a:rPr lang="en-US" sz="2400" dirty="0">
                <a:latin typeface="Candara" pitchFamily="34" charset="0"/>
              </a:rPr>
              <a:t> </a:t>
            </a:r>
            <a:r>
              <a:rPr lang="en-US" sz="2400" dirty="0" err="1">
                <a:latin typeface="Candara" pitchFamily="34" charset="0"/>
              </a:rPr>
              <a:t>que</a:t>
            </a:r>
            <a:r>
              <a:rPr lang="en-US" sz="2400" dirty="0">
                <a:latin typeface="Candara" pitchFamily="34" charset="0"/>
              </a:rPr>
              <a:t> no hay un </a:t>
            </a:r>
            <a:r>
              <a:rPr lang="en-US" sz="2400" dirty="0" err="1">
                <a:latin typeface="Candara" pitchFamily="34" charset="0"/>
              </a:rPr>
              <a:t>patrón</a:t>
            </a:r>
            <a:r>
              <a:rPr lang="en-US" sz="2400" dirty="0">
                <a:latin typeface="Candara" pitchFamily="34" charset="0"/>
              </a:rPr>
              <a:t> </a:t>
            </a:r>
            <a:r>
              <a:rPr lang="en-US" sz="2400" dirty="0" err="1">
                <a:latin typeface="Candara" pitchFamily="34" charset="0"/>
              </a:rPr>
              <a:t>aquí</a:t>
            </a:r>
            <a:r>
              <a:rPr lang="en-US" sz="2400" dirty="0">
                <a:latin typeface="Candara" pitchFamily="34" charset="0"/>
              </a:rPr>
              <a:t> </a:t>
            </a:r>
            <a:r>
              <a:rPr lang="en-US" sz="2400" dirty="0" err="1">
                <a:latin typeface="Candara" pitchFamily="34" charset="0"/>
              </a:rPr>
              <a:t>tampoco</a:t>
            </a:r>
            <a:r>
              <a:rPr lang="en-US" sz="2400" dirty="0">
                <a:latin typeface="Candara" pitchFamily="34" charset="0"/>
              </a:rPr>
              <a:t>.</a:t>
            </a:r>
          </a:p>
          <a:p>
            <a:pPr>
              <a:lnSpc>
                <a:spcPct val="90000"/>
              </a:lnSpc>
            </a:pPr>
            <a:r>
              <a:rPr lang="en-US" sz="2800" dirty="0">
                <a:latin typeface="Candara" pitchFamily="34" charset="0"/>
              </a:rPr>
              <a:t>¿Y </a:t>
            </a:r>
            <a:r>
              <a:rPr lang="en-US" sz="2800" dirty="0" err="1">
                <a:latin typeface="Candara" pitchFamily="34" charset="0"/>
              </a:rPr>
              <a:t>qué</a:t>
            </a:r>
            <a:r>
              <a:rPr lang="en-US" sz="2800" dirty="0">
                <a:latin typeface="Candara" pitchFamily="34" charset="0"/>
              </a:rPr>
              <a:t> de </a:t>
            </a:r>
            <a:r>
              <a:rPr lang="en-US" sz="2800" dirty="0" err="1">
                <a:latin typeface="Candara" pitchFamily="34" charset="0"/>
              </a:rPr>
              <a:t>buscar</a:t>
            </a:r>
            <a:r>
              <a:rPr lang="en-US" sz="2800" dirty="0">
                <a:latin typeface="Candara" pitchFamily="34" charset="0"/>
              </a:rPr>
              <a:t> el </a:t>
            </a:r>
            <a:r>
              <a:rPr lang="en-US" sz="2800" dirty="0" err="1">
                <a:latin typeface="Candara" pitchFamily="34" charset="0"/>
              </a:rPr>
              <a:t>bautismo</a:t>
            </a:r>
            <a:r>
              <a:rPr lang="en-US" sz="2800" dirty="0">
                <a:latin typeface="Candara" pitchFamily="34" charset="0"/>
              </a:rPr>
              <a:t>?</a:t>
            </a:r>
          </a:p>
          <a:p>
            <a:pPr lvl="1">
              <a:lnSpc>
                <a:spcPct val="90000"/>
              </a:lnSpc>
            </a:pPr>
            <a:r>
              <a:rPr lang="en-US" sz="2400" dirty="0">
                <a:latin typeface="Candara" pitchFamily="34" charset="0"/>
              </a:rPr>
              <a:t>No </a:t>
            </a:r>
            <a:r>
              <a:rPr lang="en-US" sz="2400" dirty="0" err="1">
                <a:latin typeface="Candara" pitchFamily="34" charset="0"/>
              </a:rPr>
              <a:t>hubo</a:t>
            </a:r>
            <a:r>
              <a:rPr lang="en-US" sz="2400" dirty="0">
                <a:latin typeface="Candara" pitchFamily="34" charset="0"/>
              </a:rPr>
              <a:t> </a:t>
            </a:r>
            <a:r>
              <a:rPr lang="en-US" sz="2400" dirty="0" err="1">
                <a:latin typeface="Candara" pitchFamily="34" charset="0"/>
              </a:rPr>
              <a:t>búsqueda</a:t>
            </a:r>
            <a:r>
              <a:rPr lang="en-US" sz="2400" dirty="0">
                <a:latin typeface="Candara" pitchFamily="34" charset="0"/>
              </a:rPr>
              <a:t> </a:t>
            </a:r>
            <a:r>
              <a:rPr lang="en-US" sz="2400" dirty="0" err="1">
                <a:latin typeface="Candara" pitchFamily="34" charset="0"/>
              </a:rPr>
              <a:t>alguna</a:t>
            </a:r>
            <a:r>
              <a:rPr lang="en-US" sz="2400" dirty="0">
                <a:latin typeface="Candara" pitchFamily="34" charset="0"/>
              </a:rPr>
              <a:t> en </a:t>
            </a:r>
            <a:r>
              <a:rPr lang="en-US" sz="2400" dirty="0" err="1">
                <a:latin typeface="Candara" pitchFamily="34" charset="0"/>
              </a:rPr>
              <a:t>ninguna</a:t>
            </a:r>
            <a:r>
              <a:rPr lang="en-US" sz="2400" dirty="0">
                <a:latin typeface="Candara" pitchFamily="34" charset="0"/>
              </a:rPr>
              <a:t> de </a:t>
            </a:r>
            <a:r>
              <a:rPr lang="en-US" sz="2400" dirty="0" err="1">
                <a:latin typeface="Candara" pitchFamily="34" charset="0"/>
              </a:rPr>
              <a:t>las</a:t>
            </a:r>
            <a:r>
              <a:rPr lang="en-US" sz="2400" dirty="0">
                <a:latin typeface="Candara" pitchFamily="34" charset="0"/>
              </a:rPr>
              <a:t> </a:t>
            </a:r>
            <a:r>
              <a:rPr lang="en-US" sz="2400" dirty="0" err="1">
                <a:latin typeface="Candara" pitchFamily="34" charset="0"/>
              </a:rPr>
              <a:t>cuatro</a:t>
            </a:r>
            <a:r>
              <a:rPr lang="en-US" sz="2400" dirty="0">
                <a:latin typeface="Candara" pitchFamily="34" charset="0"/>
              </a:rPr>
              <a:t> </a:t>
            </a:r>
            <a:r>
              <a:rPr lang="en-US" sz="2400" dirty="0" err="1">
                <a:latin typeface="Candara" pitchFamily="34" charset="0"/>
              </a:rPr>
              <a:t>ocasiones</a:t>
            </a:r>
            <a:r>
              <a:rPr lang="en-US" sz="2400" dirty="0">
                <a:latin typeface="Candara" pitchFamily="34" charset="0"/>
              </a:rPr>
              <a:t>.</a:t>
            </a:r>
          </a:p>
          <a:p>
            <a:pPr lvl="1">
              <a:lnSpc>
                <a:spcPct val="90000"/>
              </a:lnSpc>
            </a:pPr>
            <a:r>
              <a:rPr lang="en-US" sz="2400" dirty="0">
                <a:latin typeface="Candara" pitchFamily="34" charset="0"/>
              </a:rPr>
              <a:t>En </a:t>
            </a:r>
            <a:r>
              <a:rPr lang="en-US" sz="2400" dirty="0" err="1">
                <a:solidFill>
                  <a:srgbClr val="FF0000"/>
                </a:solidFill>
                <a:latin typeface="Candara" pitchFamily="34" charset="0"/>
              </a:rPr>
              <a:t>Hechos</a:t>
            </a:r>
            <a:r>
              <a:rPr lang="en-US" sz="2400" dirty="0">
                <a:solidFill>
                  <a:srgbClr val="FF0000"/>
                </a:solidFill>
                <a:latin typeface="Candara" pitchFamily="34" charset="0"/>
              </a:rPr>
              <a:t> 2</a:t>
            </a:r>
            <a:r>
              <a:rPr lang="en-US" sz="2400" dirty="0">
                <a:latin typeface="Candara" pitchFamily="34" charset="0"/>
              </a:rPr>
              <a:t>, </a:t>
            </a:r>
            <a:r>
              <a:rPr lang="en-US" sz="2400" dirty="0" err="1">
                <a:latin typeface="Candara" pitchFamily="34" charset="0"/>
              </a:rPr>
              <a:t>simplemente</a:t>
            </a:r>
            <a:r>
              <a:rPr lang="en-US" sz="2400" dirty="0">
                <a:latin typeface="Candara" pitchFamily="34" charset="0"/>
              </a:rPr>
              <a:t> </a:t>
            </a:r>
            <a:r>
              <a:rPr lang="en-US" sz="2400" dirty="0" err="1">
                <a:latin typeface="Candara" pitchFamily="34" charset="0"/>
              </a:rPr>
              <a:t>estaban</a:t>
            </a:r>
            <a:r>
              <a:rPr lang="en-US" sz="2400" dirty="0">
                <a:latin typeface="Candara" pitchFamily="34" charset="0"/>
              </a:rPr>
              <a:t> </a:t>
            </a:r>
            <a:r>
              <a:rPr lang="en-US" sz="2400" dirty="0" err="1">
                <a:latin typeface="Candara" pitchFamily="34" charset="0"/>
              </a:rPr>
              <a:t>esperando</a:t>
            </a:r>
            <a:r>
              <a:rPr lang="en-US" sz="2400" dirty="0">
                <a:latin typeface="Candara" pitchFamily="34" charset="0"/>
              </a:rPr>
              <a:t> </a:t>
            </a:r>
            <a:r>
              <a:rPr lang="en-US" sz="2400" dirty="0" err="1">
                <a:latin typeface="Candara" pitchFamily="34" charset="0"/>
              </a:rPr>
              <a:t>pacientemente</a:t>
            </a:r>
            <a:r>
              <a:rPr lang="en-US" sz="2400" dirty="0">
                <a:latin typeface="Candara" pitchFamily="34" charset="0"/>
              </a:rPr>
              <a: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lstStyle/>
          <a:p>
            <a:r>
              <a:rPr lang="es-PR">
                <a:latin typeface="Candara" pitchFamily="34" charset="0"/>
              </a:rPr>
              <a:t>La Doctrina de la Subsiguiencia y la Biblia</a:t>
            </a:r>
          </a:p>
        </p:txBody>
      </p:sp>
      <p:sp>
        <p:nvSpPr>
          <p:cNvPr id="175107" name="Rectangle 3"/>
          <p:cNvSpPr>
            <a:spLocks noGrp="1" noChangeArrowheads="1"/>
          </p:cNvSpPr>
          <p:nvPr>
            <p:ph type="body" idx="1"/>
          </p:nvPr>
        </p:nvSpPr>
        <p:spPr>
          <a:xfrm>
            <a:off x="152400" y="2133600"/>
            <a:ext cx="5181600" cy="4114800"/>
          </a:xfrm>
        </p:spPr>
        <p:txBody>
          <a:bodyPr/>
          <a:lstStyle/>
          <a:p>
            <a:r>
              <a:rPr lang="en-US" dirty="0" err="1">
                <a:latin typeface="Candara" pitchFamily="34" charset="0"/>
              </a:rPr>
              <a:t>Así</a:t>
            </a:r>
            <a:r>
              <a:rPr lang="en-US" dirty="0">
                <a:latin typeface="Candara" pitchFamily="34" charset="0"/>
              </a:rPr>
              <a:t> </a:t>
            </a:r>
            <a:r>
              <a:rPr lang="en-US" dirty="0" err="1">
                <a:latin typeface="Candara" pitchFamily="34" charset="0"/>
              </a:rPr>
              <a:t>que</a:t>
            </a:r>
            <a:r>
              <a:rPr lang="en-US" dirty="0">
                <a:latin typeface="Candara" pitchFamily="34" charset="0"/>
              </a:rPr>
              <a:t> no hay </a:t>
            </a:r>
            <a:r>
              <a:rPr lang="en-US" dirty="0" err="1">
                <a:latin typeface="Candara" pitchFamily="34" charset="0"/>
              </a:rPr>
              <a:t>evidencia</a:t>
            </a:r>
            <a:r>
              <a:rPr lang="en-US" dirty="0">
                <a:latin typeface="Candara" pitchFamily="34" charset="0"/>
              </a:rPr>
              <a:t> </a:t>
            </a:r>
            <a:r>
              <a:rPr lang="en-US" dirty="0" err="1">
                <a:latin typeface="Candara" pitchFamily="34" charset="0"/>
              </a:rPr>
              <a:t>bíblica</a:t>
            </a:r>
            <a:r>
              <a:rPr lang="en-US" dirty="0">
                <a:latin typeface="Candara" pitchFamily="34" charset="0"/>
              </a:rPr>
              <a:t> </a:t>
            </a:r>
            <a:r>
              <a:rPr lang="en-US" dirty="0" err="1">
                <a:latin typeface="Candara" pitchFamily="34" charset="0"/>
              </a:rPr>
              <a:t>para</a:t>
            </a:r>
            <a:r>
              <a:rPr lang="en-US" dirty="0">
                <a:latin typeface="Candara" pitchFamily="34" charset="0"/>
              </a:rPr>
              <a:t> la </a:t>
            </a:r>
            <a:r>
              <a:rPr lang="en-US" dirty="0" err="1">
                <a:latin typeface="Candara" pitchFamily="34" charset="0"/>
              </a:rPr>
              <a:t>doctrina</a:t>
            </a:r>
            <a:r>
              <a:rPr lang="en-US" dirty="0">
                <a:latin typeface="Candara" pitchFamily="34" charset="0"/>
              </a:rPr>
              <a:t> de la </a:t>
            </a:r>
            <a:r>
              <a:rPr lang="en-US" dirty="0" err="1">
                <a:latin typeface="Candara" pitchFamily="34" charset="0"/>
              </a:rPr>
              <a:t>subsiguiencia</a:t>
            </a:r>
            <a:r>
              <a:rPr lang="en-US" dirty="0">
                <a:latin typeface="Candara" pitchFamily="34" charset="0"/>
              </a:rPr>
              <a:t>, </a:t>
            </a:r>
            <a:r>
              <a:rPr lang="en-US" dirty="0" err="1">
                <a:latin typeface="Candara" pitchFamily="34" charset="0"/>
              </a:rPr>
              <a:t>ni</a:t>
            </a:r>
            <a:r>
              <a:rPr lang="en-US" dirty="0">
                <a:latin typeface="Candara" pitchFamily="34" charset="0"/>
              </a:rPr>
              <a:t> </a:t>
            </a:r>
            <a:r>
              <a:rPr lang="en-US" dirty="0" smtClean="0">
                <a:latin typeface="Candara" pitchFamily="34" charset="0"/>
              </a:rPr>
              <a:t>de </a:t>
            </a:r>
            <a:r>
              <a:rPr lang="en-US" dirty="0" err="1" smtClean="0">
                <a:latin typeface="Candara" pitchFamily="34" charset="0"/>
              </a:rPr>
              <a:t>las</a:t>
            </a:r>
            <a:r>
              <a:rPr lang="en-US" dirty="0" smtClean="0">
                <a:latin typeface="Candara" pitchFamily="34" charset="0"/>
              </a:rPr>
              <a:t> </a:t>
            </a:r>
            <a:r>
              <a:rPr lang="en-US" dirty="0" err="1">
                <a:latin typeface="Candara" pitchFamily="34" charset="0"/>
              </a:rPr>
              <a:t>lenguas</a:t>
            </a:r>
            <a:r>
              <a:rPr lang="en-US" dirty="0">
                <a:latin typeface="Candara" pitchFamily="34" charset="0"/>
              </a:rPr>
              <a:t> </a:t>
            </a:r>
            <a:r>
              <a:rPr lang="en-US" dirty="0" err="1">
                <a:latin typeface="Candara" pitchFamily="34" charset="0"/>
              </a:rPr>
              <a:t>como</a:t>
            </a:r>
            <a:r>
              <a:rPr lang="en-US" dirty="0">
                <a:latin typeface="Candara" pitchFamily="34" charset="0"/>
              </a:rPr>
              <a:t> </a:t>
            </a:r>
            <a:r>
              <a:rPr lang="en-US" dirty="0" err="1">
                <a:latin typeface="Candara" pitchFamily="34" charset="0"/>
              </a:rPr>
              <a:t>señal</a:t>
            </a:r>
            <a:r>
              <a:rPr lang="en-US" dirty="0">
                <a:latin typeface="Candara" pitchFamily="34" charset="0"/>
              </a:rPr>
              <a:t> </a:t>
            </a:r>
            <a:r>
              <a:rPr lang="en-US" dirty="0" err="1">
                <a:latin typeface="Candara" pitchFamily="34" charset="0"/>
              </a:rPr>
              <a:t>inicial</a:t>
            </a:r>
            <a:r>
              <a:rPr lang="en-US" dirty="0">
                <a:latin typeface="Candara" pitchFamily="34" charset="0"/>
              </a:rPr>
              <a:t>, </a:t>
            </a:r>
            <a:r>
              <a:rPr lang="en-US" dirty="0" err="1">
                <a:latin typeface="Candara" pitchFamily="34" charset="0"/>
              </a:rPr>
              <a:t>ni</a:t>
            </a:r>
            <a:r>
              <a:rPr lang="en-US" dirty="0">
                <a:latin typeface="Candara" pitchFamily="34" charset="0"/>
              </a:rPr>
              <a:t> </a:t>
            </a:r>
            <a:r>
              <a:rPr lang="en-US" dirty="0" smtClean="0">
                <a:latin typeface="Candara" pitchFamily="34" charset="0"/>
              </a:rPr>
              <a:t>de </a:t>
            </a:r>
            <a:r>
              <a:rPr lang="en-US" dirty="0" err="1" smtClean="0">
                <a:latin typeface="Candara" pitchFamily="34" charset="0"/>
              </a:rPr>
              <a:t>que</a:t>
            </a:r>
            <a:r>
              <a:rPr lang="en-US" dirty="0" smtClean="0">
                <a:latin typeface="Candara" pitchFamily="34" charset="0"/>
              </a:rPr>
              <a:t> </a:t>
            </a:r>
            <a:r>
              <a:rPr lang="en-US" dirty="0">
                <a:latin typeface="Candara" pitchFamily="34" charset="0"/>
              </a:rPr>
              <a:t>hay </a:t>
            </a:r>
            <a:r>
              <a:rPr lang="en-US" dirty="0" err="1">
                <a:latin typeface="Candara" pitchFamily="34" charset="0"/>
              </a:rPr>
              <a:t>que</a:t>
            </a:r>
            <a:r>
              <a:rPr lang="en-US" dirty="0">
                <a:latin typeface="Candara" pitchFamily="34" charset="0"/>
              </a:rPr>
              <a:t> </a:t>
            </a:r>
            <a:r>
              <a:rPr lang="en-US" dirty="0" err="1">
                <a:latin typeface="Candara" pitchFamily="34" charset="0"/>
              </a:rPr>
              <a:t>buscar</a:t>
            </a:r>
            <a:r>
              <a:rPr lang="en-US" dirty="0">
                <a:latin typeface="Candara" pitchFamily="34" charset="0"/>
              </a:rPr>
              <a:t> el </a:t>
            </a:r>
            <a:r>
              <a:rPr lang="en-US" dirty="0" err="1">
                <a:latin typeface="Candara" pitchFamily="34" charset="0"/>
              </a:rPr>
              <a:t>bautismo</a:t>
            </a:r>
            <a:r>
              <a:rPr lang="en-US" dirty="0">
                <a:latin typeface="Candara" pitchFamily="34" charset="0"/>
              </a:rPr>
              <a:t> del </a:t>
            </a:r>
            <a:r>
              <a:rPr lang="en-US" dirty="0" err="1">
                <a:latin typeface="Candara" pitchFamily="34" charset="0"/>
              </a:rPr>
              <a:t>Espíritu</a:t>
            </a:r>
            <a:r>
              <a:rPr lang="en-US" dirty="0">
                <a:latin typeface="Candara" pitchFamily="34" charset="0"/>
              </a:rPr>
              <a:t>.</a:t>
            </a:r>
          </a:p>
        </p:txBody>
      </p:sp>
      <p:pic>
        <p:nvPicPr>
          <p:cNvPr id="6146" name="Picture 2" descr="C:\Libraries\Pictures\Visita a Reserva Natural de las Cabezas de San Juan, 16 de diciembre de 2011\IMG_3603.JPG"/>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sharpenSoften amount="24000"/>
                    </a14:imgEffect>
                    <a14:imgEffect>
                      <a14:brightnessContrast bright="5000" contrast="17000"/>
                    </a14:imgEffect>
                  </a14:imgLayer>
                </a14:imgProps>
              </a:ext>
              <a:ext uri="{28A0092B-C50C-407E-A947-70E740481C1C}">
                <a14:useLocalDpi xmlns:a14="http://schemas.microsoft.com/office/drawing/2010/main"/>
              </a:ext>
            </a:extLst>
          </a:blip>
          <a:srcRect/>
          <a:stretch/>
        </p:blipFill>
        <p:spPr bwMode="auto">
          <a:xfrm>
            <a:off x="5562600" y="1981200"/>
            <a:ext cx="3276600" cy="46339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lstStyle/>
          <a:p>
            <a:r>
              <a:rPr lang="es-PR">
                <a:latin typeface="Candara" pitchFamily="34" charset="0"/>
              </a:rPr>
              <a:t>La Doctrina de la Subsiguiencia y la Biblia</a:t>
            </a:r>
          </a:p>
        </p:txBody>
      </p:sp>
      <p:sp>
        <p:nvSpPr>
          <p:cNvPr id="205827" name="Rectangle 3"/>
          <p:cNvSpPr>
            <a:spLocks noGrp="1" noChangeArrowheads="1"/>
          </p:cNvSpPr>
          <p:nvPr>
            <p:ph type="body" idx="1"/>
          </p:nvPr>
        </p:nvSpPr>
        <p:spPr>
          <a:xfrm>
            <a:off x="609600" y="2017713"/>
            <a:ext cx="8345488" cy="4114800"/>
          </a:xfrm>
        </p:spPr>
        <p:txBody>
          <a:bodyPr/>
          <a:lstStyle/>
          <a:p>
            <a:pPr>
              <a:lnSpc>
                <a:spcPct val="80000"/>
              </a:lnSpc>
            </a:pPr>
            <a:r>
              <a:rPr lang="en-US" sz="2800" dirty="0">
                <a:latin typeface="Candara" pitchFamily="34" charset="0"/>
              </a:rPr>
              <a:t>De </a:t>
            </a:r>
            <a:r>
              <a:rPr lang="en-US" sz="2800" dirty="0" err="1">
                <a:latin typeface="Candara" pitchFamily="34" charset="0"/>
              </a:rPr>
              <a:t>hecho</a:t>
            </a:r>
            <a:r>
              <a:rPr lang="en-US" sz="2800" dirty="0">
                <a:latin typeface="Candara" pitchFamily="34" charset="0"/>
              </a:rPr>
              <a:t>, el </a:t>
            </a:r>
            <a:r>
              <a:rPr lang="en-US" sz="2800" dirty="0" err="1">
                <a:latin typeface="Candara" pitchFamily="34" charset="0"/>
              </a:rPr>
              <a:t>caso</a:t>
            </a:r>
            <a:r>
              <a:rPr lang="en-US" sz="2800" dirty="0">
                <a:latin typeface="Candara" pitchFamily="34" charset="0"/>
              </a:rPr>
              <a:t> de </a:t>
            </a:r>
            <a:r>
              <a:rPr lang="en-US" sz="2800" dirty="0" err="1">
                <a:latin typeface="Candara" pitchFamily="34" charset="0"/>
              </a:rPr>
              <a:t>Hechos</a:t>
            </a:r>
            <a:r>
              <a:rPr lang="en-US" sz="2800" dirty="0">
                <a:latin typeface="Candara" pitchFamily="34" charset="0"/>
              </a:rPr>
              <a:t> 19 </a:t>
            </a:r>
            <a:r>
              <a:rPr lang="en-US" sz="2800" dirty="0" err="1">
                <a:latin typeface="Candara" pitchFamily="34" charset="0"/>
              </a:rPr>
              <a:t>confirma</a:t>
            </a:r>
            <a:r>
              <a:rPr lang="en-US" sz="2800" dirty="0">
                <a:latin typeface="Candara" pitchFamily="34" charset="0"/>
              </a:rPr>
              <a:t> </a:t>
            </a:r>
            <a:r>
              <a:rPr lang="en-US" sz="2800" dirty="0" err="1">
                <a:latin typeface="Candara" pitchFamily="34" charset="0"/>
              </a:rPr>
              <a:t>que</a:t>
            </a:r>
            <a:r>
              <a:rPr lang="en-US" sz="2800" dirty="0">
                <a:latin typeface="Candara" pitchFamily="34" charset="0"/>
              </a:rPr>
              <a:t> el </a:t>
            </a:r>
            <a:r>
              <a:rPr lang="en-US" sz="2800" dirty="0" err="1">
                <a:latin typeface="Candara" pitchFamily="34" charset="0"/>
              </a:rPr>
              <a:t>Espíritu</a:t>
            </a:r>
            <a:r>
              <a:rPr lang="en-US" sz="2800" dirty="0">
                <a:latin typeface="Candara" pitchFamily="34" charset="0"/>
              </a:rPr>
              <a:t> se </a:t>
            </a:r>
            <a:r>
              <a:rPr lang="en-US" sz="2800" dirty="0" err="1">
                <a:latin typeface="Candara" pitchFamily="34" charset="0"/>
              </a:rPr>
              <a:t>recibe</a:t>
            </a:r>
            <a:r>
              <a:rPr lang="en-US" sz="2800" dirty="0">
                <a:latin typeface="Candara" pitchFamily="34" charset="0"/>
              </a:rPr>
              <a:t> al </a:t>
            </a:r>
            <a:r>
              <a:rPr lang="en-US" sz="2800" dirty="0" err="1">
                <a:latin typeface="Candara" pitchFamily="34" charset="0"/>
              </a:rPr>
              <a:t>momento</a:t>
            </a:r>
            <a:r>
              <a:rPr lang="en-US" sz="2800" dirty="0">
                <a:latin typeface="Candara" pitchFamily="34" charset="0"/>
              </a:rPr>
              <a:t> de la </a:t>
            </a:r>
            <a:r>
              <a:rPr lang="en-US" sz="2800" dirty="0" err="1">
                <a:latin typeface="Candara" pitchFamily="34" charset="0"/>
              </a:rPr>
              <a:t>Salvación</a:t>
            </a:r>
            <a:r>
              <a:rPr lang="en-US" sz="2800" dirty="0">
                <a:latin typeface="Candara" pitchFamily="34" charset="0"/>
              </a:rPr>
              <a:t>:</a:t>
            </a:r>
          </a:p>
          <a:p>
            <a:pPr lvl="1">
              <a:lnSpc>
                <a:spcPct val="80000"/>
              </a:lnSpc>
            </a:pPr>
            <a:r>
              <a:rPr lang="es-PR" dirty="0">
                <a:solidFill>
                  <a:srgbClr val="000000"/>
                </a:solidFill>
                <a:latin typeface="Candara" pitchFamily="34" charset="0"/>
              </a:rPr>
              <a:t>"</a:t>
            </a:r>
            <a:r>
              <a:rPr lang="es-ES" i="1" dirty="0">
                <a:solidFill>
                  <a:srgbClr val="000000"/>
                </a:solidFill>
                <a:latin typeface="Candara" pitchFamily="34" charset="0"/>
              </a:rPr>
              <a:t>les dijo: ¿Recibisteis el Espíritu Santo cuando creísteis? Y ellos le dijeron: Ni siquiera hemos oído si hay Espíritu Santo.</a:t>
            </a:r>
            <a:r>
              <a:rPr lang="es-PR" dirty="0">
                <a:solidFill>
                  <a:srgbClr val="000000"/>
                </a:solidFill>
                <a:latin typeface="Candara" pitchFamily="34" charset="0"/>
              </a:rPr>
              <a:t>" </a:t>
            </a:r>
          </a:p>
          <a:p>
            <a:pPr>
              <a:lnSpc>
                <a:spcPct val="80000"/>
              </a:lnSpc>
              <a:buFont typeface="Wingdings" pitchFamily="2" charset="2"/>
              <a:buNone/>
            </a:pPr>
            <a:r>
              <a:rPr lang="es-PR" dirty="0">
                <a:solidFill>
                  <a:srgbClr val="000000"/>
                </a:solidFill>
                <a:latin typeface="Candara" pitchFamily="34" charset="0"/>
              </a:rPr>
              <a:t>	</a:t>
            </a:r>
            <a:r>
              <a:rPr lang="es-PR" sz="2400" dirty="0">
                <a:solidFill>
                  <a:srgbClr val="000000"/>
                </a:solidFill>
                <a:latin typeface="Candara" pitchFamily="34" charset="0"/>
              </a:rPr>
              <a:t>	</a:t>
            </a:r>
            <a:r>
              <a:rPr lang="es-PR" sz="2800" dirty="0">
                <a:solidFill>
                  <a:schemeClr val="hlink"/>
                </a:solidFill>
                <a:latin typeface="Candara" pitchFamily="34" charset="0"/>
              </a:rPr>
              <a:t>(Hechos de los Apóstoles 19.2, RVR60)</a:t>
            </a:r>
            <a:endParaRPr lang="es-PR" sz="2800" baseline="30000" dirty="0">
              <a:solidFill>
                <a:schemeClr val="hlink"/>
              </a:solidFill>
              <a:latin typeface="Candara" pitchFamily="34" charset="0"/>
              <a:hlinkClick r:id="" action="ppaction://noaction"/>
            </a:endParaRPr>
          </a:p>
          <a:p>
            <a:pPr>
              <a:lnSpc>
                <a:spcPct val="80000"/>
              </a:lnSpc>
            </a:pPr>
            <a:r>
              <a:rPr lang="en-US" sz="2800" dirty="0">
                <a:latin typeface="Candara" pitchFamily="34" charset="0"/>
              </a:rPr>
              <a:t>Pablo </a:t>
            </a:r>
            <a:r>
              <a:rPr lang="en-US" sz="2800" dirty="0" err="1">
                <a:latin typeface="Candara" pitchFamily="34" charset="0"/>
              </a:rPr>
              <a:t>sabía</a:t>
            </a:r>
            <a:r>
              <a:rPr lang="en-US" sz="2800" dirty="0">
                <a:latin typeface="Candara" pitchFamily="34" charset="0"/>
              </a:rPr>
              <a:t> </a:t>
            </a:r>
            <a:r>
              <a:rPr lang="en-US" sz="2800" dirty="0" err="1">
                <a:latin typeface="Candara" pitchFamily="34" charset="0"/>
              </a:rPr>
              <a:t>que</a:t>
            </a:r>
            <a:r>
              <a:rPr lang="en-US" sz="2800" dirty="0">
                <a:latin typeface="Candara" pitchFamily="34" charset="0"/>
              </a:rPr>
              <a:t> el </a:t>
            </a:r>
            <a:r>
              <a:rPr lang="en-US" sz="2800" dirty="0" err="1">
                <a:latin typeface="Candara" pitchFamily="34" charset="0"/>
              </a:rPr>
              <a:t>Espíritu</a:t>
            </a:r>
            <a:r>
              <a:rPr lang="en-US" sz="2800" dirty="0">
                <a:latin typeface="Candara" pitchFamily="34" charset="0"/>
              </a:rPr>
              <a:t> se </a:t>
            </a:r>
            <a:r>
              <a:rPr lang="en-US" sz="2800" dirty="0" err="1">
                <a:latin typeface="Candara" pitchFamily="34" charset="0"/>
              </a:rPr>
              <a:t>recibía</a:t>
            </a:r>
            <a:r>
              <a:rPr lang="en-US" sz="2800" dirty="0">
                <a:latin typeface="Candara" pitchFamily="34" charset="0"/>
              </a:rPr>
              <a:t> al </a:t>
            </a:r>
            <a:r>
              <a:rPr lang="en-US" sz="2800" dirty="0" err="1">
                <a:latin typeface="Candara" pitchFamily="34" charset="0"/>
              </a:rPr>
              <a:t>salvarse</a:t>
            </a:r>
            <a:r>
              <a:rPr lang="en-US" sz="2800" dirty="0">
                <a:latin typeface="Candara" pitchFamily="34" charset="0"/>
              </a:rPr>
              <a:t>.</a:t>
            </a:r>
          </a:p>
          <a:p>
            <a:pPr lvl="1">
              <a:lnSpc>
                <a:spcPct val="80000"/>
              </a:lnSpc>
            </a:pPr>
            <a:r>
              <a:rPr lang="en-US" dirty="0" err="1">
                <a:latin typeface="Candara" pitchFamily="34" charset="0"/>
              </a:rPr>
              <a:t>Estos</a:t>
            </a:r>
            <a:r>
              <a:rPr lang="en-US" dirty="0">
                <a:latin typeface="Candara" pitchFamily="34" charset="0"/>
              </a:rPr>
              <a:t> hombres no </a:t>
            </a:r>
            <a:r>
              <a:rPr lang="en-US" dirty="0" err="1">
                <a:latin typeface="Candara" pitchFamily="34" charset="0"/>
              </a:rPr>
              <a:t>habían</a:t>
            </a:r>
            <a:r>
              <a:rPr lang="en-US" dirty="0">
                <a:latin typeface="Candara" pitchFamily="34" charset="0"/>
              </a:rPr>
              <a:t> </a:t>
            </a:r>
            <a:r>
              <a:rPr lang="en-US" dirty="0" err="1">
                <a:latin typeface="Candara" pitchFamily="34" charset="0"/>
              </a:rPr>
              <a:t>sido</a:t>
            </a:r>
            <a:r>
              <a:rPr lang="en-US" dirty="0">
                <a:latin typeface="Candara" pitchFamily="34" charset="0"/>
              </a:rPr>
              <a:t> </a:t>
            </a:r>
            <a:r>
              <a:rPr lang="en-US" dirty="0" err="1">
                <a:latin typeface="Candara" pitchFamily="34" charset="0"/>
              </a:rPr>
              <a:t>aún</a:t>
            </a:r>
            <a:r>
              <a:rPr lang="en-US" dirty="0">
                <a:latin typeface="Candara" pitchFamily="34" charset="0"/>
              </a:rPr>
              <a:t> </a:t>
            </a:r>
            <a:r>
              <a:rPr lang="en-US" dirty="0" err="1">
                <a:latin typeface="Candara" pitchFamily="34" charset="0"/>
              </a:rPr>
              <a:t>salvados</a:t>
            </a:r>
            <a:r>
              <a:rPr lang="en-US" dirty="0">
                <a:latin typeface="Candara" pitchFamily="34" charset="0"/>
              </a:rPr>
              <a:t> </a:t>
            </a:r>
            <a:r>
              <a:rPr lang="en-US" dirty="0" err="1">
                <a:latin typeface="Candara" pitchFamily="34" charset="0"/>
              </a:rPr>
              <a:t>por</a:t>
            </a:r>
            <a:r>
              <a:rPr lang="en-US" dirty="0">
                <a:latin typeface="Candara" pitchFamily="34" charset="0"/>
              </a:rPr>
              <a:t> </a:t>
            </a:r>
            <a:r>
              <a:rPr lang="en-US" dirty="0" err="1">
                <a:latin typeface="Candara" pitchFamily="34" charset="0"/>
              </a:rPr>
              <a:t>Jesús</a:t>
            </a:r>
            <a:r>
              <a:rPr lang="en-US" dirty="0">
                <a:latin typeface="Candara" pitchFamily="34" charset="0"/>
              </a:rPr>
              <a:t>, </a:t>
            </a:r>
            <a:r>
              <a:rPr lang="en-US" dirty="0" err="1">
                <a:latin typeface="Candara" pitchFamily="34" charset="0"/>
              </a:rPr>
              <a:t>sino</a:t>
            </a:r>
            <a:r>
              <a:rPr lang="en-US" dirty="0">
                <a:latin typeface="Candara" pitchFamily="34" charset="0"/>
              </a:rPr>
              <a:t> </a:t>
            </a:r>
            <a:r>
              <a:rPr lang="en-US" dirty="0" err="1">
                <a:latin typeface="Candara" pitchFamily="34" charset="0"/>
              </a:rPr>
              <a:t>que</a:t>
            </a:r>
            <a:r>
              <a:rPr lang="en-US" dirty="0">
                <a:latin typeface="Candara" pitchFamily="34" charset="0"/>
              </a:rPr>
              <a:t> </a:t>
            </a:r>
            <a:r>
              <a:rPr lang="en-US" dirty="0" err="1">
                <a:latin typeface="Candara" pitchFamily="34" charset="0"/>
              </a:rPr>
              <a:t>seguían</a:t>
            </a:r>
            <a:r>
              <a:rPr lang="en-US" dirty="0">
                <a:latin typeface="Candara" pitchFamily="34" charset="0"/>
              </a:rPr>
              <a:t> en la </a:t>
            </a:r>
            <a:r>
              <a:rPr lang="en-US" dirty="0" err="1">
                <a:latin typeface="Candara" pitchFamily="34" charset="0"/>
              </a:rPr>
              <a:t>doctrina</a:t>
            </a:r>
            <a:r>
              <a:rPr lang="en-US" dirty="0">
                <a:latin typeface="Candara" pitchFamily="34" charset="0"/>
              </a:rPr>
              <a:t> de Juan, el </a:t>
            </a:r>
            <a:r>
              <a:rPr lang="en-US" dirty="0" err="1">
                <a:latin typeface="Candara" pitchFamily="34" charset="0"/>
              </a:rPr>
              <a:t>bautismo</a:t>
            </a:r>
            <a:r>
              <a:rPr lang="en-US" dirty="0">
                <a:latin typeface="Candara" pitchFamily="34" charset="0"/>
              </a:rPr>
              <a:t> de </a:t>
            </a:r>
            <a:r>
              <a:rPr lang="en-US" dirty="0" err="1">
                <a:latin typeface="Candara" pitchFamily="34" charset="0"/>
              </a:rPr>
              <a:t>arrepentimiento</a:t>
            </a:r>
            <a:r>
              <a:rPr lang="en-US" dirty="0">
                <a:latin typeface="Candara" pitchFamily="34" charset="0"/>
              </a:rPr>
              <a: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lstStyle/>
          <a:p>
            <a:r>
              <a:rPr lang="es-PR">
                <a:latin typeface="Candara" pitchFamily="34" charset="0"/>
              </a:rPr>
              <a:t>La Doctrina de la Subsiguiencia y la Biblia</a:t>
            </a:r>
          </a:p>
        </p:txBody>
      </p:sp>
      <p:sp>
        <p:nvSpPr>
          <p:cNvPr id="206851" name="Rectangle 3"/>
          <p:cNvSpPr>
            <a:spLocks noGrp="1" noChangeArrowheads="1"/>
          </p:cNvSpPr>
          <p:nvPr>
            <p:ph type="body" idx="1"/>
          </p:nvPr>
        </p:nvSpPr>
        <p:spPr>
          <a:xfrm>
            <a:off x="381000" y="2017713"/>
            <a:ext cx="8574088" cy="4114800"/>
          </a:xfrm>
        </p:spPr>
        <p:txBody>
          <a:bodyPr/>
          <a:lstStyle/>
          <a:p>
            <a:pPr>
              <a:lnSpc>
                <a:spcPct val="80000"/>
              </a:lnSpc>
            </a:pPr>
            <a:r>
              <a:rPr lang="en-US" sz="2800" dirty="0" err="1">
                <a:latin typeface="Candara" pitchFamily="34" charset="0"/>
              </a:rPr>
              <a:t>Aún</a:t>
            </a:r>
            <a:r>
              <a:rPr lang="en-US" sz="2800" dirty="0">
                <a:latin typeface="Candara" pitchFamily="34" charset="0"/>
              </a:rPr>
              <a:t> </a:t>
            </a:r>
            <a:r>
              <a:rPr lang="en-US" sz="2800" dirty="0" err="1">
                <a:latin typeface="Candara" pitchFamily="34" charset="0"/>
              </a:rPr>
              <a:t>más</a:t>
            </a:r>
            <a:r>
              <a:rPr lang="en-US" sz="2800" dirty="0">
                <a:latin typeface="Candara" pitchFamily="34" charset="0"/>
              </a:rPr>
              <a:t>, en el </a:t>
            </a:r>
            <a:r>
              <a:rPr lang="en-US" sz="2800" dirty="0" err="1">
                <a:latin typeface="Candara" pitchFamily="34" charset="0"/>
              </a:rPr>
              <a:t>caso</a:t>
            </a:r>
            <a:r>
              <a:rPr lang="en-US" sz="2800" dirty="0">
                <a:latin typeface="Candara" pitchFamily="34" charset="0"/>
              </a:rPr>
              <a:t> de </a:t>
            </a:r>
            <a:r>
              <a:rPr lang="en-US" sz="2800" dirty="0" err="1">
                <a:solidFill>
                  <a:srgbClr val="FF0000"/>
                </a:solidFill>
                <a:latin typeface="Candara" pitchFamily="34" charset="0"/>
              </a:rPr>
              <a:t>Hechos</a:t>
            </a:r>
            <a:r>
              <a:rPr lang="en-US" sz="2800" dirty="0">
                <a:solidFill>
                  <a:srgbClr val="FF0000"/>
                </a:solidFill>
                <a:latin typeface="Candara" pitchFamily="34" charset="0"/>
              </a:rPr>
              <a:t> 8</a:t>
            </a:r>
            <a:r>
              <a:rPr lang="en-US" sz="2800" dirty="0">
                <a:latin typeface="Candara" pitchFamily="34" charset="0"/>
              </a:rPr>
              <a:t> el </a:t>
            </a:r>
            <a:r>
              <a:rPr lang="en-US" sz="2800" dirty="0" err="1">
                <a:latin typeface="Candara" pitchFamily="34" charset="0"/>
              </a:rPr>
              <a:t>Espíritu</a:t>
            </a:r>
            <a:r>
              <a:rPr lang="en-US" sz="2800" dirty="0">
                <a:latin typeface="Candara" pitchFamily="34" charset="0"/>
              </a:rPr>
              <a:t> se </a:t>
            </a:r>
            <a:r>
              <a:rPr lang="en-US" sz="2800" dirty="0" err="1">
                <a:latin typeface="Candara" pitchFamily="34" charset="0"/>
              </a:rPr>
              <a:t>recibió</a:t>
            </a:r>
            <a:r>
              <a:rPr lang="en-US" sz="2800" dirty="0">
                <a:latin typeface="Candara" pitchFamily="34" charset="0"/>
              </a:rPr>
              <a:t> </a:t>
            </a:r>
            <a:r>
              <a:rPr lang="en-US" sz="2800" dirty="0" err="1">
                <a:latin typeface="Candara" pitchFamily="34" charset="0"/>
              </a:rPr>
              <a:t>por</a:t>
            </a:r>
            <a:r>
              <a:rPr lang="en-US" sz="2800" dirty="0">
                <a:latin typeface="Candara" pitchFamily="34" charset="0"/>
              </a:rPr>
              <a:t> la </a:t>
            </a:r>
            <a:r>
              <a:rPr lang="en-US" sz="2800" dirty="0" err="1">
                <a:latin typeface="Candara" pitchFamily="34" charset="0"/>
              </a:rPr>
              <a:t>imposición</a:t>
            </a:r>
            <a:r>
              <a:rPr lang="en-US" sz="2800" dirty="0">
                <a:latin typeface="Candara" pitchFamily="34" charset="0"/>
              </a:rPr>
              <a:t> de </a:t>
            </a:r>
            <a:r>
              <a:rPr lang="en-US" sz="2800" dirty="0" err="1">
                <a:latin typeface="Candara" pitchFamily="34" charset="0"/>
              </a:rPr>
              <a:t>manos</a:t>
            </a:r>
            <a:r>
              <a:rPr lang="en-US" sz="2800" dirty="0">
                <a:latin typeface="Candara" pitchFamily="34" charset="0"/>
              </a:rPr>
              <a:t> </a:t>
            </a:r>
            <a:r>
              <a:rPr lang="en-US" sz="2800" dirty="0" err="1">
                <a:latin typeface="Candara" pitchFamily="34" charset="0"/>
              </a:rPr>
              <a:t>por</a:t>
            </a:r>
            <a:r>
              <a:rPr lang="en-US" sz="2800" dirty="0">
                <a:latin typeface="Candara" pitchFamily="34" charset="0"/>
              </a:rPr>
              <a:t> los </a:t>
            </a:r>
            <a:r>
              <a:rPr lang="en-US" sz="2800" dirty="0" err="1">
                <a:latin typeface="Candara" pitchFamily="34" charset="0"/>
              </a:rPr>
              <a:t>apóstoles</a:t>
            </a:r>
            <a:r>
              <a:rPr lang="en-US" sz="2800" dirty="0">
                <a:latin typeface="Candara" pitchFamily="34" charset="0"/>
              </a:rPr>
              <a:t>.</a:t>
            </a:r>
          </a:p>
          <a:p>
            <a:pPr lvl="1">
              <a:lnSpc>
                <a:spcPct val="80000"/>
              </a:lnSpc>
            </a:pPr>
            <a:r>
              <a:rPr lang="es-PR" dirty="0">
                <a:solidFill>
                  <a:srgbClr val="000000"/>
                </a:solidFill>
                <a:latin typeface="Candara" pitchFamily="34" charset="0"/>
              </a:rPr>
              <a:t>"</a:t>
            </a:r>
            <a:r>
              <a:rPr lang="es-ES" i="1" dirty="0">
                <a:solidFill>
                  <a:srgbClr val="000000"/>
                </a:solidFill>
                <a:latin typeface="Candara" pitchFamily="34" charset="0"/>
              </a:rPr>
              <a:t>Cuando los apóstoles que estaban en Jerusalén oyeron que Samaria había recibido la palabra de Dios, enviaron allá a Pedro y a Juan;</a:t>
            </a:r>
            <a:r>
              <a:rPr lang="es-PR" i="1" dirty="0">
                <a:solidFill>
                  <a:srgbClr val="000000"/>
                </a:solidFill>
                <a:latin typeface="Candara" pitchFamily="34" charset="0"/>
              </a:rPr>
              <a:t> </a:t>
            </a:r>
            <a:r>
              <a:rPr lang="es-ES" i="1" dirty="0">
                <a:solidFill>
                  <a:srgbClr val="000000"/>
                </a:solidFill>
                <a:latin typeface="Candara" pitchFamily="34" charset="0"/>
              </a:rPr>
              <a:t>los cuales, habiendo venido, oraron por ellos para que recibiesen el Espíritu Santo;</a:t>
            </a:r>
            <a:r>
              <a:rPr lang="es-PR" i="1" dirty="0">
                <a:solidFill>
                  <a:srgbClr val="000000"/>
                </a:solidFill>
                <a:latin typeface="Candara" pitchFamily="34" charset="0"/>
              </a:rPr>
              <a:t> </a:t>
            </a:r>
            <a:r>
              <a:rPr lang="es-ES" i="1" dirty="0">
                <a:solidFill>
                  <a:srgbClr val="000000"/>
                </a:solidFill>
                <a:latin typeface="Candara" pitchFamily="34" charset="0"/>
              </a:rPr>
              <a:t>porque aún no había descendido sobre ninguno de ellos, sino que solamente habían sido bautizados en el nombre de Jesús.</a:t>
            </a:r>
            <a:r>
              <a:rPr lang="es-PR" i="1" dirty="0">
                <a:solidFill>
                  <a:srgbClr val="000000"/>
                </a:solidFill>
                <a:latin typeface="Candara" pitchFamily="34" charset="0"/>
              </a:rPr>
              <a:t> </a:t>
            </a:r>
            <a:r>
              <a:rPr lang="es-ES" i="1" dirty="0">
                <a:solidFill>
                  <a:srgbClr val="000000"/>
                </a:solidFill>
                <a:latin typeface="Candara" pitchFamily="34" charset="0"/>
              </a:rPr>
              <a:t>Entonces les imponían las manos, y recibían el Espíritu Santo.</a:t>
            </a:r>
            <a:r>
              <a:rPr lang="es-PR" dirty="0">
                <a:solidFill>
                  <a:srgbClr val="000000"/>
                </a:solidFill>
                <a:latin typeface="Candara" pitchFamily="34" charset="0"/>
              </a:rPr>
              <a:t>" </a:t>
            </a:r>
            <a:endParaRPr lang="es-PR" dirty="0" smtClean="0">
              <a:solidFill>
                <a:srgbClr val="000000"/>
              </a:solidFill>
              <a:latin typeface="Candara" pitchFamily="34" charset="0"/>
            </a:endParaRPr>
          </a:p>
          <a:p>
            <a:pPr marL="457200" lvl="1" indent="0">
              <a:lnSpc>
                <a:spcPct val="80000"/>
              </a:lnSpc>
              <a:buNone/>
            </a:pPr>
            <a:r>
              <a:rPr lang="es-PR" dirty="0">
                <a:solidFill>
                  <a:srgbClr val="FF0000"/>
                </a:solidFill>
                <a:latin typeface="Candara" pitchFamily="34" charset="0"/>
              </a:rPr>
              <a:t>	</a:t>
            </a:r>
            <a:r>
              <a:rPr lang="es-PR" dirty="0" smtClean="0">
                <a:solidFill>
                  <a:srgbClr val="FF0000"/>
                </a:solidFill>
                <a:latin typeface="Candara" pitchFamily="34" charset="0"/>
              </a:rPr>
              <a:t>(</a:t>
            </a:r>
            <a:r>
              <a:rPr lang="es-PR" dirty="0">
                <a:solidFill>
                  <a:srgbClr val="FF0000"/>
                </a:solidFill>
                <a:latin typeface="Candara" pitchFamily="34" charset="0"/>
              </a:rPr>
              <a:t>Hechos de los Apóstoles 8.14-17, RVR60) </a:t>
            </a:r>
            <a:endParaRPr lang="es-PR" baseline="30000" dirty="0">
              <a:solidFill>
                <a:srgbClr val="FF0000"/>
              </a:solidFill>
              <a:latin typeface="Candara" pitchFamily="34" charset="0"/>
              <a:hlinkClick r:id="" action="ppaction://noaction"/>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p:txBody>
          <a:bodyPr/>
          <a:lstStyle/>
          <a:p>
            <a:r>
              <a:rPr lang="es-PR">
                <a:latin typeface="Candara" pitchFamily="34" charset="0"/>
              </a:rPr>
              <a:t>La Doctrina de la Subsiguiencia y la Biblia</a:t>
            </a:r>
          </a:p>
        </p:txBody>
      </p:sp>
      <p:sp>
        <p:nvSpPr>
          <p:cNvPr id="207875" name="Rectangle 3"/>
          <p:cNvSpPr>
            <a:spLocks noGrp="1" noChangeArrowheads="1"/>
          </p:cNvSpPr>
          <p:nvPr>
            <p:ph type="body" idx="1"/>
          </p:nvPr>
        </p:nvSpPr>
        <p:spPr>
          <a:xfrm>
            <a:off x="381000" y="2209800"/>
            <a:ext cx="8574088" cy="4114800"/>
          </a:xfrm>
        </p:spPr>
        <p:txBody>
          <a:bodyPr/>
          <a:lstStyle/>
          <a:p>
            <a:pPr>
              <a:lnSpc>
                <a:spcPct val="80000"/>
              </a:lnSpc>
            </a:pPr>
            <a:r>
              <a:rPr lang="en-US" sz="2800" dirty="0" err="1" smtClean="0">
                <a:latin typeface="Candara" pitchFamily="34" charset="0"/>
              </a:rPr>
              <a:t>Pero</a:t>
            </a:r>
            <a:r>
              <a:rPr lang="en-US" sz="2800" dirty="0" smtClean="0">
                <a:latin typeface="Candara" pitchFamily="34" charset="0"/>
              </a:rPr>
              <a:t> </a:t>
            </a:r>
            <a:r>
              <a:rPr lang="en-US" sz="2800" dirty="0" err="1" smtClean="0">
                <a:latin typeface="Candara" pitchFamily="34" charset="0"/>
              </a:rPr>
              <a:t>si</a:t>
            </a:r>
            <a:r>
              <a:rPr lang="en-US" sz="2800" dirty="0" smtClean="0">
                <a:latin typeface="Candara" pitchFamily="34" charset="0"/>
              </a:rPr>
              <a:t> </a:t>
            </a:r>
            <a:r>
              <a:rPr lang="en-US" sz="2800" dirty="0">
                <a:latin typeface="Candara" pitchFamily="34" charset="0"/>
              </a:rPr>
              <a:t>el </a:t>
            </a:r>
            <a:r>
              <a:rPr lang="en-US" sz="2800" dirty="0" err="1">
                <a:latin typeface="Candara" pitchFamily="34" charset="0"/>
              </a:rPr>
              <a:t>bautismo</a:t>
            </a:r>
            <a:r>
              <a:rPr lang="en-US" sz="2800" dirty="0">
                <a:latin typeface="Candara" pitchFamily="34" charset="0"/>
              </a:rPr>
              <a:t> del </a:t>
            </a:r>
            <a:r>
              <a:rPr lang="en-US" sz="2800" dirty="0" err="1">
                <a:latin typeface="Candara" pitchFamily="34" charset="0"/>
              </a:rPr>
              <a:t>Espíritu</a:t>
            </a:r>
            <a:r>
              <a:rPr lang="en-US" sz="2800" dirty="0">
                <a:latin typeface="Candara" pitchFamily="34" charset="0"/>
              </a:rPr>
              <a:t> se </a:t>
            </a:r>
            <a:r>
              <a:rPr lang="en-US" sz="2800" dirty="0" err="1">
                <a:latin typeface="Candara" pitchFamily="34" charset="0"/>
              </a:rPr>
              <a:t>recibiera</a:t>
            </a:r>
            <a:r>
              <a:rPr lang="en-US" sz="2800" dirty="0">
                <a:latin typeface="Candara" pitchFamily="34" charset="0"/>
              </a:rPr>
              <a:t> </a:t>
            </a:r>
            <a:r>
              <a:rPr lang="en-US" sz="2800" dirty="0" err="1">
                <a:latin typeface="Candara" pitchFamily="34" charset="0"/>
              </a:rPr>
              <a:t>después</a:t>
            </a:r>
            <a:r>
              <a:rPr lang="en-US" sz="2800" dirty="0">
                <a:latin typeface="Candara" pitchFamily="34" charset="0"/>
              </a:rPr>
              <a:t> de la </a:t>
            </a:r>
            <a:r>
              <a:rPr lang="en-US" sz="2800" dirty="0" err="1">
                <a:latin typeface="Candara" pitchFamily="34" charset="0"/>
              </a:rPr>
              <a:t>salvación</a:t>
            </a:r>
            <a:r>
              <a:rPr lang="en-US" sz="2800" dirty="0">
                <a:latin typeface="Candara" pitchFamily="34" charset="0"/>
              </a:rPr>
              <a:t> y </a:t>
            </a:r>
            <a:r>
              <a:rPr lang="en-US" sz="2800" dirty="0" err="1">
                <a:latin typeface="Candara" pitchFamily="34" charset="0"/>
              </a:rPr>
              <a:t>por</a:t>
            </a:r>
            <a:r>
              <a:rPr lang="en-US" sz="2800" dirty="0">
                <a:latin typeface="Candara" pitchFamily="34" charset="0"/>
              </a:rPr>
              <a:t> </a:t>
            </a:r>
            <a:r>
              <a:rPr lang="en-US" sz="2800" dirty="0" err="1">
                <a:latin typeface="Candara" pitchFamily="34" charset="0"/>
              </a:rPr>
              <a:t>medio</a:t>
            </a:r>
            <a:r>
              <a:rPr lang="en-US" sz="2800" dirty="0">
                <a:latin typeface="Candara" pitchFamily="34" charset="0"/>
              </a:rPr>
              <a:t> de la </a:t>
            </a:r>
            <a:r>
              <a:rPr lang="en-US" sz="2800" dirty="0" err="1">
                <a:latin typeface="Candara" pitchFamily="34" charset="0"/>
              </a:rPr>
              <a:t>imposición</a:t>
            </a:r>
            <a:r>
              <a:rPr lang="en-US" sz="2800" dirty="0">
                <a:latin typeface="Candara" pitchFamily="34" charset="0"/>
              </a:rPr>
              <a:t> de </a:t>
            </a:r>
            <a:r>
              <a:rPr lang="en-US" sz="2800" dirty="0" err="1">
                <a:latin typeface="Candara" pitchFamily="34" charset="0"/>
              </a:rPr>
              <a:t>manos</a:t>
            </a:r>
            <a:r>
              <a:rPr lang="en-US" sz="2800" dirty="0">
                <a:latin typeface="Candara" pitchFamily="34" charset="0"/>
              </a:rPr>
              <a:t> </a:t>
            </a:r>
            <a:r>
              <a:rPr lang="en-US" sz="2800" dirty="0" err="1">
                <a:latin typeface="Candara" pitchFamily="34" charset="0"/>
              </a:rPr>
              <a:t>por</a:t>
            </a:r>
            <a:r>
              <a:rPr lang="en-US" sz="2800" dirty="0">
                <a:latin typeface="Candara" pitchFamily="34" charset="0"/>
              </a:rPr>
              <a:t> un </a:t>
            </a:r>
            <a:r>
              <a:rPr lang="en-US" sz="2800" dirty="0" err="1">
                <a:latin typeface="Candara" pitchFamily="34" charset="0"/>
              </a:rPr>
              <a:t>apóstol</a:t>
            </a:r>
            <a:r>
              <a:rPr lang="en-US" sz="2800" dirty="0">
                <a:latin typeface="Candara" pitchFamily="34" charset="0"/>
              </a:rPr>
              <a:t>, ¡</a:t>
            </a:r>
            <a:r>
              <a:rPr lang="en-US" sz="2800" dirty="0" err="1">
                <a:latin typeface="Candara" pitchFamily="34" charset="0"/>
              </a:rPr>
              <a:t>entonces</a:t>
            </a:r>
            <a:r>
              <a:rPr lang="en-US" sz="2800" dirty="0">
                <a:latin typeface="Candara" pitchFamily="34" charset="0"/>
              </a:rPr>
              <a:t> </a:t>
            </a:r>
            <a:r>
              <a:rPr lang="en-US" sz="2800" dirty="0" err="1">
                <a:latin typeface="Candara" pitchFamily="34" charset="0"/>
              </a:rPr>
              <a:t>nadie</a:t>
            </a:r>
            <a:r>
              <a:rPr lang="en-US" sz="2800" dirty="0">
                <a:latin typeface="Candara" pitchFamily="34" charset="0"/>
              </a:rPr>
              <a:t> </a:t>
            </a:r>
            <a:r>
              <a:rPr lang="en-US" sz="2800" dirty="0" err="1">
                <a:latin typeface="Candara" pitchFamily="34" charset="0"/>
              </a:rPr>
              <a:t>tendría</a:t>
            </a:r>
            <a:r>
              <a:rPr lang="en-US" sz="2800" dirty="0">
                <a:latin typeface="Candara" pitchFamily="34" charset="0"/>
              </a:rPr>
              <a:t> el </a:t>
            </a:r>
            <a:r>
              <a:rPr lang="en-US" sz="2800" dirty="0" err="1">
                <a:latin typeface="Candara" pitchFamily="34" charset="0"/>
              </a:rPr>
              <a:t>Espíritu</a:t>
            </a:r>
            <a:r>
              <a:rPr lang="en-US" sz="2800" dirty="0">
                <a:latin typeface="Candara" pitchFamily="34" charset="0"/>
              </a:rPr>
              <a:t> hoy!</a:t>
            </a:r>
          </a:p>
          <a:p>
            <a:pPr lvl="1">
              <a:lnSpc>
                <a:spcPct val="80000"/>
              </a:lnSpc>
            </a:pPr>
            <a:r>
              <a:rPr lang="en-US" dirty="0">
                <a:latin typeface="Candara" pitchFamily="34" charset="0"/>
              </a:rPr>
              <a:t>Los </a:t>
            </a:r>
            <a:r>
              <a:rPr lang="en-US" dirty="0" err="1">
                <a:latin typeface="Candara" pitchFamily="34" charset="0"/>
              </a:rPr>
              <a:t>apóstoles</a:t>
            </a:r>
            <a:r>
              <a:rPr lang="en-US" dirty="0">
                <a:latin typeface="Candara" pitchFamily="34" charset="0"/>
              </a:rPr>
              <a:t> </a:t>
            </a:r>
            <a:r>
              <a:rPr lang="en-US" dirty="0" err="1">
                <a:latin typeface="Candara" pitchFamily="34" charset="0"/>
              </a:rPr>
              <a:t>genuinos</a:t>
            </a:r>
            <a:r>
              <a:rPr lang="en-US" dirty="0">
                <a:latin typeface="Candara" pitchFamily="34" charset="0"/>
              </a:rPr>
              <a:t> </a:t>
            </a:r>
            <a:r>
              <a:rPr lang="en-US" dirty="0" err="1">
                <a:latin typeface="Candara" pitchFamily="34" charset="0"/>
              </a:rPr>
              <a:t>murieron</a:t>
            </a:r>
            <a:r>
              <a:rPr lang="en-US" dirty="0">
                <a:latin typeface="Candara" pitchFamily="34" charset="0"/>
              </a:rPr>
              <a:t> </a:t>
            </a:r>
            <a:r>
              <a:rPr lang="en-US" dirty="0" err="1">
                <a:latin typeface="Candara" pitchFamily="34" charset="0"/>
              </a:rPr>
              <a:t>hace</a:t>
            </a:r>
            <a:r>
              <a:rPr lang="en-US" dirty="0">
                <a:latin typeface="Candara" pitchFamily="34" charset="0"/>
              </a:rPr>
              <a:t> 1900 </a:t>
            </a:r>
            <a:r>
              <a:rPr lang="en-US" dirty="0" err="1">
                <a:latin typeface="Candara" pitchFamily="34" charset="0"/>
              </a:rPr>
              <a:t>años</a:t>
            </a:r>
            <a:r>
              <a:rPr lang="en-US" dirty="0">
                <a:latin typeface="Candara" pitchFamily="34" charset="0"/>
              </a:rPr>
              <a:t>.</a:t>
            </a:r>
          </a:p>
          <a:p>
            <a:pPr lvl="1">
              <a:lnSpc>
                <a:spcPct val="80000"/>
              </a:lnSpc>
            </a:pPr>
            <a:r>
              <a:rPr lang="en-US" dirty="0" err="1">
                <a:latin typeface="Candara" pitchFamily="34" charset="0"/>
              </a:rPr>
              <a:t>Refiérase</a:t>
            </a:r>
            <a:r>
              <a:rPr lang="en-US" dirty="0">
                <a:latin typeface="Candara" pitchFamily="34" charset="0"/>
              </a:rPr>
              <a:t> a la </a:t>
            </a:r>
            <a:r>
              <a:rPr lang="en-US" dirty="0" err="1">
                <a:latin typeface="Candara" pitchFamily="34" charset="0"/>
              </a:rPr>
              <a:t>sección</a:t>
            </a:r>
            <a:r>
              <a:rPr lang="en-US" dirty="0">
                <a:latin typeface="Candara" pitchFamily="34" charset="0"/>
              </a:rPr>
              <a:t> “</a:t>
            </a:r>
            <a:r>
              <a:rPr lang="en-US" dirty="0" err="1">
                <a:latin typeface="Candara" pitchFamily="34" charset="0"/>
              </a:rPr>
              <a:t>Apóstoles</a:t>
            </a:r>
            <a:r>
              <a:rPr lang="en-US" dirty="0">
                <a:latin typeface="Candara" pitchFamily="34" charset="0"/>
              </a:rPr>
              <a:t>” en </a:t>
            </a:r>
            <a:r>
              <a:rPr lang="en-US" dirty="0" err="1">
                <a:latin typeface="Candara" pitchFamily="34" charset="0"/>
              </a:rPr>
              <a:t>este</a:t>
            </a:r>
            <a:r>
              <a:rPr lang="en-US" dirty="0">
                <a:latin typeface="Candara" pitchFamily="34" charset="0"/>
              </a:rPr>
              <a:t> </a:t>
            </a:r>
            <a:r>
              <a:rPr lang="en-US" dirty="0" err="1">
                <a:latin typeface="Candara" pitchFamily="34" charset="0"/>
              </a:rPr>
              <a:t>mismo</a:t>
            </a:r>
            <a:r>
              <a:rPr lang="en-US" dirty="0">
                <a:latin typeface="Candara" pitchFamily="34" charset="0"/>
              </a:rPr>
              <a:t> </a:t>
            </a:r>
            <a:r>
              <a:rPr lang="en-US" dirty="0" err="1">
                <a:latin typeface="Candara" pitchFamily="34" charset="0"/>
              </a:rPr>
              <a:t>estudio</a:t>
            </a:r>
            <a:r>
              <a:rPr lang="en-US" dirty="0">
                <a:latin typeface="Candara" pitchFamily="34" charset="0"/>
              </a:rPr>
              <a: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r>
              <a:rPr lang="es-PR">
                <a:latin typeface="Candara" pitchFamily="34" charset="0"/>
              </a:rPr>
              <a:t>La Doctrina de la Subsiguiencia y la Biblia</a:t>
            </a:r>
          </a:p>
        </p:txBody>
      </p:sp>
      <p:sp>
        <p:nvSpPr>
          <p:cNvPr id="176131" name="Rectangle 3"/>
          <p:cNvSpPr>
            <a:spLocks noGrp="1" noChangeArrowheads="1"/>
          </p:cNvSpPr>
          <p:nvPr>
            <p:ph type="body" idx="1"/>
          </p:nvPr>
        </p:nvSpPr>
        <p:spPr/>
        <p:txBody>
          <a:bodyPr/>
          <a:lstStyle/>
          <a:p>
            <a:pPr>
              <a:lnSpc>
                <a:spcPct val="90000"/>
              </a:lnSpc>
            </a:pPr>
            <a:r>
              <a:rPr lang="en-US" sz="3600">
                <a:latin typeface="Candara" pitchFamily="34" charset="0"/>
              </a:rPr>
              <a:t>Recordando lo que sí enseña la Palabra:</a:t>
            </a:r>
          </a:p>
          <a:p>
            <a:pPr lvl="1">
              <a:lnSpc>
                <a:spcPct val="90000"/>
              </a:lnSpc>
            </a:pPr>
            <a:r>
              <a:rPr lang="es-PR" sz="3200">
                <a:solidFill>
                  <a:srgbClr val="000000"/>
                </a:solidFill>
                <a:latin typeface="Candara" pitchFamily="34" charset="0"/>
              </a:rPr>
              <a:t>"</a:t>
            </a:r>
            <a:r>
              <a:rPr lang="es-ES" sz="3200" i="1">
                <a:solidFill>
                  <a:srgbClr val="000000"/>
                </a:solidFill>
                <a:latin typeface="Candara" pitchFamily="34" charset="0"/>
              </a:rPr>
              <a:t>Porque por un solo Espíritu fuimos todos bautizados en un cuerpo, sean judíos o griegos, sean esclavos o libres; y a todos se nos dio a beber de un mismo Espíritu.</a:t>
            </a:r>
            <a:r>
              <a:rPr lang="es-PR" sz="3200">
                <a:solidFill>
                  <a:srgbClr val="000000"/>
                </a:solidFill>
                <a:latin typeface="Candara" pitchFamily="34" charset="0"/>
              </a:rPr>
              <a:t>" </a:t>
            </a:r>
          </a:p>
          <a:p>
            <a:pPr lvl="1">
              <a:lnSpc>
                <a:spcPct val="90000"/>
              </a:lnSpc>
              <a:buFont typeface="Wingdings" pitchFamily="2" charset="2"/>
              <a:buNone/>
            </a:pPr>
            <a:r>
              <a:rPr lang="es-PR" sz="3200">
                <a:solidFill>
                  <a:srgbClr val="000000"/>
                </a:solidFill>
                <a:latin typeface="Candara" pitchFamily="34" charset="0"/>
              </a:rPr>
              <a:t>	</a:t>
            </a:r>
            <a:r>
              <a:rPr lang="es-PR" sz="3200">
                <a:solidFill>
                  <a:schemeClr val="hlink"/>
                </a:solidFill>
                <a:latin typeface="Candara" pitchFamily="34" charset="0"/>
              </a:rPr>
              <a:t>(1ra de Corintios 12.13, RVR60)</a:t>
            </a:r>
            <a:endParaRPr lang="en-US" sz="3200">
              <a:solidFill>
                <a:schemeClr val="hlink"/>
              </a:solidFill>
              <a:latin typeface="Candara"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r>
              <a:rPr lang="es-PR">
                <a:latin typeface="Candara" pitchFamily="34" charset="0"/>
              </a:rPr>
              <a:t>La Doctrina de la Subsiguiencia y la Biblia</a:t>
            </a:r>
          </a:p>
        </p:txBody>
      </p:sp>
      <p:sp>
        <p:nvSpPr>
          <p:cNvPr id="177155" name="Rectangle 3"/>
          <p:cNvSpPr>
            <a:spLocks noGrp="1" noChangeArrowheads="1"/>
          </p:cNvSpPr>
          <p:nvPr>
            <p:ph type="body" idx="1"/>
          </p:nvPr>
        </p:nvSpPr>
        <p:spPr/>
        <p:txBody>
          <a:bodyPr/>
          <a:lstStyle/>
          <a:p>
            <a:r>
              <a:rPr lang="en-US" sz="3600">
                <a:latin typeface="Candara" pitchFamily="34" charset="0"/>
              </a:rPr>
              <a:t>Recordando lo que sí enseña la Palabra:</a:t>
            </a:r>
          </a:p>
          <a:p>
            <a:pPr lvl="1"/>
            <a:r>
              <a:rPr lang="es-PR">
                <a:solidFill>
                  <a:srgbClr val="000000"/>
                </a:solidFill>
                <a:latin typeface="Candara" pitchFamily="34" charset="0"/>
              </a:rPr>
              <a:t>"</a:t>
            </a:r>
            <a:r>
              <a:rPr lang="es-ES" i="1">
                <a:solidFill>
                  <a:srgbClr val="000000"/>
                </a:solidFill>
                <a:latin typeface="Candara" pitchFamily="34" charset="0"/>
              </a:rPr>
              <a:t>En él también vosotros, habiendo oído la palabra de verdad, el evangelio de vuestra salvación, y </a:t>
            </a:r>
            <a:r>
              <a:rPr lang="es-ES" i="1" u="sng">
                <a:solidFill>
                  <a:srgbClr val="000000"/>
                </a:solidFill>
                <a:latin typeface="Candara" pitchFamily="34" charset="0"/>
              </a:rPr>
              <a:t>habiendo creído en él, fuisteis sellados con el Espíritu Santo de la promesa,</a:t>
            </a:r>
            <a:r>
              <a:rPr lang="es-PR" u="sng">
                <a:solidFill>
                  <a:srgbClr val="000000"/>
                </a:solidFill>
                <a:latin typeface="Candara" pitchFamily="34" charset="0"/>
              </a:rPr>
              <a:t>“</a:t>
            </a:r>
          </a:p>
          <a:p>
            <a:pPr lvl="1">
              <a:buFont typeface="Wingdings" pitchFamily="2" charset="2"/>
              <a:buNone/>
            </a:pPr>
            <a:r>
              <a:rPr lang="es-PR">
                <a:solidFill>
                  <a:schemeClr val="hlink"/>
                </a:solidFill>
                <a:latin typeface="Candara" pitchFamily="34" charset="0"/>
              </a:rPr>
              <a:t>	(Efesios 1.13, RVR60)</a:t>
            </a:r>
            <a:endParaRPr lang="es-PR">
              <a:solidFill>
                <a:schemeClr val="hlink"/>
              </a:solidFill>
              <a:latin typeface="Candara" pitchFamily="34" charset="0"/>
              <a:hlinkClick r:id="" action="ppaction://noaction"/>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r>
              <a:rPr lang="es-PR">
                <a:latin typeface="Candara" pitchFamily="34" charset="0"/>
              </a:rPr>
              <a:t>Qué nos enseña la Biblia</a:t>
            </a:r>
          </a:p>
        </p:txBody>
      </p:sp>
      <p:sp>
        <p:nvSpPr>
          <p:cNvPr id="126980" name="Rectangle 4"/>
          <p:cNvSpPr>
            <a:spLocks noGrp="1" noChangeArrowheads="1"/>
          </p:cNvSpPr>
          <p:nvPr>
            <p:ph type="body" idx="1"/>
          </p:nvPr>
        </p:nvSpPr>
        <p:spPr/>
        <p:txBody>
          <a:bodyPr/>
          <a:lstStyle/>
          <a:p>
            <a:pPr>
              <a:lnSpc>
                <a:spcPct val="80000"/>
              </a:lnSpc>
            </a:pPr>
            <a:r>
              <a:rPr lang="es-PR" sz="2800">
                <a:latin typeface="Candara" pitchFamily="34" charset="0"/>
              </a:rPr>
              <a:t>La Biblia no nos manda a buscar el </a:t>
            </a:r>
            <a:r>
              <a:rPr lang="es-PR" sz="2800" u="sng">
                <a:latin typeface="Candara" pitchFamily="34" charset="0"/>
              </a:rPr>
              <a:t>bautismo </a:t>
            </a:r>
            <a:r>
              <a:rPr lang="es-PR" sz="2800">
                <a:latin typeface="Candara" pitchFamily="34" charset="0"/>
              </a:rPr>
              <a:t>(“sumergidos”) del Espíritu (lo cual tenemos desde que creímos en Cristo), sino ser </a:t>
            </a:r>
            <a:r>
              <a:rPr lang="es-PR" sz="2800" u="sng">
                <a:latin typeface="Candara" pitchFamily="34" charset="0"/>
              </a:rPr>
              <a:t>llenos</a:t>
            </a:r>
            <a:r>
              <a:rPr lang="es-PR" sz="2800">
                <a:latin typeface="Candara" pitchFamily="34" charset="0"/>
              </a:rPr>
              <a:t> (</a:t>
            </a:r>
            <a:r>
              <a:rPr lang="es-ES" sz="2800">
                <a:latin typeface="Candara" pitchFamily="34" charset="0"/>
              </a:rPr>
              <a:t>ser llenados, hecho llenos) </a:t>
            </a:r>
            <a:r>
              <a:rPr lang="es-PR" sz="2800">
                <a:latin typeface="Candara" pitchFamily="34" charset="0"/>
              </a:rPr>
              <a:t>del Espíritu.</a:t>
            </a:r>
          </a:p>
          <a:p>
            <a:pPr>
              <a:lnSpc>
                <a:spcPct val="80000"/>
              </a:lnSpc>
            </a:pPr>
            <a:r>
              <a:rPr lang="es-PR" sz="2800">
                <a:solidFill>
                  <a:srgbClr val="000000"/>
                </a:solidFill>
                <a:latin typeface="Candara" pitchFamily="34" charset="0"/>
              </a:rPr>
              <a:t>"</a:t>
            </a:r>
            <a:r>
              <a:rPr lang="es-ES" sz="2800" i="1">
                <a:solidFill>
                  <a:srgbClr val="000000"/>
                </a:solidFill>
                <a:latin typeface="Candara" pitchFamily="34" charset="0"/>
              </a:rPr>
              <a:t>No os embriaguéis con vino, en lo cual hay disolución; antes bien sed llenos del Espíritu,</a:t>
            </a:r>
            <a:r>
              <a:rPr lang="es-PR" sz="2800">
                <a:solidFill>
                  <a:srgbClr val="000000"/>
                </a:solidFill>
                <a:latin typeface="Candara" pitchFamily="34" charset="0"/>
              </a:rPr>
              <a:t>" </a:t>
            </a:r>
          </a:p>
          <a:p>
            <a:pPr>
              <a:lnSpc>
                <a:spcPct val="80000"/>
              </a:lnSpc>
              <a:buFont typeface="Wingdings" pitchFamily="2" charset="2"/>
              <a:buNone/>
            </a:pPr>
            <a:r>
              <a:rPr lang="es-PR" sz="2800">
                <a:solidFill>
                  <a:schemeClr val="hlink"/>
                </a:solidFill>
                <a:latin typeface="Candara" pitchFamily="34" charset="0"/>
              </a:rPr>
              <a:t>	(Efesios 5.18, RVR60) </a:t>
            </a:r>
            <a:endParaRPr lang="es-PR" sz="2800" baseline="30000">
              <a:solidFill>
                <a:schemeClr val="hlink"/>
              </a:solidFill>
              <a:latin typeface="Candara" pitchFamily="34" charset="0"/>
              <a:hlinkClick r:id="" action="ppaction://noaction"/>
            </a:endParaRPr>
          </a:p>
          <a:p>
            <a:pPr>
              <a:lnSpc>
                <a:spcPct val="80000"/>
              </a:lnSpc>
            </a:pPr>
            <a:r>
              <a:rPr lang="es-PR" sz="2800">
                <a:solidFill>
                  <a:srgbClr val="000000"/>
                </a:solidFill>
                <a:latin typeface="Candara" pitchFamily="34" charset="0"/>
              </a:rPr>
              <a:t>"</a:t>
            </a:r>
            <a:r>
              <a:rPr lang="es-ES" sz="2800" i="1">
                <a:solidFill>
                  <a:srgbClr val="000000"/>
                </a:solidFill>
                <a:latin typeface="Candara" pitchFamily="34" charset="0"/>
              </a:rPr>
              <a:t>Y los discípulos estaban llenos de gozo y del Espíritu Santo.</a:t>
            </a:r>
            <a:r>
              <a:rPr lang="es-PR" sz="2800">
                <a:solidFill>
                  <a:srgbClr val="000000"/>
                </a:solidFill>
                <a:latin typeface="Candara" pitchFamily="34" charset="0"/>
              </a:rPr>
              <a:t>" </a:t>
            </a:r>
          </a:p>
          <a:p>
            <a:pPr>
              <a:lnSpc>
                <a:spcPct val="80000"/>
              </a:lnSpc>
              <a:buFont typeface="Wingdings" pitchFamily="2" charset="2"/>
              <a:buNone/>
            </a:pPr>
            <a:r>
              <a:rPr lang="es-PR" sz="2800">
                <a:solidFill>
                  <a:srgbClr val="000000"/>
                </a:solidFill>
                <a:latin typeface="Candara" pitchFamily="34" charset="0"/>
              </a:rPr>
              <a:t>	</a:t>
            </a:r>
            <a:r>
              <a:rPr lang="es-PR" sz="2800">
                <a:solidFill>
                  <a:schemeClr val="hlink"/>
                </a:solidFill>
                <a:latin typeface="Candara" pitchFamily="34" charset="0"/>
              </a:rPr>
              <a:t>(Hechos de los Apóstoles 13.52, RVR60)</a:t>
            </a:r>
          </a:p>
          <a:p>
            <a:pPr>
              <a:lnSpc>
                <a:spcPct val="80000"/>
              </a:lnSpc>
              <a:buFont typeface="Wingdings" pitchFamily="2" charset="2"/>
              <a:buNone/>
            </a:pPr>
            <a:endParaRPr lang="es-PR" sz="2800" baseline="30000">
              <a:solidFill>
                <a:srgbClr val="000000"/>
              </a:solidFill>
              <a:latin typeface="Candara" pitchFamily="34" charset="0"/>
              <a:hlinkClick r:id="" action="ppaction://noaction"/>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p:txBody>
          <a:bodyPr/>
          <a:lstStyle/>
          <a:p>
            <a:r>
              <a:rPr lang="es-PR">
                <a:latin typeface="Candara" pitchFamily="34" charset="0"/>
              </a:rPr>
              <a:t>Importancia</a:t>
            </a:r>
          </a:p>
        </p:txBody>
      </p:sp>
      <p:sp>
        <p:nvSpPr>
          <p:cNvPr id="210947" name="Rectangle 3"/>
          <p:cNvSpPr>
            <a:spLocks noGrp="1" noChangeArrowheads="1"/>
          </p:cNvSpPr>
          <p:nvPr>
            <p:ph type="body" idx="1"/>
          </p:nvPr>
        </p:nvSpPr>
        <p:spPr/>
        <p:txBody>
          <a:bodyPr/>
          <a:lstStyle/>
          <a:p>
            <a:pPr>
              <a:lnSpc>
                <a:spcPct val="90000"/>
              </a:lnSpc>
            </a:pPr>
            <a:r>
              <a:rPr lang="es-PR">
                <a:latin typeface="Candara" pitchFamily="34" charset="0"/>
              </a:rPr>
              <a:t>¿Por qué es importante conocer estas cosas?</a:t>
            </a:r>
          </a:p>
          <a:p>
            <a:pPr lvl="1">
              <a:lnSpc>
                <a:spcPct val="90000"/>
              </a:lnSpc>
            </a:pPr>
            <a:r>
              <a:rPr lang="es-PR">
                <a:latin typeface="Candara" pitchFamily="34" charset="0"/>
              </a:rPr>
              <a:t>Por que si no vivimos bíblicamente, caeremos en confusión y llevaremos una vida con ataduras a falsas enseñanzas.</a:t>
            </a:r>
          </a:p>
          <a:p>
            <a:pPr lvl="1">
              <a:lnSpc>
                <a:spcPct val="90000"/>
              </a:lnSpc>
            </a:pPr>
            <a:r>
              <a:rPr lang="es-PR">
                <a:latin typeface="Candara" pitchFamily="34" charset="0"/>
              </a:rPr>
              <a:t>Estas ataduras llevan a frustración, superstición y a contristar al Espíritu.</a:t>
            </a:r>
          </a:p>
          <a:p>
            <a:pPr lvl="1">
              <a:lnSpc>
                <a:spcPct val="90000"/>
              </a:lnSpc>
            </a:pPr>
            <a:r>
              <a:rPr lang="es-PR">
                <a:latin typeface="Candara" pitchFamily="34" charset="0"/>
              </a:rPr>
              <a:t>Por que al comprenderlas bien, podremos exhortar y corregir a otros hermanos.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lstStyle/>
          <a:p>
            <a:r>
              <a:rPr lang="es-PR">
                <a:latin typeface="Candara" pitchFamily="34" charset="0"/>
              </a:rPr>
              <a:t>Consejo Bíblico</a:t>
            </a:r>
          </a:p>
        </p:txBody>
      </p:sp>
      <p:sp>
        <p:nvSpPr>
          <p:cNvPr id="116739" name="Rectangle 3"/>
          <p:cNvSpPr>
            <a:spLocks noGrp="1" noChangeArrowheads="1"/>
          </p:cNvSpPr>
          <p:nvPr>
            <p:ph type="body" idx="1"/>
          </p:nvPr>
        </p:nvSpPr>
        <p:spPr/>
        <p:txBody>
          <a:bodyPr/>
          <a:lstStyle/>
          <a:p>
            <a:r>
              <a:rPr lang="es-PR">
                <a:solidFill>
                  <a:srgbClr val="000000"/>
                </a:solidFill>
                <a:latin typeface="Candara" pitchFamily="34" charset="0"/>
              </a:rPr>
              <a:t>"</a:t>
            </a:r>
            <a:r>
              <a:rPr lang="es-ES" i="1">
                <a:solidFill>
                  <a:srgbClr val="000000"/>
                </a:solidFill>
                <a:latin typeface="Candara" pitchFamily="34" charset="0"/>
              </a:rPr>
              <a:t>Examinadlo todo; retened lo bueno.</a:t>
            </a:r>
            <a:r>
              <a:rPr lang="es-PR">
                <a:solidFill>
                  <a:srgbClr val="000000"/>
                </a:solidFill>
                <a:latin typeface="Candara" pitchFamily="34" charset="0"/>
              </a:rPr>
              <a:t>" </a:t>
            </a:r>
            <a:r>
              <a:rPr lang="es-PR">
                <a:solidFill>
                  <a:schemeClr val="hlink"/>
                </a:solidFill>
                <a:latin typeface="Candara" pitchFamily="34" charset="0"/>
              </a:rPr>
              <a:t>(1 Tesalonicenses 5.21, RVR60)</a:t>
            </a:r>
            <a:r>
              <a:rPr lang="es-PR">
                <a:solidFill>
                  <a:srgbClr val="000000"/>
                </a:solidFill>
                <a:latin typeface="Candara" pitchFamily="34" charset="0"/>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s-PR">
                <a:latin typeface="Candara" pitchFamily="34" charset="0"/>
              </a:rPr>
              <a:t>Nota aclaratoria</a:t>
            </a:r>
          </a:p>
        </p:txBody>
      </p:sp>
      <p:sp>
        <p:nvSpPr>
          <p:cNvPr id="56323" name="Rectangle 3"/>
          <p:cNvSpPr>
            <a:spLocks noGrp="1" noChangeArrowheads="1"/>
          </p:cNvSpPr>
          <p:nvPr>
            <p:ph type="body" idx="1"/>
          </p:nvPr>
        </p:nvSpPr>
        <p:spPr/>
        <p:txBody>
          <a:bodyPr/>
          <a:lstStyle/>
          <a:p>
            <a:r>
              <a:rPr lang="es-PR">
                <a:latin typeface="Candara" pitchFamily="34" charset="0"/>
              </a:rPr>
              <a:t>Al identificar prácticas, no estamos juzgando si los aludidos son cristianos o no.</a:t>
            </a:r>
          </a:p>
          <a:p>
            <a:pPr lvl="1"/>
            <a:r>
              <a:rPr lang="es-PR">
                <a:latin typeface="Candara" pitchFamily="34" charset="0"/>
              </a:rPr>
              <a:t>Muy por el contrario, creemos que la gran mayoría son sinceros y genuinos en lo que creen.</a:t>
            </a:r>
          </a:p>
          <a:p>
            <a:pPr lvl="1"/>
            <a:r>
              <a:rPr lang="es-PR">
                <a:latin typeface="Candara" pitchFamily="34" charset="0"/>
              </a:rPr>
              <a:t>¡Pero no basta ser genuino en lo que uno cree, sino creer en lo que es genuino!</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r>
              <a:rPr lang="es-PR">
                <a:latin typeface="Candara" pitchFamily="34" charset="0"/>
              </a:rPr>
              <a:t>Advertencia</a:t>
            </a:r>
          </a:p>
        </p:txBody>
      </p:sp>
      <p:sp>
        <p:nvSpPr>
          <p:cNvPr id="122883" name="Rectangle 3"/>
          <p:cNvSpPr>
            <a:spLocks noGrp="1" noChangeArrowheads="1"/>
          </p:cNvSpPr>
          <p:nvPr>
            <p:ph type="body" idx="1"/>
          </p:nvPr>
        </p:nvSpPr>
        <p:spPr/>
        <p:txBody>
          <a:bodyPr/>
          <a:lstStyle/>
          <a:p>
            <a:pPr>
              <a:lnSpc>
                <a:spcPct val="90000"/>
              </a:lnSpc>
            </a:pPr>
            <a:r>
              <a:rPr lang="es-PR" sz="2400">
                <a:solidFill>
                  <a:srgbClr val="000000"/>
                </a:solidFill>
                <a:latin typeface="Candara" pitchFamily="34" charset="0"/>
              </a:rPr>
              <a:t>"</a:t>
            </a:r>
            <a:r>
              <a:rPr lang="es-ES" sz="2400" i="1">
                <a:solidFill>
                  <a:srgbClr val="000000"/>
                </a:solidFill>
                <a:latin typeface="Candara" pitchFamily="34" charset="0"/>
              </a:rPr>
              <a:t>Pero hubo también falsos profetas entre el pueblo, como habrá entre vosotros falsos maestros, que introducirán encubiertamente herejías destructoras, y aun negarán al Señor que los rescató, atrayendo sobre sí mismos destrucción repentina.</a:t>
            </a:r>
            <a:r>
              <a:rPr lang="es-PR" sz="2400" i="1">
                <a:solidFill>
                  <a:srgbClr val="000000"/>
                </a:solidFill>
                <a:latin typeface="Candara" pitchFamily="34" charset="0"/>
              </a:rPr>
              <a:t> </a:t>
            </a:r>
            <a:r>
              <a:rPr lang="es-ES" sz="2400" i="1">
                <a:solidFill>
                  <a:srgbClr val="000000"/>
                </a:solidFill>
                <a:latin typeface="Candara" pitchFamily="34" charset="0"/>
              </a:rPr>
              <a:t>Y muchos seguirán sus disoluciones, por causa de los cuales el camino de la verdad será blasfemado,</a:t>
            </a:r>
            <a:r>
              <a:rPr lang="es-PR" sz="2400" i="1">
                <a:solidFill>
                  <a:srgbClr val="000000"/>
                </a:solidFill>
                <a:latin typeface="Candara" pitchFamily="34" charset="0"/>
              </a:rPr>
              <a:t> </a:t>
            </a:r>
            <a:r>
              <a:rPr lang="es-ES" sz="2400" i="1">
                <a:solidFill>
                  <a:srgbClr val="000000"/>
                </a:solidFill>
                <a:latin typeface="Candara" pitchFamily="34" charset="0"/>
              </a:rPr>
              <a:t>y por avaricia harán mercadería de vosotros con palabras fingidas. Sobre los tales ya de largo tiempo la condenación no se tarda, y su perdición no se duerme.</a:t>
            </a:r>
            <a:r>
              <a:rPr lang="es-PR" sz="2400">
                <a:solidFill>
                  <a:srgbClr val="000000"/>
                </a:solidFill>
                <a:latin typeface="Candara" pitchFamily="34" charset="0"/>
              </a:rPr>
              <a:t>" </a:t>
            </a:r>
          </a:p>
          <a:p>
            <a:pPr>
              <a:lnSpc>
                <a:spcPct val="90000"/>
              </a:lnSpc>
              <a:buFont typeface="Wingdings" pitchFamily="2" charset="2"/>
              <a:buNone/>
            </a:pPr>
            <a:r>
              <a:rPr lang="es-PR" sz="2400">
                <a:solidFill>
                  <a:schemeClr val="hlink"/>
                </a:solidFill>
                <a:latin typeface="Candara" pitchFamily="34" charset="0"/>
              </a:rPr>
              <a:t>	(2 Pedro 2.1-3, RVR60)</a:t>
            </a:r>
            <a:endParaRPr lang="es-PR" sz="2400" baseline="30000">
              <a:solidFill>
                <a:schemeClr val="hlink"/>
              </a:solidFill>
              <a:latin typeface="Candara" pitchFamily="34" charset="0"/>
              <a:hlinkClick r:id="" action="ppaction://noaction"/>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C:\Libraries\Pictures\Visita a Reserva Natural de las Cabezas de San Juan, 16 de diciembre de 2011\IMG_3622.JP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10000"/>
                    </a14:imgEffect>
                  </a14:imgLayer>
                </a14:imgProps>
              </a:ext>
              <a:ext uri="{28A0092B-C50C-407E-A947-70E740481C1C}">
                <a14:useLocalDpi xmlns:a14="http://schemas.microsoft.com/office/drawing/2010/main"/>
              </a:ext>
            </a:extLst>
          </a:blip>
          <a:srcRect/>
          <a:stretch>
            <a:fillRect/>
          </a:stretch>
        </p:blipFill>
        <p:spPr bwMode="auto">
          <a:xfrm>
            <a:off x="-3048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4"/>
          <p:cNvSpPr>
            <a:spLocks noGrp="1" noChangeArrowheads="1"/>
          </p:cNvSpPr>
          <p:nvPr>
            <p:ph type="dt" sz="half" idx="2"/>
          </p:nvPr>
        </p:nvSpPr>
        <p:spPr/>
        <p:txBody>
          <a:bodyPr/>
          <a:lstStyle/>
          <a:p>
            <a:r>
              <a:rPr lang="es-PR"/>
              <a:t>(787) 890-0118</a:t>
            </a:r>
          </a:p>
          <a:p>
            <a:r>
              <a:rPr lang="es-PR"/>
              <a:t>www.iglesiabiblicabautista.org</a:t>
            </a:r>
          </a:p>
        </p:txBody>
      </p:sp>
      <p:sp>
        <p:nvSpPr>
          <p:cNvPr id="4" name="Rectangle 15"/>
          <p:cNvSpPr>
            <a:spLocks noGrp="1" noChangeArrowheads="1"/>
          </p:cNvSpPr>
          <p:nvPr>
            <p:ph type="ftr" sz="quarter" idx="3"/>
          </p:nvPr>
        </p:nvSpPr>
        <p:spPr/>
        <p:txBody>
          <a:bodyPr/>
          <a:lstStyle/>
          <a:p>
            <a:r>
              <a:rPr lang="es-PR"/>
              <a:t>Iglesia Bíblica Bautista de Aguadilla</a:t>
            </a:r>
          </a:p>
        </p:txBody>
      </p:sp>
      <p:sp>
        <p:nvSpPr>
          <p:cNvPr id="211970" name="Rectangle 2"/>
          <p:cNvSpPr>
            <a:spLocks noGrp="1" noChangeArrowheads="1"/>
          </p:cNvSpPr>
          <p:nvPr>
            <p:ph type="ctrTitle"/>
          </p:nvPr>
        </p:nvSpPr>
        <p:spPr>
          <a:xfrm>
            <a:off x="457200" y="0"/>
            <a:ext cx="7772400" cy="1066800"/>
          </a:xfrm>
        </p:spPr>
        <p:txBody>
          <a:bodyPr/>
          <a:lstStyle/>
          <a:p>
            <a:r>
              <a:rPr lang="es-PR" sz="4800" dirty="0">
                <a:solidFill>
                  <a:schemeClr val="tx1"/>
                </a:solidFill>
                <a:latin typeface="Candara" pitchFamily="34" charset="0"/>
              </a:rPr>
              <a:t>Llenos del Espíritu Santo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r>
              <a:rPr lang="es-PR">
                <a:latin typeface="Candara" pitchFamily="34" charset="0"/>
              </a:rPr>
              <a:t>Ser llenos del Espíritu</a:t>
            </a:r>
          </a:p>
        </p:txBody>
      </p:sp>
      <p:sp>
        <p:nvSpPr>
          <p:cNvPr id="212995" name="Rectangle 3"/>
          <p:cNvSpPr>
            <a:spLocks noGrp="1" noChangeArrowheads="1"/>
          </p:cNvSpPr>
          <p:nvPr>
            <p:ph type="body" idx="1"/>
          </p:nvPr>
        </p:nvSpPr>
        <p:spPr>
          <a:xfrm>
            <a:off x="609600" y="2057400"/>
            <a:ext cx="8345488" cy="4114800"/>
          </a:xfrm>
        </p:spPr>
        <p:txBody>
          <a:bodyPr/>
          <a:lstStyle/>
          <a:p>
            <a:pPr>
              <a:lnSpc>
                <a:spcPct val="80000"/>
              </a:lnSpc>
            </a:pPr>
            <a:r>
              <a:rPr lang="es-PR" sz="2800" dirty="0">
                <a:latin typeface="Candara" pitchFamily="34" charset="0"/>
              </a:rPr>
              <a:t>La Biblia no nos manda a buscar el </a:t>
            </a:r>
            <a:r>
              <a:rPr lang="es-PR" sz="2800" u="sng" dirty="0">
                <a:latin typeface="Candara" pitchFamily="34" charset="0"/>
              </a:rPr>
              <a:t>bautismo </a:t>
            </a:r>
            <a:r>
              <a:rPr lang="es-PR" sz="2800" dirty="0">
                <a:latin typeface="Candara" pitchFamily="34" charset="0"/>
              </a:rPr>
              <a:t>(“sumergidos”) del Espíritu (lo cual tenemos desde que creímos en Cristo), sino ser </a:t>
            </a:r>
            <a:r>
              <a:rPr lang="es-PR" sz="2800" u="sng" dirty="0">
                <a:latin typeface="Candara" pitchFamily="34" charset="0"/>
              </a:rPr>
              <a:t>llenos</a:t>
            </a:r>
            <a:r>
              <a:rPr lang="es-PR" sz="2800" dirty="0">
                <a:latin typeface="Candara" pitchFamily="34" charset="0"/>
              </a:rPr>
              <a:t> (</a:t>
            </a:r>
            <a:r>
              <a:rPr lang="es-ES" sz="2800" dirty="0">
                <a:latin typeface="Candara" pitchFamily="34" charset="0"/>
              </a:rPr>
              <a:t>ser llenados, hecho llenos) </a:t>
            </a:r>
            <a:r>
              <a:rPr lang="es-PR" sz="2800" dirty="0">
                <a:latin typeface="Candara" pitchFamily="34" charset="0"/>
              </a:rPr>
              <a:t>del Espíritu.</a:t>
            </a:r>
          </a:p>
          <a:p>
            <a:pPr>
              <a:lnSpc>
                <a:spcPct val="80000"/>
              </a:lnSpc>
            </a:pPr>
            <a:r>
              <a:rPr lang="es-PR" sz="2800" dirty="0">
                <a:solidFill>
                  <a:srgbClr val="000000"/>
                </a:solidFill>
                <a:latin typeface="Candara" pitchFamily="34" charset="0"/>
              </a:rPr>
              <a:t>"</a:t>
            </a:r>
            <a:r>
              <a:rPr lang="es-ES" sz="2800" i="1" dirty="0">
                <a:solidFill>
                  <a:srgbClr val="000000"/>
                </a:solidFill>
                <a:latin typeface="Candara" pitchFamily="34" charset="0"/>
              </a:rPr>
              <a:t>No os embriaguéis con vino, en lo cual hay disolución; antes bien sed llenos del Espíritu,</a:t>
            </a:r>
            <a:r>
              <a:rPr lang="es-PR" sz="2800" dirty="0">
                <a:solidFill>
                  <a:srgbClr val="000000"/>
                </a:solidFill>
                <a:latin typeface="Candara" pitchFamily="34" charset="0"/>
              </a:rPr>
              <a:t>" </a:t>
            </a:r>
          </a:p>
          <a:p>
            <a:pPr>
              <a:lnSpc>
                <a:spcPct val="80000"/>
              </a:lnSpc>
              <a:buFont typeface="Wingdings" pitchFamily="2" charset="2"/>
              <a:buNone/>
            </a:pPr>
            <a:r>
              <a:rPr lang="es-PR" sz="2800" dirty="0">
                <a:solidFill>
                  <a:schemeClr val="hlink"/>
                </a:solidFill>
                <a:latin typeface="Candara" pitchFamily="34" charset="0"/>
              </a:rPr>
              <a:t>	(Efesios 5.18, RVR60) </a:t>
            </a:r>
            <a:endParaRPr lang="es-PR" sz="2800" baseline="30000" dirty="0">
              <a:solidFill>
                <a:schemeClr val="hlink"/>
              </a:solidFill>
              <a:latin typeface="Candara" pitchFamily="34" charset="0"/>
              <a:hlinkClick r:id="" action="ppaction://noaction"/>
            </a:endParaRPr>
          </a:p>
          <a:p>
            <a:pPr>
              <a:lnSpc>
                <a:spcPct val="80000"/>
              </a:lnSpc>
            </a:pPr>
            <a:r>
              <a:rPr lang="es-PR" sz="2800" dirty="0">
                <a:solidFill>
                  <a:srgbClr val="000000"/>
                </a:solidFill>
                <a:latin typeface="Candara" pitchFamily="34" charset="0"/>
              </a:rPr>
              <a:t>"</a:t>
            </a:r>
            <a:r>
              <a:rPr lang="es-ES" sz="2800" i="1" dirty="0">
                <a:solidFill>
                  <a:srgbClr val="000000"/>
                </a:solidFill>
                <a:latin typeface="Candara" pitchFamily="34" charset="0"/>
              </a:rPr>
              <a:t>Y los discípulos estaban llenos de gozo y del Espíritu Santo.</a:t>
            </a:r>
            <a:r>
              <a:rPr lang="es-PR" sz="2800" dirty="0">
                <a:solidFill>
                  <a:srgbClr val="000000"/>
                </a:solidFill>
                <a:latin typeface="Candara" pitchFamily="34" charset="0"/>
              </a:rPr>
              <a:t>" </a:t>
            </a:r>
          </a:p>
          <a:p>
            <a:pPr>
              <a:lnSpc>
                <a:spcPct val="80000"/>
              </a:lnSpc>
              <a:buFont typeface="Wingdings" pitchFamily="2" charset="2"/>
              <a:buNone/>
            </a:pPr>
            <a:r>
              <a:rPr lang="es-PR" sz="2800" dirty="0">
                <a:solidFill>
                  <a:srgbClr val="000000"/>
                </a:solidFill>
                <a:latin typeface="Candara" pitchFamily="34" charset="0"/>
              </a:rPr>
              <a:t>	</a:t>
            </a:r>
            <a:r>
              <a:rPr lang="es-PR" sz="2800" dirty="0">
                <a:solidFill>
                  <a:schemeClr val="hlink"/>
                </a:solidFill>
                <a:latin typeface="Candara" pitchFamily="34" charset="0"/>
              </a:rPr>
              <a:t>(Hechos de los Apóstoles 13.52, RVR60)</a:t>
            </a:r>
            <a:endParaRPr lang="es-PR" sz="2800" dirty="0">
              <a:latin typeface="Candara"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p:txBody>
          <a:bodyPr/>
          <a:lstStyle/>
          <a:p>
            <a:r>
              <a:rPr lang="es-PR">
                <a:latin typeface="Candara" pitchFamily="34" charset="0"/>
              </a:rPr>
              <a:t>¿Cómo puedo ser lleno del Espíritu?</a:t>
            </a:r>
          </a:p>
        </p:txBody>
      </p:sp>
      <p:sp>
        <p:nvSpPr>
          <p:cNvPr id="214019" name="Rectangle 3"/>
          <p:cNvSpPr>
            <a:spLocks noGrp="1" noChangeArrowheads="1"/>
          </p:cNvSpPr>
          <p:nvPr>
            <p:ph type="body" idx="1"/>
          </p:nvPr>
        </p:nvSpPr>
        <p:spPr>
          <a:xfrm>
            <a:off x="609600" y="2017713"/>
            <a:ext cx="8345488" cy="4114800"/>
          </a:xfrm>
        </p:spPr>
        <p:txBody>
          <a:bodyPr/>
          <a:lstStyle/>
          <a:p>
            <a:r>
              <a:rPr lang="es-PR" sz="2800" dirty="0">
                <a:latin typeface="Candara" pitchFamily="34" charset="0"/>
              </a:rPr>
              <a:t>Empieza cuando te decides rendir (ceder) al Espíritu tu vida entera.</a:t>
            </a:r>
          </a:p>
          <a:p>
            <a:pPr lvl="1"/>
            <a:r>
              <a:rPr lang="es-PR" dirty="0">
                <a:latin typeface="Candara" pitchFamily="34" charset="0"/>
              </a:rPr>
              <a:t>Cuando vienen </a:t>
            </a:r>
            <a:r>
              <a:rPr lang="es-PR" dirty="0" smtClean="0">
                <a:latin typeface="Candara" pitchFamily="34" charset="0"/>
              </a:rPr>
              <a:t>tentaciones y huimos </a:t>
            </a:r>
            <a:r>
              <a:rPr lang="es-PR" dirty="0">
                <a:latin typeface="Candara" pitchFamily="34" charset="0"/>
              </a:rPr>
              <a:t>de ellas.</a:t>
            </a:r>
          </a:p>
          <a:p>
            <a:pPr lvl="1"/>
            <a:r>
              <a:rPr lang="es-PR" dirty="0">
                <a:latin typeface="Candara" pitchFamily="34" charset="0"/>
              </a:rPr>
              <a:t>Cada vez que algo viene a distraernos de la influencia del </a:t>
            </a:r>
            <a:r>
              <a:rPr lang="es-PR" dirty="0" smtClean="0">
                <a:latin typeface="Candara" pitchFamily="34" charset="0"/>
              </a:rPr>
              <a:t>Espíritu y </a:t>
            </a:r>
            <a:r>
              <a:rPr lang="es-PR" dirty="0">
                <a:latin typeface="Candara" pitchFamily="34" charset="0"/>
              </a:rPr>
              <a:t>lo echamos a un lado.</a:t>
            </a:r>
          </a:p>
          <a:p>
            <a:pPr lvl="1"/>
            <a:r>
              <a:rPr lang="es-PR" dirty="0" smtClean="0">
                <a:latin typeface="Candara" pitchFamily="34" charset="0"/>
              </a:rPr>
              <a:t>Cuando no </a:t>
            </a:r>
            <a:r>
              <a:rPr lang="es-PR" dirty="0">
                <a:latin typeface="Candara" pitchFamily="34" charset="0"/>
              </a:rPr>
              <a:t>buscamos entretenimientos o amigos que nos distraen de las cosas de Dios.</a:t>
            </a:r>
          </a:p>
          <a:p>
            <a:pPr lvl="1"/>
            <a:r>
              <a:rPr lang="es-PR" dirty="0">
                <a:latin typeface="Candara" pitchFamily="34" charset="0"/>
              </a:rPr>
              <a:t>Cuando </a:t>
            </a:r>
            <a:r>
              <a:rPr lang="es-PR" dirty="0" smtClean="0">
                <a:latin typeface="Candara" pitchFamily="34" charset="0"/>
              </a:rPr>
              <a:t>fallamos y </a:t>
            </a:r>
            <a:r>
              <a:rPr lang="es-PR" dirty="0">
                <a:latin typeface="Candara" pitchFamily="34" charset="0"/>
              </a:rPr>
              <a:t>confesamos nuestro pecado y lo abandonamos.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r>
              <a:rPr lang="es-PR">
                <a:latin typeface="Candara" pitchFamily="34" charset="0"/>
              </a:rPr>
              <a:t>¿Cómo puedo ser lleno del Espíritu?</a:t>
            </a:r>
          </a:p>
        </p:txBody>
      </p:sp>
      <p:sp>
        <p:nvSpPr>
          <p:cNvPr id="215043" name="Rectangle 3"/>
          <p:cNvSpPr>
            <a:spLocks noGrp="1" noChangeArrowheads="1"/>
          </p:cNvSpPr>
          <p:nvPr>
            <p:ph type="body" idx="1"/>
          </p:nvPr>
        </p:nvSpPr>
        <p:spPr>
          <a:xfrm>
            <a:off x="457200" y="2057400"/>
            <a:ext cx="8497888" cy="4114800"/>
          </a:xfrm>
        </p:spPr>
        <p:txBody>
          <a:bodyPr/>
          <a:lstStyle/>
          <a:p>
            <a:pPr>
              <a:lnSpc>
                <a:spcPct val="90000"/>
              </a:lnSpc>
            </a:pPr>
            <a:r>
              <a:rPr lang="es-PR" sz="2800" dirty="0">
                <a:latin typeface="Candara" pitchFamily="34" charset="0"/>
              </a:rPr>
              <a:t>Entonces cuando el Espíritu de Dios permanece en control,</a:t>
            </a:r>
          </a:p>
          <a:p>
            <a:pPr lvl="1">
              <a:lnSpc>
                <a:spcPct val="90000"/>
              </a:lnSpc>
            </a:pPr>
            <a:r>
              <a:rPr lang="es-PR" dirty="0">
                <a:latin typeface="Candara" pitchFamily="34" charset="0"/>
              </a:rPr>
              <a:t>Experimentamos la llenura del Espíritu, su gozo y su poder.</a:t>
            </a:r>
          </a:p>
          <a:p>
            <a:pPr lvl="1">
              <a:lnSpc>
                <a:spcPct val="90000"/>
              </a:lnSpc>
            </a:pPr>
            <a:r>
              <a:rPr lang="es-PR" dirty="0">
                <a:latin typeface="Candara" pitchFamily="34" charset="0"/>
              </a:rPr>
              <a:t>Si vivimos esta clase de vida, se notará, porque los que están llenos del Espíritu llevan el fruto de justicia en sus vidas.</a:t>
            </a:r>
          </a:p>
          <a:p>
            <a:pPr lvl="1">
              <a:lnSpc>
                <a:spcPct val="90000"/>
              </a:lnSpc>
            </a:pPr>
            <a:r>
              <a:rPr lang="es-PR" dirty="0">
                <a:solidFill>
                  <a:srgbClr val="000000"/>
                </a:solidFill>
                <a:latin typeface="Candara" pitchFamily="34" charset="0"/>
              </a:rPr>
              <a:t>"</a:t>
            </a:r>
            <a:r>
              <a:rPr lang="es-ES" i="1" dirty="0">
                <a:solidFill>
                  <a:srgbClr val="000000"/>
                </a:solidFill>
                <a:latin typeface="Candara" pitchFamily="34" charset="0"/>
              </a:rPr>
              <a:t>El ladrón no viene sino para hurtar y matar y destruir; yo he venido para que tengan vida, y para que la tengan en abundancia.</a:t>
            </a:r>
            <a:r>
              <a:rPr lang="es-PR" dirty="0">
                <a:solidFill>
                  <a:srgbClr val="000000"/>
                </a:solidFill>
                <a:latin typeface="Candara" pitchFamily="34" charset="0"/>
              </a:rPr>
              <a:t>" </a:t>
            </a:r>
          </a:p>
          <a:p>
            <a:pPr lvl="1">
              <a:lnSpc>
                <a:spcPct val="90000"/>
              </a:lnSpc>
              <a:buFont typeface="Wingdings" pitchFamily="2" charset="2"/>
              <a:buNone/>
            </a:pPr>
            <a:r>
              <a:rPr lang="es-PR" dirty="0">
                <a:solidFill>
                  <a:schemeClr val="hlink"/>
                </a:solidFill>
                <a:latin typeface="Candara" pitchFamily="34" charset="0"/>
              </a:rPr>
              <a:t>	(Juan 10.10, RVR60)</a:t>
            </a:r>
            <a:endParaRPr lang="es-PR" baseline="30000" dirty="0">
              <a:solidFill>
                <a:schemeClr val="hlink"/>
              </a:solidFill>
              <a:latin typeface="Candara" pitchFamily="34" charset="0"/>
              <a:hlinkClick r:id="" action="ppaction://noaction"/>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lstStyle/>
          <a:p>
            <a:r>
              <a:rPr lang="es-PR">
                <a:latin typeface="Candara" pitchFamily="34" charset="0"/>
              </a:rPr>
              <a:t>¿Qué pasa cuando estás lleno del Espíritu?</a:t>
            </a:r>
          </a:p>
        </p:txBody>
      </p:sp>
      <p:sp>
        <p:nvSpPr>
          <p:cNvPr id="216067" name="Rectangle 3"/>
          <p:cNvSpPr>
            <a:spLocks noGrp="1" noChangeArrowheads="1"/>
          </p:cNvSpPr>
          <p:nvPr>
            <p:ph type="body" idx="1"/>
          </p:nvPr>
        </p:nvSpPr>
        <p:spPr>
          <a:xfrm>
            <a:off x="609600" y="2017713"/>
            <a:ext cx="8345488" cy="4114800"/>
          </a:xfrm>
        </p:spPr>
        <p:txBody>
          <a:bodyPr/>
          <a:lstStyle/>
          <a:p>
            <a:r>
              <a:rPr lang="es-PR" dirty="0">
                <a:latin typeface="Candara" pitchFamily="34" charset="0"/>
              </a:rPr>
              <a:t>Nada en la Biblia enseña que la llenura del Espíritu está acompañada por experiencias emocionales o por señales externas.</a:t>
            </a:r>
          </a:p>
          <a:p>
            <a:r>
              <a:rPr lang="es-PR" dirty="0">
                <a:latin typeface="Candara" pitchFamily="34" charset="0"/>
              </a:rPr>
              <a:t>La Palabra sí revela que la llenura del Espíritu trae consigo los frutos del Espíritu.</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p:txBody>
          <a:bodyPr/>
          <a:lstStyle/>
          <a:p>
            <a:r>
              <a:rPr lang="es-PR">
                <a:latin typeface="Candara" pitchFamily="34" charset="0"/>
              </a:rPr>
              <a:t>¿Qué pasa cuando estás lleno del Espíritu?</a:t>
            </a:r>
          </a:p>
        </p:txBody>
      </p:sp>
      <p:sp>
        <p:nvSpPr>
          <p:cNvPr id="217091" name="Rectangle 3"/>
          <p:cNvSpPr>
            <a:spLocks noGrp="1" noChangeArrowheads="1"/>
          </p:cNvSpPr>
          <p:nvPr>
            <p:ph type="body" idx="1"/>
          </p:nvPr>
        </p:nvSpPr>
        <p:spPr>
          <a:xfrm>
            <a:off x="457200" y="2017713"/>
            <a:ext cx="8497888" cy="4114800"/>
          </a:xfrm>
        </p:spPr>
        <p:txBody>
          <a:bodyPr/>
          <a:lstStyle/>
          <a:p>
            <a:pPr>
              <a:lnSpc>
                <a:spcPct val="90000"/>
              </a:lnSpc>
            </a:pPr>
            <a:r>
              <a:rPr lang="es-PR" dirty="0">
                <a:latin typeface="Candara" pitchFamily="34" charset="0"/>
              </a:rPr>
              <a:t>En </a:t>
            </a:r>
            <a:r>
              <a:rPr lang="es-PR" dirty="0">
                <a:solidFill>
                  <a:schemeClr val="hlink"/>
                </a:solidFill>
                <a:latin typeface="Candara" pitchFamily="34" charset="0"/>
              </a:rPr>
              <a:t>Efesios 5:19 al 6:9</a:t>
            </a:r>
            <a:r>
              <a:rPr lang="es-PR" dirty="0">
                <a:latin typeface="Candara" pitchFamily="34" charset="0"/>
              </a:rPr>
              <a:t> vemos una lista específica; la veremos en detalle en la próxima sección.</a:t>
            </a:r>
          </a:p>
          <a:p>
            <a:pPr>
              <a:lnSpc>
                <a:spcPct val="90000"/>
              </a:lnSpc>
            </a:pPr>
            <a:r>
              <a:rPr lang="es-PR" dirty="0">
                <a:latin typeface="Candara" pitchFamily="34" charset="0"/>
              </a:rPr>
              <a:t>En</a:t>
            </a:r>
            <a:r>
              <a:rPr lang="es-PR" dirty="0">
                <a:solidFill>
                  <a:schemeClr val="hlink"/>
                </a:solidFill>
                <a:latin typeface="Candara" pitchFamily="34" charset="0"/>
              </a:rPr>
              <a:t> Colosenses 3:16-22</a:t>
            </a:r>
            <a:r>
              <a:rPr lang="es-PR" dirty="0">
                <a:latin typeface="Candara" pitchFamily="34" charset="0"/>
              </a:rPr>
              <a:t>, enseña que la “Palabra de Cristo mora en abundancia” en el que está lleno del Espíritu.</a:t>
            </a:r>
          </a:p>
          <a:p>
            <a:pPr lvl="1">
              <a:lnSpc>
                <a:spcPct val="90000"/>
              </a:lnSpc>
            </a:pPr>
            <a:r>
              <a:rPr lang="es-PR" dirty="0">
                <a:latin typeface="Candara" pitchFamily="34" charset="0"/>
              </a:rPr>
              <a:t>Un cristiano lleno del Espíritu vive consciente de Cristo y vive para obedecer </a:t>
            </a:r>
            <a:r>
              <a:rPr lang="es-PR" i="1" u="sng" dirty="0">
                <a:latin typeface="Candara" pitchFamily="34" charset="0"/>
              </a:rPr>
              <a:t>todo</a:t>
            </a:r>
            <a:r>
              <a:rPr lang="es-PR" dirty="0">
                <a:latin typeface="Candara" pitchFamily="34" charset="0"/>
              </a:rPr>
              <a:t> lo que Cristo dijo.</a:t>
            </a:r>
          </a:p>
          <a:p>
            <a:pPr lvl="1">
              <a:lnSpc>
                <a:spcPct val="90000"/>
              </a:lnSpc>
            </a:pPr>
            <a:endParaRPr lang="es-PR" dirty="0">
              <a:latin typeface="Candara" pitchFamily="34" charset="0"/>
            </a:endParaRPr>
          </a:p>
          <a:p>
            <a:pPr lvl="1">
              <a:lnSpc>
                <a:spcPct val="90000"/>
              </a:lnSpc>
            </a:pPr>
            <a:endParaRPr lang="es-PR" dirty="0">
              <a:latin typeface="Candara"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ChangeArrowheads="1"/>
          </p:cNvSpPr>
          <p:nvPr>
            <p:ph type="title"/>
          </p:nvPr>
        </p:nvSpPr>
        <p:spPr/>
        <p:txBody>
          <a:bodyPr/>
          <a:lstStyle/>
          <a:p>
            <a:r>
              <a:rPr lang="es-PR">
                <a:latin typeface="Candara" pitchFamily="34" charset="0"/>
              </a:rPr>
              <a:t>¿Cómo puedo saber si estoy lleno del Espíritu?</a:t>
            </a:r>
          </a:p>
        </p:txBody>
      </p:sp>
      <p:sp>
        <p:nvSpPr>
          <p:cNvPr id="218115" name="Rectangle 3"/>
          <p:cNvSpPr>
            <a:spLocks noGrp="1" noChangeArrowheads="1"/>
          </p:cNvSpPr>
          <p:nvPr>
            <p:ph type="body" idx="1"/>
          </p:nvPr>
        </p:nvSpPr>
        <p:spPr>
          <a:xfrm>
            <a:off x="533400" y="2133600"/>
            <a:ext cx="8229600" cy="4114800"/>
          </a:xfrm>
        </p:spPr>
        <p:txBody>
          <a:bodyPr/>
          <a:lstStyle/>
          <a:p>
            <a:r>
              <a:rPr lang="es-PR" dirty="0" smtClean="0">
                <a:latin typeface="Candara" pitchFamily="34" charset="0"/>
              </a:rPr>
              <a:t>¿</a:t>
            </a:r>
            <a:r>
              <a:rPr lang="es-PR" dirty="0">
                <a:latin typeface="Candara" pitchFamily="34" charset="0"/>
              </a:rPr>
              <a:t>Canto al Señor?</a:t>
            </a:r>
          </a:p>
          <a:p>
            <a:pPr lvl="1"/>
            <a:r>
              <a:rPr lang="es-PR" dirty="0">
                <a:solidFill>
                  <a:schemeClr val="hlink"/>
                </a:solidFill>
                <a:latin typeface="Candara" pitchFamily="34" charset="0"/>
              </a:rPr>
              <a:t>Colosenses 3:16</a:t>
            </a:r>
          </a:p>
          <a:p>
            <a:r>
              <a:rPr lang="es-PR" dirty="0">
                <a:latin typeface="Candara" pitchFamily="34" charset="0"/>
              </a:rPr>
              <a:t>¿Soy agradecido?</a:t>
            </a:r>
          </a:p>
          <a:p>
            <a:pPr lvl="1"/>
            <a:r>
              <a:rPr lang="es-PR" dirty="0">
                <a:solidFill>
                  <a:schemeClr val="hlink"/>
                </a:solidFill>
                <a:latin typeface="Candara" pitchFamily="34" charset="0"/>
              </a:rPr>
              <a:t>Efesios 5:20, 1ra de Tesalonicenses 5:18</a:t>
            </a:r>
          </a:p>
          <a:p>
            <a:r>
              <a:rPr lang="es-PR" dirty="0">
                <a:latin typeface="Candara" pitchFamily="34" charset="0"/>
              </a:rPr>
              <a:t>Me llevo bien con mi cónyuge, hijos, amigos, compañeros y vecinos?</a:t>
            </a:r>
          </a:p>
          <a:p>
            <a:pPr lvl="1"/>
            <a:r>
              <a:rPr lang="es-PR" dirty="0">
                <a:solidFill>
                  <a:schemeClr val="hlink"/>
                </a:solidFill>
                <a:latin typeface="Candara" pitchFamily="34" charset="0"/>
              </a:rPr>
              <a:t>Efesios 5:19 al 6:9</a:t>
            </a:r>
            <a:endParaRPr lang="es-PR" dirty="0">
              <a:latin typeface="Candara" pitchFamily="34" charset="0"/>
            </a:endParaRPr>
          </a:p>
          <a:p>
            <a:pPr lvl="1"/>
            <a:endParaRPr lang="es-PR" dirty="0">
              <a:latin typeface="Candara" pitchFamily="34"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p:txBody>
          <a:bodyPr/>
          <a:lstStyle/>
          <a:p>
            <a:r>
              <a:rPr lang="es-PR">
                <a:latin typeface="Candara" pitchFamily="34" charset="0"/>
              </a:rPr>
              <a:t>¿Cómo puedo saber si estoy lleno del Espíritu?</a:t>
            </a:r>
          </a:p>
        </p:txBody>
      </p:sp>
      <p:sp>
        <p:nvSpPr>
          <p:cNvPr id="219139" name="Rectangle 3"/>
          <p:cNvSpPr>
            <a:spLocks noGrp="1" noChangeArrowheads="1"/>
          </p:cNvSpPr>
          <p:nvPr>
            <p:ph type="body" idx="1"/>
          </p:nvPr>
        </p:nvSpPr>
        <p:spPr>
          <a:xfrm>
            <a:off x="838200" y="2209800"/>
            <a:ext cx="7735888" cy="4114800"/>
          </a:xfrm>
        </p:spPr>
        <p:txBody>
          <a:bodyPr/>
          <a:lstStyle/>
          <a:p>
            <a:r>
              <a:rPr lang="es-PR" sz="2800" dirty="0">
                <a:latin typeface="Candara" pitchFamily="34" charset="0"/>
              </a:rPr>
              <a:t>¿Soy un empleado confiable y obediente?</a:t>
            </a:r>
          </a:p>
          <a:p>
            <a:r>
              <a:rPr lang="es-PR" sz="2800" dirty="0">
                <a:latin typeface="Candara" pitchFamily="34" charset="0"/>
              </a:rPr>
              <a:t>¿Hay algún pecado sin confesar en mi vida?</a:t>
            </a:r>
          </a:p>
          <a:p>
            <a:r>
              <a:rPr lang="es-PR" sz="2800" dirty="0">
                <a:latin typeface="Candara" pitchFamily="34" charset="0"/>
              </a:rPr>
              <a:t>¿Estoy viviendo una mentira?</a:t>
            </a:r>
          </a:p>
          <a:p>
            <a:r>
              <a:rPr lang="es-PR" sz="2800" dirty="0">
                <a:latin typeface="Candara" pitchFamily="34" charset="0"/>
              </a:rPr>
              <a:t>¿Soy egoísta?</a:t>
            </a:r>
          </a:p>
          <a:p>
            <a:r>
              <a:rPr lang="es-PR" sz="2800" dirty="0">
                <a:latin typeface="Candara" pitchFamily="34" charset="0"/>
              </a:rPr>
              <a:t>¿Oro?</a:t>
            </a:r>
          </a:p>
          <a:p>
            <a:r>
              <a:rPr lang="es-PR" sz="2800" dirty="0">
                <a:latin typeface="Candara" pitchFamily="34" charset="0"/>
              </a:rPr>
              <a:t>¿Leo la Biblia?</a:t>
            </a:r>
          </a:p>
          <a:p>
            <a:r>
              <a:rPr lang="es-PR" sz="2800" dirty="0">
                <a:latin typeface="Candara" pitchFamily="34" charset="0"/>
              </a:rPr>
              <a:t>¿Me gozo en las cosas del Señor?</a:t>
            </a:r>
          </a:p>
          <a:p>
            <a:r>
              <a:rPr lang="es-PR" sz="2800" dirty="0">
                <a:latin typeface="Candara" pitchFamily="34" charset="0"/>
              </a:rPr>
              <a:t>¿Comparto el evangelio con otros?</a:t>
            </a:r>
          </a:p>
          <a:p>
            <a:pPr lvl="1"/>
            <a:endParaRPr lang="es-PR" sz="2400" dirty="0">
              <a:latin typeface="Candara"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lstStyle/>
          <a:p>
            <a:r>
              <a:rPr lang="es-PR">
                <a:latin typeface="Candara" pitchFamily="34" charset="0"/>
              </a:rPr>
              <a:t>¿Cómo puedo saber si estoy lleno del Espíritu?</a:t>
            </a:r>
          </a:p>
        </p:txBody>
      </p:sp>
      <p:sp>
        <p:nvSpPr>
          <p:cNvPr id="221187" name="Rectangle 3"/>
          <p:cNvSpPr>
            <a:spLocks noGrp="1" noChangeArrowheads="1"/>
          </p:cNvSpPr>
          <p:nvPr>
            <p:ph type="body" idx="1"/>
          </p:nvPr>
        </p:nvSpPr>
        <p:spPr>
          <a:xfrm>
            <a:off x="457200" y="2133600"/>
            <a:ext cx="8229600" cy="4114800"/>
          </a:xfrm>
        </p:spPr>
        <p:txBody>
          <a:bodyPr/>
          <a:lstStyle/>
          <a:p>
            <a:pPr>
              <a:lnSpc>
                <a:spcPct val="80000"/>
              </a:lnSpc>
            </a:pPr>
            <a:r>
              <a:rPr lang="es-PR" sz="2800" dirty="0">
                <a:solidFill>
                  <a:srgbClr val="000000"/>
                </a:solidFill>
                <a:latin typeface="Candara" pitchFamily="34" charset="0"/>
              </a:rPr>
              <a:t>"</a:t>
            </a:r>
            <a:r>
              <a:rPr lang="es-ES" sz="2800" i="1" dirty="0">
                <a:solidFill>
                  <a:srgbClr val="000000"/>
                </a:solidFill>
                <a:latin typeface="Candara" pitchFamily="34" charset="0"/>
              </a:rPr>
              <a:t>vosotros también, poniendo toda diligencia por esto mismo, añadid a vuestra fe virtud; a la virtud, conocimiento;</a:t>
            </a:r>
            <a:r>
              <a:rPr lang="es-PR" sz="2800" i="1" dirty="0">
                <a:solidFill>
                  <a:srgbClr val="000000"/>
                </a:solidFill>
                <a:latin typeface="Candara" pitchFamily="34" charset="0"/>
              </a:rPr>
              <a:t> </a:t>
            </a:r>
            <a:r>
              <a:rPr lang="es-ES" sz="2800" i="1" dirty="0">
                <a:solidFill>
                  <a:srgbClr val="000000"/>
                </a:solidFill>
                <a:latin typeface="Candara" pitchFamily="34" charset="0"/>
              </a:rPr>
              <a:t>al conocimiento, dominio propio; al dominio propio, paciencia; a la paciencia, piedad;</a:t>
            </a:r>
            <a:r>
              <a:rPr lang="es-PR" sz="2800" i="1" dirty="0">
                <a:solidFill>
                  <a:srgbClr val="000000"/>
                </a:solidFill>
                <a:latin typeface="Candara" pitchFamily="34" charset="0"/>
              </a:rPr>
              <a:t> </a:t>
            </a:r>
            <a:r>
              <a:rPr lang="es-ES" sz="2800" i="1" dirty="0">
                <a:solidFill>
                  <a:srgbClr val="000000"/>
                </a:solidFill>
                <a:latin typeface="Candara" pitchFamily="34" charset="0"/>
              </a:rPr>
              <a:t>a la piedad, afecto fraternal; y al afecto fraternal, amor.</a:t>
            </a:r>
            <a:r>
              <a:rPr lang="es-PR" sz="2800" i="1" dirty="0">
                <a:solidFill>
                  <a:srgbClr val="000000"/>
                </a:solidFill>
                <a:latin typeface="Candara" pitchFamily="34" charset="0"/>
              </a:rPr>
              <a:t> </a:t>
            </a:r>
            <a:r>
              <a:rPr lang="es-ES" sz="2800" i="1" dirty="0">
                <a:solidFill>
                  <a:srgbClr val="000000"/>
                </a:solidFill>
                <a:latin typeface="Candara" pitchFamily="34" charset="0"/>
              </a:rPr>
              <a:t>Porque si estas cosas están en vosotros, y abundan, no os dejarán estar ociosos ni sin fruto en cuanto al conocimiento de nuestro Señor Jesucristo.</a:t>
            </a:r>
            <a:r>
              <a:rPr lang="es-PR" sz="2800" dirty="0">
                <a:solidFill>
                  <a:srgbClr val="000000"/>
                </a:solidFill>
                <a:latin typeface="Candara" pitchFamily="34" charset="0"/>
              </a:rPr>
              <a:t>" </a:t>
            </a:r>
          </a:p>
          <a:p>
            <a:pPr>
              <a:lnSpc>
                <a:spcPct val="80000"/>
              </a:lnSpc>
              <a:buFont typeface="Wingdings" pitchFamily="2" charset="2"/>
              <a:buNone/>
            </a:pPr>
            <a:r>
              <a:rPr lang="es-PR" sz="2800" dirty="0">
                <a:solidFill>
                  <a:srgbClr val="000000"/>
                </a:solidFill>
                <a:latin typeface="Candara" pitchFamily="34" charset="0"/>
              </a:rPr>
              <a:t>	</a:t>
            </a:r>
            <a:r>
              <a:rPr lang="es-PR" sz="2800" dirty="0">
                <a:solidFill>
                  <a:schemeClr val="hlink"/>
                </a:solidFill>
                <a:latin typeface="Candara" pitchFamily="34" charset="0"/>
              </a:rPr>
              <a:t>(2 Pedro 1.5-8, RVR60)</a:t>
            </a:r>
            <a:r>
              <a:rPr lang="es-PR" sz="2800" dirty="0">
                <a:solidFill>
                  <a:srgbClr val="000000"/>
                </a:solidFill>
                <a:latin typeface="Candara" pitchFamily="34" charset="0"/>
              </a:rPr>
              <a:t> </a:t>
            </a:r>
            <a:endParaRPr lang="es-PR" sz="2800" baseline="30000" dirty="0">
              <a:solidFill>
                <a:srgbClr val="000000"/>
              </a:solidFill>
              <a:latin typeface="Candara" pitchFamily="34" charset="0"/>
              <a:hlinkClick r:id="" action="ppaction://noactio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s-PR">
                <a:latin typeface="Candara" pitchFamily="34" charset="0"/>
              </a:rPr>
              <a:t>Nota aclaratoria</a:t>
            </a:r>
          </a:p>
        </p:txBody>
      </p:sp>
      <p:sp>
        <p:nvSpPr>
          <p:cNvPr id="58371" name="Rectangle 3"/>
          <p:cNvSpPr>
            <a:spLocks noGrp="1" noChangeArrowheads="1"/>
          </p:cNvSpPr>
          <p:nvPr>
            <p:ph type="body" idx="1"/>
          </p:nvPr>
        </p:nvSpPr>
        <p:spPr/>
        <p:txBody>
          <a:bodyPr/>
          <a:lstStyle/>
          <a:p>
            <a:r>
              <a:rPr lang="es-PR" sz="2800">
                <a:solidFill>
                  <a:srgbClr val="000000"/>
                </a:solidFill>
                <a:latin typeface="Candara" pitchFamily="34" charset="0"/>
              </a:rPr>
              <a:t>Entonces es la Palabra de Dios la que debe decidir sobre cualquier argumento.</a:t>
            </a:r>
          </a:p>
          <a:p>
            <a:r>
              <a:rPr lang="es-PR" sz="2800">
                <a:solidFill>
                  <a:srgbClr val="000000"/>
                </a:solidFill>
                <a:latin typeface="Candara" pitchFamily="34" charset="0"/>
              </a:rPr>
              <a:t>"</a:t>
            </a:r>
            <a:r>
              <a:rPr lang="es-ES" sz="2800" i="1">
                <a:solidFill>
                  <a:srgbClr val="000000"/>
                </a:solidFill>
                <a:latin typeface="Candara" pitchFamily="34" charset="0"/>
              </a:rPr>
              <a:t>que prediques la palabra; que instes a tiempo y fuera de tiempo; redarguye, reprende, exhorta con toda paciencia y doctrina.</a:t>
            </a:r>
            <a:r>
              <a:rPr lang="es-PR" sz="2800">
                <a:solidFill>
                  <a:srgbClr val="000000"/>
                </a:solidFill>
                <a:latin typeface="Candara" pitchFamily="34" charset="0"/>
              </a:rPr>
              <a:t>" </a:t>
            </a:r>
          </a:p>
          <a:p>
            <a:pPr>
              <a:buFont typeface="Wingdings" pitchFamily="2" charset="2"/>
              <a:buNone/>
            </a:pPr>
            <a:r>
              <a:rPr lang="es-PR" sz="2800">
                <a:solidFill>
                  <a:srgbClr val="000000"/>
                </a:solidFill>
                <a:latin typeface="Candara" pitchFamily="34" charset="0"/>
              </a:rPr>
              <a:t>	</a:t>
            </a:r>
            <a:r>
              <a:rPr lang="es-PR" sz="2800">
                <a:solidFill>
                  <a:schemeClr val="hlink"/>
                </a:solidFill>
                <a:latin typeface="Candara" pitchFamily="34" charset="0"/>
              </a:rPr>
              <a:t>(2 Timoteo 4.2, RVR60)</a:t>
            </a:r>
            <a:endParaRPr lang="es-PR" sz="2800" baseline="30000">
              <a:solidFill>
                <a:schemeClr val="hlink"/>
              </a:solidFill>
              <a:latin typeface="Candara" pitchFamily="34" charset="0"/>
              <a:hlinkClick r:id="" action="ppaction://noaction"/>
            </a:endParaRPr>
          </a:p>
          <a:p>
            <a:pPr>
              <a:buFont typeface="Wingdings" pitchFamily="2" charset="2"/>
              <a:buNone/>
            </a:pPr>
            <a:r>
              <a:rPr lang="es-PR" sz="2800">
                <a:solidFill>
                  <a:schemeClr val="hlink"/>
                </a:solidFill>
                <a:latin typeface="Candara" pitchFamily="34" charset="0"/>
              </a:rPr>
              <a:t>	</a:t>
            </a:r>
          </a:p>
          <a:p>
            <a:pPr>
              <a:buFont typeface="Wingdings" pitchFamily="2" charset="2"/>
              <a:buNone/>
            </a:pPr>
            <a:endParaRPr lang="es-PR" sz="2800" baseline="30000">
              <a:solidFill>
                <a:schemeClr val="hlink"/>
              </a:solidFill>
              <a:latin typeface="Candara" pitchFamily="34" charset="0"/>
              <a:hlinkClick r:id="" action="ppaction://noaction"/>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descr="C:\Libraries\Pictures\Visita a Reserva Natural de las Cabezas de San Juan, 16 de diciembre de 2011\IMG_3630.JPG"/>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10000" contrast="10000"/>
                    </a14:imgEffect>
                  </a14:imgLayer>
                </a14:imgProps>
              </a:ext>
              <a:ext uri="{28A0092B-C50C-407E-A947-70E740481C1C}">
                <a14:useLocalDpi xmlns:a14="http://schemas.microsoft.com/office/drawing/2010/main"/>
              </a:ext>
            </a:extLst>
          </a:blip>
          <a:srcRect/>
          <a:stretch>
            <a:fillRect/>
          </a:stretch>
        </p:blipFill>
        <p:spPr bwMode="auto">
          <a:xfrm>
            <a:off x="-15240" y="0"/>
            <a:ext cx="915924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4"/>
          <p:cNvSpPr>
            <a:spLocks noGrp="1" noChangeArrowheads="1"/>
          </p:cNvSpPr>
          <p:nvPr>
            <p:ph type="dt" sz="half" idx="2"/>
          </p:nvPr>
        </p:nvSpPr>
        <p:spPr/>
        <p:txBody>
          <a:bodyPr/>
          <a:lstStyle/>
          <a:p>
            <a:r>
              <a:rPr lang="es-PR"/>
              <a:t>(787) 890-0118</a:t>
            </a:r>
          </a:p>
          <a:p>
            <a:r>
              <a:rPr lang="es-PR"/>
              <a:t>www.iglesiabiblicabautista.org</a:t>
            </a:r>
          </a:p>
        </p:txBody>
      </p:sp>
      <p:sp>
        <p:nvSpPr>
          <p:cNvPr id="4" name="Rectangle 15"/>
          <p:cNvSpPr>
            <a:spLocks noGrp="1" noChangeArrowheads="1"/>
          </p:cNvSpPr>
          <p:nvPr>
            <p:ph type="ftr" sz="quarter" idx="3"/>
          </p:nvPr>
        </p:nvSpPr>
        <p:spPr/>
        <p:txBody>
          <a:bodyPr/>
          <a:lstStyle/>
          <a:p>
            <a:r>
              <a:rPr lang="es-PR"/>
              <a:t>Iglesia Bíblica Bautista de Aguadilla</a:t>
            </a:r>
          </a:p>
        </p:txBody>
      </p:sp>
      <p:sp>
        <p:nvSpPr>
          <p:cNvPr id="178178" name="Rectangle 2"/>
          <p:cNvSpPr>
            <a:spLocks noGrp="1" noChangeArrowheads="1"/>
          </p:cNvSpPr>
          <p:nvPr>
            <p:ph type="ctrTitle"/>
          </p:nvPr>
        </p:nvSpPr>
        <p:spPr>
          <a:xfrm>
            <a:off x="678180" y="457200"/>
            <a:ext cx="6408420" cy="1462088"/>
          </a:xfrm>
          <a:solidFill>
            <a:schemeClr val="tx1">
              <a:alpha val="27000"/>
            </a:schemeClr>
          </a:solidFill>
        </p:spPr>
        <p:txBody>
          <a:bodyPr anchor="ctr"/>
          <a:lstStyle/>
          <a:p>
            <a:r>
              <a:rPr lang="es-PR" sz="5400" dirty="0">
                <a:solidFill>
                  <a:schemeClr val="bg1"/>
                </a:solidFill>
                <a:effectLst>
                  <a:outerShdw blurRad="38100" dist="38100" dir="2700000" algn="tl">
                    <a:srgbClr val="000000">
                      <a:alpha val="43137"/>
                    </a:srgbClr>
                  </a:outerShdw>
                </a:effectLst>
                <a:latin typeface="Candara" pitchFamily="34" charset="0"/>
              </a:rPr>
              <a:t>“Confesión Positiva”</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lstStyle/>
          <a:p>
            <a:r>
              <a:rPr lang="es-PR">
                <a:latin typeface="Candara" pitchFamily="34" charset="0"/>
              </a:rPr>
              <a:t>Confesión Positiva</a:t>
            </a:r>
          </a:p>
        </p:txBody>
      </p:sp>
      <p:sp>
        <p:nvSpPr>
          <p:cNvPr id="179203" name="Rectangle 3"/>
          <p:cNvSpPr>
            <a:spLocks noGrp="1" noChangeArrowheads="1"/>
          </p:cNvSpPr>
          <p:nvPr>
            <p:ph type="body" idx="1"/>
          </p:nvPr>
        </p:nvSpPr>
        <p:spPr>
          <a:xfrm>
            <a:off x="609600" y="2133600"/>
            <a:ext cx="8345488" cy="4343400"/>
          </a:xfrm>
        </p:spPr>
        <p:txBody>
          <a:bodyPr/>
          <a:lstStyle/>
          <a:p>
            <a:r>
              <a:rPr lang="es-ES" sz="1200" dirty="0" smtClean="0">
                <a:latin typeface="Candara" pitchFamily="34" charset="0"/>
              </a:rPr>
              <a:t>“Pero </a:t>
            </a:r>
            <a:r>
              <a:rPr lang="es-ES" sz="1200" dirty="0">
                <a:latin typeface="Candara" pitchFamily="34" charset="0"/>
              </a:rPr>
              <a:t>ahí está, ahí llega. Un vídeo de no se donde. El libro de no se quién que está ganando a miles en tal país. Fulano de tal que está entrando en la televisión secular y se transformó en el consejero oficial de no se que </a:t>
            </a:r>
            <a:r>
              <a:rPr lang="es-ES" sz="1200" dirty="0" smtClean="0">
                <a:latin typeface="Candara" pitchFamily="34" charset="0"/>
              </a:rPr>
              <a:t>político </a:t>
            </a:r>
            <a:r>
              <a:rPr lang="es-ES" sz="1200" dirty="0">
                <a:latin typeface="Candara" pitchFamily="34" charset="0"/>
              </a:rPr>
              <a:t>o actor famoso. No hay problema. No sufras más. Ha llegado lo que necesitabas. El mensaje que está ganando multitudes.</a:t>
            </a:r>
            <a:br>
              <a:rPr lang="es-ES" sz="1200" dirty="0">
                <a:latin typeface="Candara" pitchFamily="34" charset="0"/>
              </a:rPr>
            </a:br>
            <a:r>
              <a:rPr lang="es-ES" sz="1200" dirty="0">
                <a:latin typeface="Candara" pitchFamily="34" charset="0"/>
              </a:rPr>
              <a:t/>
            </a:r>
            <a:br>
              <a:rPr lang="es-ES" sz="1200" dirty="0">
                <a:latin typeface="Candara" pitchFamily="34" charset="0"/>
              </a:rPr>
            </a:br>
            <a:r>
              <a:rPr lang="es-ES" sz="1200" dirty="0">
                <a:latin typeface="Candara" pitchFamily="34" charset="0"/>
              </a:rPr>
              <a:t>De pronto te dices: "¿Porque no?. Le voy a dar una oportunidad".</a:t>
            </a:r>
            <a:br>
              <a:rPr lang="es-ES" sz="1200" dirty="0">
                <a:latin typeface="Candara" pitchFamily="34" charset="0"/>
              </a:rPr>
            </a:br>
            <a:r>
              <a:rPr lang="es-ES" sz="1200" dirty="0">
                <a:latin typeface="Candara" pitchFamily="34" charset="0"/>
              </a:rPr>
              <a:t/>
            </a:r>
            <a:br>
              <a:rPr lang="es-ES" sz="1200" dirty="0">
                <a:latin typeface="Candara" pitchFamily="34" charset="0"/>
              </a:rPr>
            </a:br>
            <a:r>
              <a:rPr lang="es-ES" sz="1200" dirty="0">
                <a:latin typeface="Candara" pitchFamily="34" charset="0"/>
              </a:rPr>
              <a:t>Y ahí está. Hecho. El pastor "no se quién" con la Iglesia más grande de "no se donde" te aconseja en su libro más vendido del año, que debes transformar tu Iglesia en una gran y desafiante </a:t>
            </a:r>
            <a:r>
              <a:rPr lang="es-ES" sz="1200" dirty="0" smtClean="0">
                <a:latin typeface="Candara" pitchFamily="34" charset="0"/>
              </a:rPr>
              <a:t>pirámide </a:t>
            </a:r>
            <a:r>
              <a:rPr lang="es-ES" sz="1200" dirty="0">
                <a:latin typeface="Candara" pitchFamily="34" charset="0"/>
              </a:rPr>
              <a:t>donde el que más se esfuerza más alto llegará, que lo que todos necesitan es MOTIVACIÓN. Tú tienes que transformarte en el </a:t>
            </a:r>
            <a:r>
              <a:rPr lang="es-ES" sz="1200" dirty="0" smtClean="0">
                <a:latin typeface="Candara" pitchFamily="34" charset="0"/>
              </a:rPr>
              <a:t>"líder </a:t>
            </a:r>
            <a:r>
              <a:rPr lang="es-ES" sz="1200" dirty="0">
                <a:latin typeface="Candara" pitchFamily="34" charset="0"/>
              </a:rPr>
              <a:t>eficaz que todos quieran seguir" (como dice John Maxwell) de tu Iglesia. Sueños, metas, </a:t>
            </a:r>
            <a:r>
              <a:rPr lang="es-ES" sz="1200" dirty="0" smtClean="0">
                <a:latin typeface="Candara" pitchFamily="34" charset="0"/>
              </a:rPr>
              <a:t>desafíos, </a:t>
            </a:r>
            <a:r>
              <a:rPr lang="es-ES" sz="1200" dirty="0">
                <a:latin typeface="Candara" pitchFamily="34" charset="0"/>
              </a:rPr>
              <a:t>liderazgo y motivación son las palabras claves. "Tú puedes hacer y ser todo lo que te propongas" es la piedra filosofal. "Hay un gran potencial dentro tuyo, por lo tanto sal al mundo y lidera a los demás a la conquista".</a:t>
            </a:r>
            <a:br>
              <a:rPr lang="es-ES" sz="1200" dirty="0">
                <a:latin typeface="Candara" pitchFamily="34" charset="0"/>
              </a:rPr>
            </a:br>
            <a:r>
              <a:rPr lang="es-ES" sz="1200" dirty="0">
                <a:latin typeface="Candara" pitchFamily="34" charset="0"/>
              </a:rPr>
              <a:t/>
            </a:r>
            <a:br>
              <a:rPr lang="es-ES" sz="1200" dirty="0">
                <a:latin typeface="Candara" pitchFamily="34" charset="0"/>
              </a:rPr>
            </a:br>
            <a:r>
              <a:rPr lang="es-ES" sz="1200" dirty="0">
                <a:latin typeface="Candara" pitchFamily="34" charset="0"/>
              </a:rPr>
              <a:t>De ser un pequeño bote naufragando en el medio del mar, pasas a sentirte vivo y con una dirección concreta. La vida vuelve a </a:t>
            </a:r>
            <a:r>
              <a:rPr lang="es-ES" sz="1200" dirty="0" smtClean="0">
                <a:latin typeface="Candara" pitchFamily="34" charset="0"/>
              </a:rPr>
              <a:t>sonreír. </a:t>
            </a:r>
            <a:r>
              <a:rPr lang="es-ES" sz="1200" dirty="0">
                <a:latin typeface="Candara" pitchFamily="34" charset="0"/>
              </a:rPr>
              <a:t>Entre los congresos y libros de "Liderazgo", "Sanidad Interior" y "Psicología Cristiana" sientes que ahora tienes algo en tus manos que al mundo sí le interesa oír. Cualquier comentario, frase o consejo a </a:t>
            </a:r>
            <a:r>
              <a:rPr lang="es-ES" sz="1200" dirty="0" smtClean="0">
                <a:latin typeface="Candara" pitchFamily="34" charset="0"/>
              </a:rPr>
              <a:t>alguien </a:t>
            </a:r>
            <a:r>
              <a:rPr lang="es-ES" sz="1200" dirty="0">
                <a:latin typeface="Candara" pitchFamily="34" charset="0"/>
              </a:rPr>
              <a:t>no cristiano de las "nuevas doctrinas cristianas" aprendidas deslumbra y es altamente agradecida. El mundo vuelve a </a:t>
            </a:r>
            <a:r>
              <a:rPr lang="es-ES" sz="1200" dirty="0" smtClean="0">
                <a:latin typeface="Candara" pitchFamily="34" charset="0"/>
              </a:rPr>
              <a:t>oírnos. </a:t>
            </a:r>
            <a:r>
              <a:rPr lang="es-ES" sz="1200" dirty="0">
                <a:latin typeface="Candara" pitchFamily="34" charset="0"/>
              </a:rPr>
              <a:t>¡Que bueno!. Volvemos a tener un mensaje que a la gente le interesa. Ahora nos sentimos más seguros y motivados. Podemos hablar hasta en la </a:t>
            </a:r>
            <a:r>
              <a:rPr lang="es-ES" sz="1200" dirty="0" smtClean="0">
                <a:latin typeface="Candara" pitchFamily="34" charset="0"/>
              </a:rPr>
              <a:t>televisión </a:t>
            </a:r>
            <a:r>
              <a:rPr lang="es-ES" sz="1200" dirty="0">
                <a:latin typeface="Candara" pitchFamily="34" charset="0"/>
              </a:rPr>
              <a:t>de nuestras doctrinas motivacionales y de sanidad para el alma y el mundo nos recibe gustoso.</a:t>
            </a:r>
            <a:br>
              <a:rPr lang="es-ES" sz="1200" dirty="0">
                <a:latin typeface="Candara" pitchFamily="34" charset="0"/>
              </a:rPr>
            </a:br>
            <a:r>
              <a:rPr lang="es-ES" sz="1200" dirty="0">
                <a:latin typeface="Candara" pitchFamily="34" charset="0"/>
              </a:rPr>
              <a:t/>
            </a:r>
            <a:br>
              <a:rPr lang="es-ES" sz="1200" dirty="0">
                <a:latin typeface="Candara" pitchFamily="34" charset="0"/>
              </a:rPr>
            </a:br>
            <a:r>
              <a:rPr lang="es-ES" sz="1200" dirty="0">
                <a:latin typeface="Candara" pitchFamily="34" charset="0"/>
              </a:rPr>
              <a:t>Esto es todo un </a:t>
            </a:r>
            <a:r>
              <a:rPr lang="es-ES" sz="1200" dirty="0" smtClean="0">
                <a:latin typeface="Candara" pitchFamily="34" charset="0"/>
              </a:rPr>
              <a:t>éxito. </a:t>
            </a:r>
            <a:r>
              <a:rPr lang="es-ES" sz="1200" dirty="0">
                <a:latin typeface="Candara" pitchFamily="34" charset="0"/>
              </a:rPr>
              <a:t>Ha dado resultado. Luz en las tinieblas. ¿Que puede tener de malo?</a:t>
            </a:r>
            <a:br>
              <a:rPr lang="es-ES" sz="1200" dirty="0">
                <a:latin typeface="Candara" pitchFamily="34" charset="0"/>
              </a:rPr>
            </a:br>
            <a:endParaRPr lang="es-PR" sz="1200" dirty="0">
              <a:latin typeface="Candara" pitchFamily="34" charset="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lstStyle/>
          <a:p>
            <a:r>
              <a:rPr lang="es-PR">
                <a:latin typeface="Candara" pitchFamily="34" charset="0"/>
              </a:rPr>
              <a:t>Confesión Positiva</a:t>
            </a:r>
          </a:p>
        </p:txBody>
      </p:sp>
      <p:sp>
        <p:nvSpPr>
          <p:cNvPr id="179203" name="Rectangle 3"/>
          <p:cNvSpPr>
            <a:spLocks noGrp="1" noChangeArrowheads="1"/>
          </p:cNvSpPr>
          <p:nvPr>
            <p:ph type="body" idx="1"/>
          </p:nvPr>
        </p:nvSpPr>
        <p:spPr/>
        <p:txBody>
          <a:bodyPr/>
          <a:lstStyle/>
          <a:p>
            <a:r>
              <a:rPr lang="en-US">
                <a:latin typeface="Candara" pitchFamily="34" charset="0"/>
              </a:rPr>
              <a:t>Algunos creyentes creen y enseñan que la mayor demostración de fe es “declarar positivamente”.</a:t>
            </a:r>
          </a:p>
          <a:p>
            <a:pPr lvl="1"/>
            <a:r>
              <a:rPr lang="en-US">
                <a:latin typeface="Candara" pitchFamily="34" charset="0"/>
              </a:rPr>
              <a:t>Se declaran sanos.</a:t>
            </a:r>
          </a:p>
          <a:p>
            <a:pPr lvl="1"/>
            <a:r>
              <a:rPr lang="en-US">
                <a:latin typeface="Candara" pitchFamily="34" charset="0"/>
              </a:rPr>
              <a:t>Se declaran prósperos.</a:t>
            </a:r>
          </a:p>
          <a:p>
            <a:pPr lvl="1"/>
            <a:r>
              <a:rPr lang="en-US">
                <a:latin typeface="Candara" pitchFamily="34" charset="0"/>
              </a:rPr>
              <a:t>Se declaran libres de la pruebas.</a:t>
            </a:r>
            <a:endParaRPr lang="es-PR">
              <a:latin typeface="Candara" pitchFamily="34" charset="0"/>
            </a:endParaRPr>
          </a:p>
        </p:txBody>
      </p:sp>
    </p:spTree>
    <p:extLst>
      <p:ext uri="{BB962C8B-B14F-4D97-AF65-F5344CB8AC3E}">
        <p14:creationId xmlns:p14="http://schemas.microsoft.com/office/powerpoint/2010/main" val="194889203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r>
              <a:rPr lang="es-PR">
                <a:latin typeface="Candara" pitchFamily="34" charset="0"/>
              </a:rPr>
              <a:t>Confesión Positiva</a:t>
            </a:r>
          </a:p>
        </p:txBody>
      </p:sp>
      <p:sp>
        <p:nvSpPr>
          <p:cNvPr id="203779" name="Rectangle 3"/>
          <p:cNvSpPr>
            <a:spLocks noGrp="1" noChangeArrowheads="1"/>
          </p:cNvSpPr>
          <p:nvPr>
            <p:ph type="body" idx="1"/>
          </p:nvPr>
        </p:nvSpPr>
        <p:spPr>
          <a:xfrm>
            <a:off x="1219200" y="1905000"/>
            <a:ext cx="7735888" cy="4114800"/>
          </a:xfrm>
        </p:spPr>
        <p:txBody>
          <a:bodyPr/>
          <a:lstStyle/>
          <a:p>
            <a:r>
              <a:rPr lang="en-US" i="1" dirty="0" err="1">
                <a:latin typeface="Candara" pitchFamily="34" charset="0"/>
              </a:rPr>
              <a:t>Otros</a:t>
            </a:r>
            <a:r>
              <a:rPr lang="en-US" i="1" dirty="0">
                <a:latin typeface="Candara" pitchFamily="34" charset="0"/>
              </a:rPr>
              <a:t> </a:t>
            </a:r>
            <a:r>
              <a:rPr lang="en-US" i="1" dirty="0" err="1">
                <a:latin typeface="Candara" pitchFamily="34" charset="0"/>
              </a:rPr>
              <a:t>nombres</a:t>
            </a:r>
            <a:r>
              <a:rPr lang="en-US" i="1" dirty="0">
                <a:latin typeface="Candara" pitchFamily="34" charset="0"/>
              </a:rPr>
              <a:t> de </a:t>
            </a:r>
            <a:r>
              <a:rPr lang="en-US" i="1" dirty="0" err="1">
                <a:latin typeface="Candara" pitchFamily="34" charset="0"/>
              </a:rPr>
              <a:t>este</a:t>
            </a:r>
            <a:r>
              <a:rPr lang="en-US" i="1" dirty="0">
                <a:latin typeface="Candara" pitchFamily="34" charset="0"/>
              </a:rPr>
              <a:t> </a:t>
            </a:r>
            <a:r>
              <a:rPr lang="en-US" i="1" dirty="0" err="1">
                <a:latin typeface="Candara" pitchFamily="34" charset="0"/>
              </a:rPr>
              <a:t>movimiento</a:t>
            </a:r>
            <a:r>
              <a:rPr lang="en-US" i="1" dirty="0">
                <a:latin typeface="Candara" pitchFamily="34" charset="0"/>
              </a:rPr>
              <a:t>:</a:t>
            </a:r>
          </a:p>
          <a:p>
            <a:pPr lvl="1"/>
            <a:r>
              <a:rPr lang="en-US" i="1" dirty="0">
                <a:latin typeface="Candara" pitchFamily="34" charset="0"/>
              </a:rPr>
              <a:t>“</a:t>
            </a:r>
            <a:r>
              <a:rPr lang="en-US" i="1" dirty="0" err="1">
                <a:latin typeface="Candara" pitchFamily="34" charset="0"/>
              </a:rPr>
              <a:t>Movimiento</a:t>
            </a:r>
            <a:r>
              <a:rPr lang="en-US" i="1" dirty="0">
                <a:latin typeface="Candara" pitchFamily="34" charset="0"/>
              </a:rPr>
              <a:t> </a:t>
            </a:r>
            <a:r>
              <a:rPr lang="en-US" i="1" dirty="0" err="1">
                <a:latin typeface="Candara" pitchFamily="34" charset="0"/>
              </a:rPr>
              <a:t>Palabra</a:t>
            </a:r>
            <a:r>
              <a:rPr lang="en-US" i="1" dirty="0">
                <a:latin typeface="Candara" pitchFamily="34" charset="0"/>
              </a:rPr>
              <a:t> y Fe”</a:t>
            </a:r>
          </a:p>
          <a:p>
            <a:pPr lvl="1"/>
            <a:r>
              <a:rPr lang="en-US" i="1" dirty="0">
                <a:latin typeface="Candara" pitchFamily="34" charset="0"/>
              </a:rPr>
              <a:t>“</a:t>
            </a:r>
            <a:r>
              <a:rPr lang="en-US" i="1" dirty="0" err="1">
                <a:latin typeface="Candara" pitchFamily="34" charset="0"/>
              </a:rPr>
              <a:t>Fórmula</a:t>
            </a:r>
            <a:r>
              <a:rPr lang="en-US" i="1" dirty="0">
                <a:latin typeface="Candara" pitchFamily="34" charset="0"/>
              </a:rPr>
              <a:t> de Fe" </a:t>
            </a:r>
          </a:p>
          <a:p>
            <a:pPr lvl="1"/>
            <a:r>
              <a:rPr lang="en-US" i="1" dirty="0">
                <a:latin typeface="Candara" pitchFamily="34" charset="0"/>
              </a:rPr>
              <a:t>“Super Fe" </a:t>
            </a:r>
          </a:p>
          <a:p>
            <a:pPr lvl="1"/>
            <a:r>
              <a:rPr lang="en-US" i="1" dirty="0">
                <a:latin typeface="Candara" pitchFamily="34" charset="0"/>
              </a:rPr>
              <a:t>“</a:t>
            </a:r>
            <a:r>
              <a:rPr lang="en-US" i="1" dirty="0" err="1">
                <a:latin typeface="Candara" pitchFamily="34" charset="0"/>
              </a:rPr>
              <a:t>Nómbralo</a:t>
            </a:r>
            <a:r>
              <a:rPr lang="en-US" i="1" dirty="0">
                <a:latin typeface="Candara" pitchFamily="34" charset="0"/>
              </a:rPr>
              <a:t> y </a:t>
            </a:r>
            <a:r>
              <a:rPr lang="en-US" i="1" dirty="0" err="1">
                <a:latin typeface="Candara" pitchFamily="34" charset="0"/>
              </a:rPr>
              <a:t>Reclámalo</a:t>
            </a:r>
            <a:r>
              <a:rPr lang="en-US" i="1" dirty="0">
                <a:latin typeface="Candara" pitchFamily="34" charset="0"/>
              </a:rPr>
              <a:t>" </a:t>
            </a:r>
          </a:p>
          <a:p>
            <a:pPr lvl="1"/>
            <a:r>
              <a:rPr lang="en-US" i="1" dirty="0">
                <a:latin typeface="Candara" pitchFamily="34" charset="0"/>
              </a:rPr>
              <a:t>“</a:t>
            </a:r>
            <a:r>
              <a:rPr lang="en-US" i="1" dirty="0" err="1">
                <a:latin typeface="Candara" pitchFamily="34" charset="0"/>
              </a:rPr>
              <a:t>Salud</a:t>
            </a:r>
            <a:r>
              <a:rPr lang="en-US" i="1" dirty="0">
                <a:latin typeface="Candara" pitchFamily="34" charset="0"/>
              </a:rPr>
              <a:t>, </a:t>
            </a:r>
            <a:r>
              <a:rPr lang="en-US" i="1" dirty="0" err="1">
                <a:latin typeface="Candara" pitchFamily="34" charset="0"/>
              </a:rPr>
              <a:t>Riquezas</a:t>
            </a:r>
            <a:r>
              <a:rPr lang="en-US" i="1" dirty="0">
                <a:latin typeface="Candara" pitchFamily="34" charset="0"/>
              </a:rPr>
              <a:t> y </a:t>
            </a:r>
            <a:r>
              <a:rPr lang="en-US" i="1" dirty="0" err="1">
                <a:latin typeface="Candara" pitchFamily="34" charset="0"/>
              </a:rPr>
              <a:t>Prosperidad</a:t>
            </a:r>
            <a:r>
              <a:rPr lang="en-US" i="1" dirty="0">
                <a:latin typeface="Candara" pitchFamily="34" charset="0"/>
              </a:rPr>
              <a:t>” </a:t>
            </a:r>
          </a:p>
          <a:p>
            <a:pPr lvl="1"/>
            <a:r>
              <a:rPr lang="en-US" i="1" dirty="0">
                <a:latin typeface="Candara" pitchFamily="34" charset="0"/>
              </a:rPr>
              <a:t>“Fe </a:t>
            </a:r>
            <a:r>
              <a:rPr lang="en-US" i="1" dirty="0" err="1">
                <a:latin typeface="Candara" pitchFamily="34" charset="0"/>
              </a:rPr>
              <a:t>es</a:t>
            </a:r>
            <a:r>
              <a:rPr lang="en-US" i="1" dirty="0">
                <a:latin typeface="Candara" pitchFamily="34" charset="0"/>
              </a:rPr>
              <a:t> la Victoria</a:t>
            </a:r>
            <a:r>
              <a:rPr lang="en-US" i="1" dirty="0" smtClean="0">
                <a:latin typeface="Candara" pitchFamily="34" charset="0"/>
              </a:rPr>
              <a:t>”</a:t>
            </a:r>
          </a:p>
          <a:p>
            <a:pPr lvl="1"/>
            <a:r>
              <a:rPr lang="en-US" i="1" dirty="0" smtClean="0">
                <a:latin typeface="Candara" pitchFamily="34" charset="0"/>
              </a:rPr>
              <a:t>“</a:t>
            </a:r>
            <a:r>
              <a:rPr lang="en-US" i="1" dirty="0" err="1" smtClean="0">
                <a:latin typeface="Candara" pitchFamily="34" charset="0"/>
              </a:rPr>
              <a:t>Decláralo</a:t>
            </a:r>
            <a:r>
              <a:rPr lang="en-US" i="1" dirty="0" smtClean="0">
                <a:latin typeface="Candara" pitchFamily="34" charset="0"/>
              </a:rPr>
              <a:t> </a:t>
            </a:r>
            <a:r>
              <a:rPr lang="en-US" i="1" dirty="0" err="1" smtClean="0">
                <a:latin typeface="Candara" pitchFamily="34" charset="0"/>
              </a:rPr>
              <a:t>hecho</a:t>
            </a:r>
            <a:r>
              <a:rPr lang="en-US" i="1" dirty="0" smtClean="0">
                <a:latin typeface="Candara" pitchFamily="34" charset="0"/>
              </a:rPr>
              <a:t> </a:t>
            </a:r>
            <a:r>
              <a:rPr lang="en-US" i="1" dirty="0" err="1" smtClean="0">
                <a:latin typeface="Candara" pitchFamily="34" charset="0"/>
              </a:rPr>
              <a:t>ya</a:t>
            </a:r>
            <a:r>
              <a:rPr lang="en-US" i="1" dirty="0" smtClean="0">
                <a:latin typeface="Candara" pitchFamily="34" charset="0"/>
              </a:rPr>
              <a:t>” </a:t>
            </a:r>
          </a:p>
          <a:p>
            <a:pPr lvl="1"/>
            <a:r>
              <a:rPr lang="en-US" i="1" dirty="0" smtClean="0">
                <a:latin typeface="Candara" pitchFamily="34" charset="0"/>
              </a:rPr>
              <a:t>“</a:t>
            </a:r>
            <a:r>
              <a:rPr lang="en-US" i="1" dirty="0" err="1" smtClean="0">
                <a:latin typeface="Candara" pitchFamily="34" charset="0"/>
              </a:rPr>
              <a:t>Pide</a:t>
            </a:r>
            <a:r>
              <a:rPr lang="en-US" i="1" dirty="0" smtClean="0">
                <a:latin typeface="Candara" pitchFamily="34" charset="0"/>
              </a:rPr>
              <a:t> </a:t>
            </a:r>
            <a:r>
              <a:rPr lang="en-US" i="1" dirty="0" err="1" smtClean="0">
                <a:latin typeface="Candara" pitchFamily="34" charset="0"/>
              </a:rPr>
              <a:t>tu</a:t>
            </a:r>
            <a:r>
              <a:rPr lang="en-US" i="1" dirty="0" smtClean="0">
                <a:latin typeface="Candara" pitchFamily="34" charset="0"/>
              </a:rPr>
              <a:t> </a:t>
            </a:r>
            <a:r>
              <a:rPr lang="en-US" i="1" dirty="0" err="1" smtClean="0">
                <a:latin typeface="Candara" pitchFamily="34" charset="0"/>
              </a:rPr>
              <a:t>milagro</a:t>
            </a:r>
            <a:r>
              <a:rPr lang="en-US" i="1" dirty="0" smtClean="0">
                <a:latin typeface="Candara" pitchFamily="34" charset="0"/>
              </a:rPr>
              <a:t>”</a:t>
            </a:r>
            <a:endParaRPr lang="en-US" i="1" dirty="0">
              <a:latin typeface="Candara" pitchFamily="34"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lstStyle/>
          <a:p>
            <a:r>
              <a:rPr lang="es-PR">
                <a:latin typeface="Candara" pitchFamily="34" charset="0"/>
              </a:rPr>
              <a:t>Confesión Positiva</a:t>
            </a:r>
          </a:p>
        </p:txBody>
      </p:sp>
      <p:sp>
        <p:nvSpPr>
          <p:cNvPr id="223235" name="Rectangle 3"/>
          <p:cNvSpPr>
            <a:spLocks noGrp="1" noChangeArrowheads="1"/>
          </p:cNvSpPr>
          <p:nvPr>
            <p:ph type="body" idx="1"/>
          </p:nvPr>
        </p:nvSpPr>
        <p:spPr/>
        <p:txBody>
          <a:bodyPr/>
          <a:lstStyle/>
          <a:p>
            <a:pPr>
              <a:lnSpc>
                <a:spcPct val="90000"/>
              </a:lnSpc>
            </a:pPr>
            <a:r>
              <a:rPr lang="en-US" i="1" dirty="0" err="1">
                <a:latin typeface="Candara" pitchFamily="34" charset="0"/>
              </a:rPr>
              <a:t>Participan</a:t>
            </a:r>
            <a:r>
              <a:rPr lang="en-US" i="1" dirty="0">
                <a:latin typeface="Candara" pitchFamily="34" charset="0"/>
              </a:rPr>
              <a:t> en </a:t>
            </a:r>
            <a:r>
              <a:rPr lang="en-US" i="1" dirty="0" err="1">
                <a:latin typeface="Candara" pitchFamily="34" charset="0"/>
              </a:rPr>
              <a:t>este</a:t>
            </a:r>
            <a:r>
              <a:rPr lang="en-US" i="1" dirty="0">
                <a:latin typeface="Candara" pitchFamily="34" charset="0"/>
              </a:rPr>
              <a:t> </a:t>
            </a:r>
            <a:r>
              <a:rPr lang="en-US" i="1" dirty="0" err="1">
                <a:latin typeface="Candara" pitchFamily="34" charset="0"/>
              </a:rPr>
              <a:t>movimiento</a:t>
            </a:r>
            <a:r>
              <a:rPr lang="en-US" i="1" dirty="0">
                <a:latin typeface="Candara" pitchFamily="34" charset="0"/>
              </a:rPr>
              <a:t>:</a:t>
            </a:r>
          </a:p>
          <a:p>
            <a:pPr lvl="1">
              <a:lnSpc>
                <a:spcPct val="90000"/>
              </a:lnSpc>
            </a:pPr>
            <a:r>
              <a:rPr lang="en-US" i="1" dirty="0">
                <a:latin typeface="Candara" pitchFamily="34" charset="0"/>
              </a:rPr>
              <a:t>Kenneth Copeland</a:t>
            </a:r>
          </a:p>
          <a:p>
            <a:pPr lvl="1">
              <a:lnSpc>
                <a:spcPct val="90000"/>
              </a:lnSpc>
            </a:pPr>
            <a:r>
              <a:rPr lang="en-US" i="1" dirty="0">
                <a:latin typeface="Candara" pitchFamily="34" charset="0"/>
              </a:rPr>
              <a:t>Kenneth </a:t>
            </a:r>
            <a:r>
              <a:rPr lang="en-US" i="1" dirty="0" err="1">
                <a:latin typeface="Candara" pitchFamily="34" charset="0"/>
              </a:rPr>
              <a:t>Hagin</a:t>
            </a:r>
            <a:endParaRPr lang="en-US" i="1" dirty="0">
              <a:latin typeface="Candara" pitchFamily="34" charset="0"/>
            </a:endParaRPr>
          </a:p>
          <a:p>
            <a:pPr lvl="1">
              <a:lnSpc>
                <a:spcPct val="90000"/>
              </a:lnSpc>
            </a:pPr>
            <a:r>
              <a:rPr lang="en-US" i="1" dirty="0">
                <a:latin typeface="Candara" pitchFamily="34" charset="0"/>
              </a:rPr>
              <a:t>Benny </a:t>
            </a:r>
            <a:r>
              <a:rPr lang="en-US" i="1" dirty="0" err="1">
                <a:latin typeface="Candara" pitchFamily="34" charset="0"/>
              </a:rPr>
              <a:t>Hinn</a:t>
            </a:r>
            <a:endParaRPr lang="en-US" i="1" dirty="0">
              <a:latin typeface="Candara" pitchFamily="34" charset="0"/>
            </a:endParaRPr>
          </a:p>
          <a:p>
            <a:pPr lvl="1">
              <a:lnSpc>
                <a:spcPct val="90000"/>
              </a:lnSpc>
            </a:pPr>
            <a:r>
              <a:rPr lang="en-US" i="1" dirty="0">
                <a:latin typeface="Candara" pitchFamily="34" charset="0"/>
              </a:rPr>
              <a:t>Paul and Jan Crouch</a:t>
            </a:r>
          </a:p>
          <a:p>
            <a:pPr lvl="1">
              <a:lnSpc>
                <a:spcPct val="90000"/>
              </a:lnSpc>
            </a:pPr>
            <a:r>
              <a:rPr lang="en-US" i="1" dirty="0">
                <a:latin typeface="Candara" pitchFamily="34" charset="0"/>
              </a:rPr>
              <a:t>Rodolfo y </a:t>
            </a:r>
            <a:r>
              <a:rPr lang="en-US" i="1" dirty="0" err="1">
                <a:latin typeface="Candara" pitchFamily="34" charset="0"/>
              </a:rPr>
              <a:t>Otoniel</a:t>
            </a:r>
            <a:r>
              <a:rPr lang="en-US" i="1" dirty="0">
                <a:latin typeface="Candara" pitchFamily="34" charset="0"/>
              </a:rPr>
              <a:t> Font</a:t>
            </a:r>
          </a:p>
          <a:p>
            <a:pPr lvl="1">
              <a:lnSpc>
                <a:spcPct val="90000"/>
              </a:lnSpc>
            </a:pPr>
            <a:r>
              <a:rPr lang="en-US" i="1" dirty="0" err="1">
                <a:latin typeface="Candara" pitchFamily="34" charset="0"/>
              </a:rPr>
              <a:t>Héctor</a:t>
            </a:r>
            <a:r>
              <a:rPr lang="en-US" i="1" dirty="0">
                <a:latin typeface="Candara" pitchFamily="34" charset="0"/>
              </a:rPr>
              <a:t> y Evelyn </a:t>
            </a:r>
            <a:r>
              <a:rPr lang="en-US" i="1" dirty="0" smtClean="0">
                <a:latin typeface="Candara" pitchFamily="34" charset="0"/>
              </a:rPr>
              <a:t>Pérez</a:t>
            </a:r>
          </a:p>
          <a:p>
            <a:pPr lvl="1">
              <a:lnSpc>
                <a:spcPct val="90000"/>
              </a:lnSpc>
            </a:pPr>
            <a:r>
              <a:rPr lang="en-US" i="1" dirty="0" smtClean="0">
                <a:latin typeface="Candara" pitchFamily="34" charset="0"/>
              </a:rPr>
              <a:t>Cash Luna</a:t>
            </a:r>
            <a:endParaRPr lang="en-US" i="1" dirty="0">
              <a:latin typeface="Candara" pitchFamily="34" charset="0"/>
            </a:endParaRPr>
          </a:p>
          <a:p>
            <a:pPr lvl="1">
              <a:lnSpc>
                <a:spcPct val="90000"/>
              </a:lnSpc>
            </a:pPr>
            <a:r>
              <a:rPr lang="en-US" i="1" dirty="0" smtClean="0">
                <a:latin typeface="Candara" pitchFamily="34" charset="0"/>
              </a:rPr>
              <a:t>Y </a:t>
            </a:r>
            <a:r>
              <a:rPr lang="en-US" i="1" dirty="0" err="1" smtClean="0">
                <a:latin typeface="Candara" pitchFamily="34" charset="0"/>
              </a:rPr>
              <a:t>muchas</a:t>
            </a:r>
            <a:r>
              <a:rPr lang="en-US" i="1" dirty="0" smtClean="0">
                <a:latin typeface="Candara" pitchFamily="34" charset="0"/>
              </a:rPr>
              <a:t> </a:t>
            </a:r>
            <a:r>
              <a:rPr lang="en-US" i="1" dirty="0" err="1">
                <a:latin typeface="Candara" pitchFamily="34" charset="0"/>
              </a:rPr>
              <a:t>congregaciones</a:t>
            </a:r>
            <a:r>
              <a:rPr lang="en-US" i="1" dirty="0">
                <a:latin typeface="Candara" pitchFamily="34" charset="0"/>
              </a:rPr>
              <a:t> locales</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lstStyle/>
          <a:p>
            <a:r>
              <a:rPr lang="es-PR">
                <a:latin typeface="Candara" pitchFamily="34" charset="0"/>
              </a:rPr>
              <a:t>Confesión Positiva</a:t>
            </a:r>
          </a:p>
        </p:txBody>
      </p:sp>
      <p:sp>
        <p:nvSpPr>
          <p:cNvPr id="180227" name="Rectangle 3"/>
          <p:cNvSpPr>
            <a:spLocks noGrp="1" noChangeArrowheads="1"/>
          </p:cNvSpPr>
          <p:nvPr>
            <p:ph type="body" idx="1"/>
          </p:nvPr>
        </p:nvSpPr>
        <p:spPr/>
        <p:txBody>
          <a:bodyPr/>
          <a:lstStyle/>
          <a:p>
            <a:r>
              <a:rPr lang="en-US" dirty="0" err="1">
                <a:latin typeface="Candara" pitchFamily="34" charset="0"/>
              </a:rPr>
              <a:t>Fundamento</a:t>
            </a:r>
            <a:r>
              <a:rPr lang="en-US" dirty="0">
                <a:latin typeface="Candara" pitchFamily="34" charset="0"/>
              </a:rPr>
              <a:t>:</a:t>
            </a:r>
          </a:p>
          <a:p>
            <a:pPr lvl="1"/>
            <a:r>
              <a:rPr lang="es-PR" dirty="0">
                <a:latin typeface="Candara" pitchFamily="34" charset="0"/>
              </a:rPr>
              <a:t>Creen que hay poder en las palabras.</a:t>
            </a:r>
          </a:p>
          <a:p>
            <a:pPr lvl="2"/>
            <a:r>
              <a:rPr lang="es-PR" sz="2800" dirty="0">
                <a:latin typeface="Candara" pitchFamily="34" charset="0"/>
              </a:rPr>
              <a:t>Enseñan que la mejor evidencia es cuando Dios creó el universo.</a:t>
            </a:r>
          </a:p>
          <a:p>
            <a:pPr lvl="1"/>
            <a:r>
              <a:rPr lang="es-PR" dirty="0">
                <a:latin typeface="Candara" pitchFamily="34" charset="0"/>
              </a:rPr>
              <a:t>Enseñan que tu fe se demuestra cuando la “declaras” en palabras.</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r>
              <a:rPr lang="es-PR">
                <a:latin typeface="Candara" pitchFamily="34" charset="0"/>
              </a:rPr>
              <a:t>Confesión Positiva</a:t>
            </a:r>
          </a:p>
        </p:txBody>
      </p:sp>
      <p:sp>
        <p:nvSpPr>
          <p:cNvPr id="181251" name="Rectangle 3"/>
          <p:cNvSpPr>
            <a:spLocks noGrp="1" noChangeArrowheads="1"/>
          </p:cNvSpPr>
          <p:nvPr>
            <p:ph type="body" idx="1"/>
          </p:nvPr>
        </p:nvSpPr>
        <p:spPr/>
        <p:txBody>
          <a:bodyPr/>
          <a:lstStyle/>
          <a:p>
            <a:pPr>
              <a:lnSpc>
                <a:spcPct val="80000"/>
              </a:lnSpc>
            </a:pPr>
            <a:r>
              <a:rPr lang="es-PR" sz="2800">
                <a:latin typeface="Candara" pitchFamily="34" charset="0"/>
              </a:rPr>
              <a:t>La “confesión positiva” es la noción antibíblica que los cristianos pueden crear cosas (y aún controlar su futuro) al confesarlo o “profetizarlo”. </a:t>
            </a:r>
          </a:p>
          <a:p>
            <a:pPr>
              <a:lnSpc>
                <a:spcPct val="80000"/>
              </a:lnSpc>
            </a:pPr>
            <a:r>
              <a:rPr lang="es-PR" sz="2800">
                <a:latin typeface="Candara" pitchFamily="34" charset="0"/>
              </a:rPr>
              <a:t>La premisa básica de la “confesión positiva” tal y como la enseñan los movimientos y organizaciones que hemos descrito es:</a:t>
            </a:r>
          </a:p>
          <a:p>
            <a:pPr lvl="1">
              <a:lnSpc>
                <a:spcPct val="80000"/>
              </a:lnSpc>
            </a:pPr>
            <a:r>
              <a:rPr lang="es-PR" sz="2400">
                <a:latin typeface="Candara" pitchFamily="34" charset="0"/>
              </a:rPr>
              <a:t>Dios creó las cosas con sólo hablar las palabras. </a:t>
            </a:r>
          </a:p>
          <a:p>
            <a:pPr lvl="1">
              <a:lnSpc>
                <a:spcPct val="80000"/>
              </a:lnSpc>
            </a:pPr>
            <a:r>
              <a:rPr lang="es-PR" sz="2400">
                <a:latin typeface="Candara" pitchFamily="34" charset="0"/>
              </a:rPr>
              <a:t>Nosotros somos creados a imagen de Dios. </a:t>
            </a:r>
          </a:p>
          <a:p>
            <a:pPr lvl="1">
              <a:lnSpc>
                <a:spcPct val="80000"/>
              </a:lnSpc>
            </a:pPr>
            <a:r>
              <a:rPr lang="es-PR" sz="2400">
                <a:latin typeface="Candara" pitchFamily="34" charset="0"/>
              </a:rPr>
              <a:t>Por lo tanto nosotros también podemos crear cosas (o situaciones) con sólo hablar las palabras (o reclamarlas), porque somos dioses.</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p:cNvSpPr>
            <a:spLocks noGrp="1" noChangeArrowheads="1"/>
          </p:cNvSpPr>
          <p:nvPr>
            <p:ph type="title"/>
          </p:nvPr>
        </p:nvSpPr>
        <p:spPr/>
        <p:txBody>
          <a:bodyPr/>
          <a:lstStyle/>
          <a:p>
            <a:r>
              <a:rPr lang="es-PR">
                <a:latin typeface="Candara" pitchFamily="34" charset="0"/>
              </a:rPr>
              <a:t>Confesión Positiva</a:t>
            </a:r>
          </a:p>
        </p:txBody>
      </p:sp>
      <p:sp>
        <p:nvSpPr>
          <p:cNvPr id="222211" name="Rectangle 3"/>
          <p:cNvSpPr>
            <a:spLocks noGrp="1" noChangeArrowheads="1"/>
          </p:cNvSpPr>
          <p:nvPr>
            <p:ph type="body" idx="1"/>
          </p:nvPr>
        </p:nvSpPr>
        <p:spPr/>
        <p:txBody>
          <a:bodyPr/>
          <a:lstStyle/>
          <a:p>
            <a:pPr>
              <a:lnSpc>
                <a:spcPct val="80000"/>
              </a:lnSpc>
            </a:pPr>
            <a:r>
              <a:rPr lang="es-PR" sz="2800" dirty="0">
                <a:latin typeface="Candara" pitchFamily="34" charset="0"/>
              </a:rPr>
              <a:t>Aquellos que enseñan esta doctrina alegan que las palabras son una fuerza creativa (de ahí el nombre “palabra y fe”), con el poder de influenciar tanto el mundo físico como el espiritual.</a:t>
            </a:r>
          </a:p>
          <a:p>
            <a:pPr>
              <a:lnSpc>
                <a:spcPct val="80000"/>
              </a:lnSpc>
            </a:pPr>
            <a:r>
              <a:rPr lang="es-PR" sz="2800" dirty="0">
                <a:latin typeface="Candara" pitchFamily="34" charset="0"/>
              </a:rPr>
              <a:t>Por esto sus adeptos dedican mucho tiempo en:</a:t>
            </a:r>
          </a:p>
          <a:p>
            <a:pPr lvl="1">
              <a:lnSpc>
                <a:spcPct val="80000"/>
              </a:lnSpc>
            </a:pPr>
            <a:r>
              <a:rPr lang="es-PR" dirty="0">
                <a:latin typeface="Candara" pitchFamily="34" charset="0"/>
              </a:rPr>
              <a:t>“Atar” a Satanás, los demonios y otros seres espirituales.</a:t>
            </a:r>
          </a:p>
          <a:p>
            <a:pPr lvl="1">
              <a:lnSpc>
                <a:spcPct val="80000"/>
              </a:lnSpc>
            </a:pPr>
            <a:r>
              <a:rPr lang="es-PR" dirty="0" smtClean="0">
                <a:latin typeface="Candara" pitchFamily="34" charset="0"/>
              </a:rPr>
              <a:t>Reclamar </a:t>
            </a:r>
            <a:r>
              <a:rPr lang="es-PR" dirty="0">
                <a:latin typeface="Candara" pitchFamily="34" charset="0"/>
              </a:rPr>
              <a:t>salud.</a:t>
            </a:r>
          </a:p>
          <a:p>
            <a:pPr lvl="1">
              <a:lnSpc>
                <a:spcPct val="80000"/>
              </a:lnSpc>
            </a:pPr>
            <a:r>
              <a:rPr lang="es-PR" dirty="0" smtClean="0">
                <a:latin typeface="Candara" pitchFamily="34" charset="0"/>
              </a:rPr>
              <a:t>Reclamar </a:t>
            </a:r>
            <a:r>
              <a:rPr lang="es-PR" dirty="0">
                <a:latin typeface="Candara" pitchFamily="34" charset="0"/>
              </a:rPr>
              <a:t>riquezas.</a:t>
            </a:r>
          </a:p>
          <a:p>
            <a:pPr lvl="1">
              <a:lnSpc>
                <a:spcPct val="80000"/>
              </a:lnSpc>
            </a:pPr>
            <a:r>
              <a:rPr lang="es-PR" dirty="0" smtClean="0">
                <a:latin typeface="Candara" pitchFamily="34" charset="0"/>
              </a:rPr>
              <a:t>Reclamar prosperidad</a:t>
            </a:r>
            <a:r>
              <a:rPr lang="es-PR" dirty="0">
                <a:latin typeface="Candara" pitchFamily="34" charset="0"/>
              </a:rPr>
              <a:t>.</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r>
              <a:rPr lang="es-PR">
                <a:latin typeface="Candara" pitchFamily="34" charset="0"/>
              </a:rPr>
              <a:t>Confesión Positiva</a:t>
            </a:r>
          </a:p>
        </p:txBody>
      </p:sp>
      <p:sp>
        <p:nvSpPr>
          <p:cNvPr id="182275" name="Rectangle 3"/>
          <p:cNvSpPr>
            <a:spLocks noGrp="1" noChangeArrowheads="1"/>
          </p:cNvSpPr>
          <p:nvPr>
            <p:ph type="body" idx="1"/>
          </p:nvPr>
        </p:nvSpPr>
        <p:spPr>
          <a:xfrm>
            <a:off x="533400" y="2209800"/>
            <a:ext cx="8421688" cy="4114800"/>
          </a:xfrm>
        </p:spPr>
        <p:txBody>
          <a:bodyPr/>
          <a:lstStyle/>
          <a:p>
            <a:pPr>
              <a:lnSpc>
                <a:spcPct val="80000"/>
              </a:lnSpc>
            </a:pPr>
            <a:r>
              <a:rPr lang="es-PR" sz="2800" dirty="0">
                <a:latin typeface="Candara" pitchFamily="34" charset="0"/>
              </a:rPr>
              <a:t>Enseñanza típica</a:t>
            </a:r>
          </a:p>
          <a:p>
            <a:pPr>
              <a:lnSpc>
                <a:spcPct val="80000"/>
              </a:lnSpc>
              <a:buFont typeface="Wingdings" pitchFamily="2" charset="2"/>
              <a:buNone/>
            </a:pPr>
            <a:r>
              <a:rPr lang="es-PR" sz="2800" dirty="0">
                <a:latin typeface="Candara" pitchFamily="34" charset="0"/>
              </a:rPr>
              <a:t>	</a:t>
            </a:r>
            <a:r>
              <a:rPr lang="es-PR" sz="2800" i="1" dirty="0">
                <a:latin typeface="Candara" pitchFamily="34" charset="0"/>
              </a:rPr>
              <a:t>"</a:t>
            </a:r>
            <a:r>
              <a:rPr lang="es-PR" sz="2800" i="1" dirty="0" err="1">
                <a:latin typeface="Candara" pitchFamily="34" charset="0"/>
              </a:rPr>
              <a:t>You</a:t>
            </a:r>
            <a:r>
              <a:rPr lang="es-PR" sz="2800" i="1" dirty="0">
                <a:latin typeface="Candara" pitchFamily="34" charset="0"/>
              </a:rPr>
              <a:t> can </a:t>
            </a:r>
            <a:r>
              <a:rPr lang="es-PR" sz="2800" i="1" dirty="0" err="1">
                <a:latin typeface="Candara" pitchFamily="34" charset="0"/>
              </a:rPr>
              <a:t>have</a:t>
            </a:r>
            <a:r>
              <a:rPr lang="es-PR" sz="2800" i="1" dirty="0">
                <a:latin typeface="Candara" pitchFamily="34" charset="0"/>
              </a:rPr>
              <a:t> </a:t>
            </a:r>
            <a:r>
              <a:rPr lang="es-PR" sz="2800" i="1" dirty="0" err="1">
                <a:latin typeface="Candara" pitchFamily="34" charset="0"/>
              </a:rPr>
              <a:t>what</a:t>
            </a:r>
            <a:r>
              <a:rPr lang="es-PR" sz="2800" i="1" dirty="0">
                <a:latin typeface="Candara" pitchFamily="34" charset="0"/>
              </a:rPr>
              <a:t> </a:t>
            </a:r>
            <a:r>
              <a:rPr lang="es-PR" sz="2800" i="1" dirty="0" err="1">
                <a:latin typeface="Candara" pitchFamily="34" charset="0"/>
              </a:rPr>
              <a:t>you</a:t>
            </a:r>
            <a:r>
              <a:rPr lang="es-PR" sz="2800" i="1" dirty="0">
                <a:latin typeface="Candara" pitchFamily="34" charset="0"/>
              </a:rPr>
              <a:t> </a:t>
            </a:r>
            <a:r>
              <a:rPr lang="es-PR" sz="2800" i="1" dirty="0" err="1">
                <a:latin typeface="Candara" pitchFamily="34" charset="0"/>
              </a:rPr>
              <a:t>say</a:t>
            </a:r>
            <a:r>
              <a:rPr lang="es-PR" sz="2800" i="1" dirty="0">
                <a:latin typeface="Candara" pitchFamily="34" charset="0"/>
              </a:rPr>
              <a:t>! In </a:t>
            </a:r>
            <a:r>
              <a:rPr lang="es-PR" sz="2800" i="1" dirty="0" err="1">
                <a:latin typeface="Candara" pitchFamily="34" charset="0"/>
              </a:rPr>
              <a:t>fact</a:t>
            </a:r>
            <a:r>
              <a:rPr lang="es-PR" sz="2800" i="1" dirty="0">
                <a:latin typeface="Candara" pitchFamily="34" charset="0"/>
              </a:rPr>
              <a:t>, </a:t>
            </a:r>
            <a:r>
              <a:rPr lang="es-PR" sz="2800" i="1" dirty="0" err="1">
                <a:latin typeface="Candara" pitchFamily="34" charset="0"/>
              </a:rPr>
              <a:t>what</a:t>
            </a:r>
            <a:r>
              <a:rPr lang="es-PR" sz="2800" i="1" dirty="0">
                <a:latin typeface="Candara" pitchFamily="34" charset="0"/>
              </a:rPr>
              <a:t> </a:t>
            </a:r>
            <a:r>
              <a:rPr lang="es-PR" sz="2800" i="1" dirty="0" err="1">
                <a:latin typeface="Candara" pitchFamily="34" charset="0"/>
              </a:rPr>
              <a:t>you</a:t>
            </a:r>
            <a:r>
              <a:rPr lang="es-PR" sz="2800" i="1" dirty="0">
                <a:latin typeface="Candara" pitchFamily="34" charset="0"/>
              </a:rPr>
              <a:t> are </a:t>
            </a:r>
            <a:r>
              <a:rPr lang="es-PR" sz="2800" i="1" dirty="0" err="1">
                <a:latin typeface="Candara" pitchFamily="34" charset="0"/>
              </a:rPr>
              <a:t>saying</a:t>
            </a:r>
            <a:r>
              <a:rPr lang="es-PR" sz="2800" i="1" dirty="0">
                <a:latin typeface="Candara" pitchFamily="34" charset="0"/>
              </a:rPr>
              <a:t> </a:t>
            </a:r>
            <a:r>
              <a:rPr lang="es-PR" sz="2800" i="1" dirty="0" err="1">
                <a:latin typeface="Candara" pitchFamily="34" charset="0"/>
              </a:rPr>
              <a:t>is</a:t>
            </a:r>
            <a:r>
              <a:rPr lang="es-PR" sz="2800" i="1" dirty="0">
                <a:latin typeface="Candara" pitchFamily="34" charset="0"/>
              </a:rPr>
              <a:t> </a:t>
            </a:r>
            <a:r>
              <a:rPr lang="es-PR" sz="2800" i="1" dirty="0" err="1">
                <a:latin typeface="Candara" pitchFamily="34" charset="0"/>
              </a:rPr>
              <a:t>exactly</a:t>
            </a:r>
            <a:r>
              <a:rPr lang="es-PR" sz="2800" i="1" dirty="0">
                <a:latin typeface="Candara" pitchFamily="34" charset="0"/>
              </a:rPr>
              <a:t> </a:t>
            </a:r>
            <a:r>
              <a:rPr lang="es-PR" sz="2800" i="1" dirty="0" err="1">
                <a:latin typeface="Candara" pitchFamily="34" charset="0"/>
              </a:rPr>
              <a:t>what</a:t>
            </a:r>
            <a:r>
              <a:rPr lang="es-PR" sz="2800" i="1" dirty="0">
                <a:latin typeface="Candara" pitchFamily="34" charset="0"/>
              </a:rPr>
              <a:t> </a:t>
            </a:r>
            <a:r>
              <a:rPr lang="es-PR" sz="2800" i="1" dirty="0" err="1">
                <a:latin typeface="Candara" pitchFamily="34" charset="0"/>
              </a:rPr>
              <a:t>you</a:t>
            </a:r>
            <a:r>
              <a:rPr lang="es-PR" sz="2800" i="1" dirty="0">
                <a:latin typeface="Candara" pitchFamily="34" charset="0"/>
              </a:rPr>
              <a:t> are </a:t>
            </a:r>
            <a:r>
              <a:rPr lang="es-PR" sz="2800" i="1" dirty="0" err="1">
                <a:latin typeface="Candara" pitchFamily="34" charset="0"/>
              </a:rPr>
              <a:t>getting</a:t>
            </a:r>
            <a:r>
              <a:rPr lang="es-PR" sz="2800" i="1" dirty="0">
                <a:latin typeface="Candara" pitchFamily="34" charset="0"/>
              </a:rPr>
              <a:t> </a:t>
            </a:r>
            <a:r>
              <a:rPr lang="es-PR" sz="2800" i="1" dirty="0" err="1">
                <a:latin typeface="Candara" pitchFamily="34" charset="0"/>
              </a:rPr>
              <a:t>now</a:t>
            </a:r>
            <a:r>
              <a:rPr lang="es-PR" sz="2800" i="1" dirty="0">
                <a:latin typeface="Candara" pitchFamily="34" charset="0"/>
              </a:rPr>
              <a:t>. </a:t>
            </a:r>
            <a:r>
              <a:rPr lang="es-PR" sz="2800" i="1" dirty="0" err="1">
                <a:latin typeface="Candara" pitchFamily="34" charset="0"/>
              </a:rPr>
              <a:t>If</a:t>
            </a:r>
            <a:r>
              <a:rPr lang="es-PR" sz="2800" i="1" dirty="0">
                <a:latin typeface="Candara" pitchFamily="34" charset="0"/>
              </a:rPr>
              <a:t> </a:t>
            </a:r>
            <a:r>
              <a:rPr lang="es-PR" sz="2800" i="1" dirty="0" err="1">
                <a:latin typeface="Candara" pitchFamily="34" charset="0"/>
              </a:rPr>
              <a:t>you</a:t>
            </a:r>
            <a:r>
              <a:rPr lang="es-PR" sz="2800" i="1" dirty="0">
                <a:latin typeface="Candara" pitchFamily="34" charset="0"/>
              </a:rPr>
              <a:t> are living in </a:t>
            </a:r>
            <a:r>
              <a:rPr lang="es-PR" sz="2800" i="1" dirty="0" err="1">
                <a:latin typeface="Candara" pitchFamily="34" charset="0"/>
              </a:rPr>
              <a:t>poverty</a:t>
            </a:r>
            <a:r>
              <a:rPr lang="es-PR" sz="2800" i="1" dirty="0">
                <a:latin typeface="Candara" pitchFamily="34" charset="0"/>
              </a:rPr>
              <a:t> and </a:t>
            </a:r>
            <a:r>
              <a:rPr lang="es-PR" sz="2800" i="1" dirty="0" err="1">
                <a:latin typeface="Candara" pitchFamily="34" charset="0"/>
              </a:rPr>
              <a:t>lack</a:t>
            </a:r>
            <a:r>
              <a:rPr lang="es-PR" sz="2800" i="1" dirty="0">
                <a:latin typeface="Candara" pitchFamily="34" charset="0"/>
              </a:rPr>
              <a:t> and </a:t>
            </a:r>
            <a:r>
              <a:rPr lang="es-PR" sz="2800" i="1" dirty="0" err="1">
                <a:latin typeface="Candara" pitchFamily="34" charset="0"/>
              </a:rPr>
              <a:t>want</a:t>
            </a:r>
            <a:r>
              <a:rPr lang="es-PR" sz="2800" i="1" dirty="0">
                <a:latin typeface="Candara" pitchFamily="34" charset="0"/>
              </a:rPr>
              <a:t>, </a:t>
            </a:r>
            <a:r>
              <a:rPr lang="es-PR" sz="2800" i="1" dirty="0" err="1">
                <a:latin typeface="Candara" pitchFamily="34" charset="0"/>
              </a:rPr>
              <a:t>change</a:t>
            </a:r>
            <a:r>
              <a:rPr lang="es-PR" sz="2800" i="1" dirty="0">
                <a:latin typeface="Candara" pitchFamily="34" charset="0"/>
              </a:rPr>
              <a:t> </a:t>
            </a:r>
            <a:r>
              <a:rPr lang="es-PR" sz="2800" i="1" dirty="0" err="1">
                <a:latin typeface="Candara" pitchFamily="34" charset="0"/>
              </a:rPr>
              <a:t>what</a:t>
            </a:r>
            <a:r>
              <a:rPr lang="es-PR" sz="2800" i="1" dirty="0">
                <a:latin typeface="Candara" pitchFamily="34" charset="0"/>
              </a:rPr>
              <a:t> </a:t>
            </a:r>
            <a:r>
              <a:rPr lang="es-PR" sz="2800" i="1" dirty="0" err="1">
                <a:latin typeface="Candara" pitchFamily="34" charset="0"/>
              </a:rPr>
              <a:t>you</a:t>
            </a:r>
            <a:r>
              <a:rPr lang="es-PR" sz="2800" i="1" dirty="0">
                <a:latin typeface="Candara" pitchFamily="34" charset="0"/>
              </a:rPr>
              <a:t> are </a:t>
            </a:r>
            <a:r>
              <a:rPr lang="es-PR" sz="2800" i="1" dirty="0" err="1">
                <a:latin typeface="Candara" pitchFamily="34" charset="0"/>
              </a:rPr>
              <a:t>saying</a:t>
            </a:r>
            <a:r>
              <a:rPr lang="es-PR" sz="2800" i="1" dirty="0">
                <a:latin typeface="Candara" pitchFamily="34" charset="0"/>
              </a:rPr>
              <a:t>. </a:t>
            </a:r>
            <a:r>
              <a:rPr lang="es-PR" sz="2800" i="1" dirty="0" err="1">
                <a:latin typeface="Candara" pitchFamily="34" charset="0"/>
              </a:rPr>
              <a:t>It</a:t>
            </a:r>
            <a:r>
              <a:rPr lang="es-PR" sz="2800" i="1" dirty="0">
                <a:latin typeface="Candara" pitchFamily="34" charset="0"/>
              </a:rPr>
              <a:t> </a:t>
            </a:r>
            <a:r>
              <a:rPr lang="es-PR" sz="2800" i="1" dirty="0" err="1">
                <a:latin typeface="Candara" pitchFamily="34" charset="0"/>
              </a:rPr>
              <a:t>will</a:t>
            </a:r>
            <a:r>
              <a:rPr lang="es-PR" sz="2800" i="1" dirty="0">
                <a:latin typeface="Candara" pitchFamily="34" charset="0"/>
              </a:rPr>
              <a:t> </a:t>
            </a:r>
            <a:r>
              <a:rPr lang="es-PR" sz="2800" i="1" dirty="0" err="1">
                <a:latin typeface="Candara" pitchFamily="34" charset="0"/>
              </a:rPr>
              <a:t>change</a:t>
            </a:r>
            <a:r>
              <a:rPr lang="es-PR" sz="2800" i="1" dirty="0">
                <a:latin typeface="Candara" pitchFamily="34" charset="0"/>
              </a:rPr>
              <a:t> </a:t>
            </a:r>
            <a:r>
              <a:rPr lang="es-PR" sz="2800" i="1" dirty="0" err="1">
                <a:latin typeface="Candara" pitchFamily="34" charset="0"/>
              </a:rPr>
              <a:t>what</a:t>
            </a:r>
            <a:r>
              <a:rPr lang="es-PR" sz="2800" i="1" dirty="0">
                <a:latin typeface="Candara" pitchFamily="34" charset="0"/>
              </a:rPr>
              <a:t> </a:t>
            </a:r>
            <a:r>
              <a:rPr lang="es-PR" sz="2800" i="1" dirty="0" err="1">
                <a:latin typeface="Candara" pitchFamily="34" charset="0"/>
              </a:rPr>
              <a:t>you</a:t>
            </a:r>
            <a:r>
              <a:rPr lang="es-PR" sz="2800" i="1" dirty="0">
                <a:latin typeface="Candara" pitchFamily="34" charset="0"/>
              </a:rPr>
              <a:t> </a:t>
            </a:r>
            <a:r>
              <a:rPr lang="es-PR" sz="2800" i="1" dirty="0" err="1">
                <a:latin typeface="Candara" pitchFamily="34" charset="0"/>
              </a:rPr>
              <a:t>have</a:t>
            </a:r>
            <a:r>
              <a:rPr lang="es-PR" sz="2800" i="1" dirty="0">
                <a:latin typeface="Candara" pitchFamily="34" charset="0"/>
              </a:rPr>
              <a:t>. Discipline </a:t>
            </a:r>
            <a:r>
              <a:rPr lang="es-PR" sz="2800" i="1" dirty="0" err="1">
                <a:latin typeface="Candara" pitchFamily="34" charset="0"/>
              </a:rPr>
              <a:t>your</a:t>
            </a:r>
            <a:r>
              <a:rPr lang="es-PR" sz="2800" i="1" dirty="0">
                <a:latin typeface="Candara" pitchFamily="34" charset="0"/>
              </a:rPr>
              <a:t> </a:t>
            </a:r>
            <a:r>
              <a:rPr lang="es-PR" sz="2800" i="1" dirty="0" err="1">
                <a:latin typeface="Candara" pitchFamily="34" charset="0"/>
              </a:rPr>
              <a:t>vocabulary</a:t>
            </a:r>
            <a:r>
              <a:rPr lang="es-PR" sz="2800" i="1" dirty="0">
                <a:latin typeface="Candara" pitchFamily="34" charset="0"/>
              </a:rPr>
              <a:t>. </a:t>
            </a:r>
            <a:r>
              <a:rPr lang="es-PR" sz="2800" i="1" dirty="0" err="1">
                <a:latin typeface="Candara" pitchFamily="34" charset="0"/>
              </a:rPr>
              <a:t>God</a:t>
            </a:r>
            <a:r>
              <a:rPr lang="es-PR" sz="2800" i="1" dirty="0">
                <a:latin typeface="Candara" pitchFamily="34" charset="0"/>
              </a:rPr>
              <a:t> </a:t>
            </a:r>
            <a:r>
              <a:rPr lang="es-PR" sz="2800" i="1" dirty="0" err="1">
                <a:latin typeface="Candara" pitchFamily="34" charset="0"/>
              </a:rPr>
              <a:t>will</a:t>
            </a:r>
            <a:r>
              <a:rPr lang="es-PR" sz="2800" i="1" dirty="0">
                <a:latin typeface="Candara" pitchFamily="34" charset="0"/>
              </a:rPr>
              <a:t> be </a:t>
            </a:r>
            <a:r>
              <a:rPr lang="es-PR" sz="2800" i="1" dirty="0" err="1">
                <a:latin typeface="Candara" pitchFamily="34" charset="0"/>
              </a:rPr>
              <a:t>obligated</a:t>
            </a:r>
            <a:r>
              <a:rPr lang="es-PR" sz="2800" i="1" dirty="0">
                <a:latin typeface="Candara" pitchFamily="34" charset="0"/>
              </a:rPr>
              <a:t> </a:t>
            </a:r>
            <a:r>
              <a:rPr lang="es-PR" sz="2800" i="1" dirty="0" err="1">
                <a:latin typeface="Candara" pitchFamily="34" charset="0"/>
              </a:rPr>
              <a:t>to</a:t>
            </a:r>
            <a:r>
              <a:rPr lang="es-PR" sz="2800" i="1" dirty="0">
                <a:latin typeface="Candara" pitchFamily="34" charset="0"/>
              </a:rPr>
              <a:t> </a:t>
            </a:r>
            <a:r>
              <a:rPr lang="es-PR" sz="2800" i="1" dirty="0" err="1">
                <a:latin typeface="Candara" pitchFamily="34" charset="0"/>
              </a:rPr>
              <a:t>meet</a:t>
            </a:r>
            <a:r>
              <a:rPr lang="es-PR" sz="2800" i="1" dirty="0">
                <a:latin typeface="Candara" pitchFamily="34" charset="0"/>
              </a:rPr>
              <a:t> </a:t>
            </a:r>
            <a:r>
              <a:rPr lang="es-PR" sz="2800" i="1" dirty="0" err="1">
                <a:latin typeface="Candara" pitchFamily="34" charset="0"/>
              </a:rPr>
              <a:t>your</a:t>
            </a:r>
            <a:r>
              <a:rPr lang="es-PR" sz="2800" i="1" dirty="0">
                <a:latin typeface="Candara" pitchFamily="34" charset="0"/>
              </a:rPr>
              <a:t> </a:t>
            </a:r>
            <a:r>
              <a:rPr lang="es-PR" sz="2800" i="1" dirty="0" err="1">
                <a:latin typeface="Candara" pitchFamily="34" charset="0"/>
              </a:rPr>
              <a:t>needs</a:t>
            </a:r>
            <a:r>
              <a:rPr lang="es-PR" sz="2800" i="1" dirty="0">
                <a:latin typeface="Candara" pitchFamily="34" charset="0"/>
              </a:rPr>
              <a:t> </a:t>
            </a:r>
            <a:r>
              <a:rPr lang="es-PR" sz="2800" i="1" dirty="0" err="1">
                <a:latin typeface="Candara" pitchFamily="34" charset="0"/>
              </a:rPr>
              <a:t>because</a:t>
            </a:r>
            <a:r>
              <a:rPr lang="es-PR" sz="2800" i="1" dirty="0">
                <a:latin typeface="Candara" pitchFamily="34" charset="0"/>
              </a:rPr>
              <a:t> of </a:t>
            </a:r>
            <a:r>
              <a:rPr lang="es-PR" sz="2800" i="1" dirty="0" err="1">
                <a:latin typeface="Candara" pitchFamily="34" charset="0"/>
              </a:rPr>
              <a:t>His</a:t>
            </a:r>
            <a:r>
              <a:rPr lang="es-PR" sz="2800" i="1" dirty="0">
                <a:latin typeface="Candara" pitchFamily="34" charset="0"/>
              </a:rPr>
              <a:t> </a:t>
            </a:r>
            <a:r>
              <a:rPr lang="es-PR" sz="2800" i="1" dirty="0" err="1">
                <a:latin typeface="Candara" pitchFamily="34" charset="0"/>
              </a:rPr>
              <a:t>word</a:t>
            </a:r>
            <a:r>
              <a:rPr lang="es-PR" sz="2800" i="1" dirty="0">
                <a:latin typeface="Candara" pitchFamily="34" charset="0"/>
              </a:rPr>
              <a:t>. </a:t>
            </a:r>
            <a:r>
              <a:rPr lang="es-PR" sz="2800" i="1" dirty="0" err="1">
                <a:latin typeface="Candara" pitchFamily="34" charset="0"/>
              </a:rPr>
              <a:t>If</a:t>
            </a:r>
            <a:r>
              <a:rPr lang="es-PR" sz="2800" i="1" dirty="0">
                <a:latin typeface="Candara" pitchFamily="34" charset="0"/>
              </a:rPr>
              <a:t> </a:t>
            </a:r>
            <a:r>
              <a:rPr lang="es-PR" sz="2800" i="1" dirty="0" err="1">
                <a:latin typeface="Candara" pitchFamily="34" charset="0"/>
              </a:rPr>
              <a:t>you</a:t>
            </a:r>
            <a:r>
              <a:rPr lang="es-PR" sz="2800" i="1" dirty="0">
                <a:latin typeface="Candara" pitchFamily="34" charset="0"/>
              </a:rPr>
              <a:t> stand </a:t>
            </a:r>
            <a:r>
              <a:rPr lang="es-PR" sz="2800" i="1" dirty="0" err="1">
                <a:latin typeface="Candara" pitchFamily="34" charset="0"/>
              </a:rPr>
              <a:t>firmly</a:t>
            </a:r>
            <a:r>
              <a:rPr lang="es-PR" sz="2800" i="1" dirty="0">
                <a:latin typeface="Candara" pitchFamily="34" charset="0"/>
              </a:rPr>
              <a:t> </a:t>
            </a:r>
            <a:r>
              <a:rPr lang="es-PR" sz="2800" i="1" dirty="0" err="1">
                <a:latin typeface="Candara" pitchFamily="34" charset="0"/>
              </a:rPr>
              <a:t>on</a:t>
            </a:r>
            <a:r>
              <a:rPr lang="es-PR" sz="2800" i="1" dirty="0">
                <a:latin typeface="Candara" pitchFamily="34" charset="0"/>
              </a:rPr>
              <a:t> </a:t>
            </a:r>
            <a:r>
              <a:rPr lang="es-PR" sz="2800" i="1" dirty="0" err="1">
                <a:latin typeface="Candara" pitchFamily="34" charset="0"/>
              </a:rPr>
              <a:t>this</a:t>
            </a:r>
            <a:r>
              <a:rPr lang="es-PR" sz="2800" i="1" dirty="0">
                <a:latin typeface="Candara" pitchFamily="34" charset="0"/>
              </a:rPr>
              <a:t>, </a:t>
            </a:r>
            <a:r>
              <a:rPr lang="es-PR" sz="2800" i="1" dirty="0" err="1">
                <a:latin typeface="Candara" pitchFamily="34" charset="0"/>
              </a:rPr>
              <a:t>your</a:t>
            </a:r>
            <a:r>
              <a:rPr lang="es-PR" sz="2800" i="1" dirty="0">
                <a:latin typeface="Candara" pitchFamily="34" charset="0"/>
              </a:rPr>
              <a:t> </a:t>
            </a:r>
            <a:r>
              <a:rPr lang="es-PR" sz="2800" i="1" dirty="0" err="1">
                <a:latin typeface="Candara" pitchFamily="34" charset="0"/>
              </a:rPr>
              <a:t>needs</a:t>
            </a:r>
            <a:r>
              <a:rPr lang="es-PR" sz="2800" i="1" dirty="0">
                <a:latin typeface="Candara" pitchFamily="34" charset="0"/>
              </a:rPr>
              <a:t> </a:t>
            </a:r>
            <a:r>
              <a:rPr lang="es-PR" sz="2800" i="1" dirty="0" err="1">
                <a:latin typeface="Candara" pitchFamily="34" charset="0"/>
              </a:rPr>
              <a:t>will</a:t>
            </a:r>
            <a:r>
              <a:rPr lang="es-PR" sz="2800" i="1" dirty="0">
                <a:latin typeface="Candara" pitchFamily="34" charset="0"/>
              </a:rPr>
              <a:t> be </a:t>
            </a:r>
            <a:r>
              <a:rPr lang="es-PR" sz="2800" i="1" dirty="0" err="1">
                <a:latin typeface="Candara" pitchFamily="34" charset="0"/>
              </a:rPr>
              <a:t>met</a:t>
            </a:r>
            <a:r>
              <a:rPr lang="es-PR" sz="2800" i="1" dirty="0">
                <a:latin typeface="Candara" pitchFamily="34" charset="0"/>
              </a:rPr>
              <a:t>.” </a:t>
            </a:r>
          </a:p>
          <a:p>
            <a:pPr>
              <a:lnSpc>
                <a:spcPct val="80000"/>
              </a:lnSpc>
              <a:buFont typeface="Wingdings" pitchFamily="2" charset="2"/>
              <a:buNone/>
            </a:pPr>
            <a:r>
              <a:rPr lang="es-PR" sz="2800" dirty="0">
                <a:latin typeface="Candara" pitchFamily="34" charset="0"/>
              </a:rPr>
              <a:t>	</a:t>
            </a:r>
            <a:r>
              <a:rPr lang="es-PR" sz="2800" i="1" dirty="0">
                <a:latin typeface="Candara" pitchFamily="34" charset="0"/>
              </a:rPr>
              <a:t>(</a:t>
            </a:r>
            <a:r>
              <a:rPr lang="es-PR" sz="2800" dirty="0">
                <a:latin typeface="Candara" pitchFamily="34" charset="0"/>
              </a:rPr>
              <a:t>Kenneth </a:t>
            </a:r>
            <a:r>
              <a:rPr lang="es-PR" sz="2800" dirty="0" err="1">
                <a:latin typeface="Candara" pitchFamily="34" charset="0"/>
              </a:rPr>
              <a:t>Copeland</a:t>
            </a:r>
            <a:r>
              <a:rPr lang="es-PR" sz="2800" i="1" dirty="0">
                <a:latin typeface="Candara" pitchFamily="34" charset="0"/>
              </a:rPr>
              <a:t>, “</a:t>
            </a:r>
            <a:r>
              <a:rPr lang="es-PR" sz="2800" i="1" dirty="0" err="1">
                <a:latin typeface="Candara" pitchFamily="34" charset="0"/>
              </a:rPr>
              <a:t>The</a:t>
            </a:r>
            <a:r>
              <a:rPr lang="es-PR" sz="2800" i="1" dirty="0">
                <a:latin typeface="Candara" pitchFamily="34" charset="0"/>
              </a:rPr>
              <a:t> </a:t>
            </a:r>
            <a:r>
              <a:rPr lang="es-PR" sz="2800" i="1" dirty="0" err="1">
                <a:latin typeface="Candara" pitchFamily="34" charset="0"/>
              </a:rPr>
              <a:t>Laws</a:t>
            </a:r>
            <a:r>
              <a:rPr lang="es-PR" sz="2800" i="1" dirty="0">
                <a:latin typeface="Candara" pitchFamily="34" charset="0"/>
              </a:rPr>
              <a:t> of </a:t>
            </a:r>
            <a:r>
              <a:rPr lang="es-PR" sz="2800" i="1" dirty="0" err="1">
                <a:latin typeface="Candara" pitchFamily="34" charset="0"/>
              </a:rPr>
              <a:t>Prosperity</a:t>
            </a:r>
            <a:r>
              <a:rPr lang="es-PR" sz="2800" i="1" dirty="0">
                <a:latin typeface="Candara" pitchFamily="34" charset="0"/>
              </a:rPr>
              <a:t>” (p. 98, 101, 173))</a:t>
            </a:r>
          </a:p>
        </p:txBody>
      </p:sp>
      <p:pic>
        <p:nvPicPr>
          <p:cNvPr id="182276" name="Picture 4" descr="kenneth_copeland"/>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20000"/>
                    </a14:imgEffect>
                    <a14:imgEffect>
                      <a14:brightnessContrast bright="10000" contrast="10000"/>
                    </a14:imgEffect>
                  </a14:imgLayer>
                </a14:imgProps>
              </a:ext>
              <a:ext uri="{28A0092B-C50C-407E-A947-70E740481C1C}">
                <a14:useLocalDpi xmlns:a14="http://schemas.microsoft.com/office/drawing/2010/main"/>
              </a:ext>
            </a:extLst>
          </a:blip>
          <a:srcRect/>
          <a:stretch>
            <a:fillRect/>
          </a:stretch>
        </p:blipFill>
        <p:spPr bwMode="auto">
          <a:xfrm>
            <a:off x="6864350" y="0"/>
            <a:ext cx="2279650" cy="2362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p:txBody>
          <a:bodyPr/>
          <a:lstStyle/>
          <a:p>
            <a:r>
              <a:rPr lang="en-US" i="1">
                <a:latin typeface="Candara" pitchFamily="34" charset="0"/>
              </a:rPr>
              <a:t>“Movimiento Palabra </a:t>
            </a:r>
            <a:br>
              <a:rPr lang="en-US" i="1">
                <a:latin typeface="Candara" pitchFamily="34" charset="0"/>
              </a:rPr>
            </a:br>
            <a:r>
              <a:rPr lang="en-US" i="1">
                <a:latin typeface="Candara" pitchFamily="34" charset="0"/>
              </a:rPr>
              <a:t> y Fe”  (enseñanzas)</a:t>
            </a:r>
            <a:endParaRPr lang="es-PR" i="1">
              <a:latin typeface="Candara" pitchFamily="34" charset="0"/>
            </a:endParaRPr>
          </a:p>
        </p:txBody>
      </p:sp>
      <p:sp>
        <p:nvSpPr>
          <p:cNvPr id="224259" name="Rectangle 3"/>
          <p:cNvSpPr>
            <a:spLocks noGrp="1" noChangeArrowheads="1"/>
          </p:cNvSpPr>
          <p:nvPr>
            <p:ph type="body" idx="1"/>
          </p:nvPr>
        </p:nvSpPr>
        <p:spPr>
          <a:xfrm>
            <a:off x="762000" y="2017713"/>
            <a:ext cx="8193088" cy="4114800"/>
          </a:xfrm>
        </p:spPr>
        <p:txBody>
          <a:bodyPr/>
          <a:lstStyle/>
          <a:p>
            <a:pPr marL="609600" indent="-609600">
              <a:lnSpc>
                <a:spcPct val="80000"/>
              </a:lnSpc>
            </a:pPr>
            <a:r>
              <a:rPr lang="es-PR" sz="2800" b="1" dirty="0">
                <a:latin typeface="Candara" pitchFamily="34" charset="0"/>
              </a:rPr>
              <a:t>El evangelio de la salud:</a:t>
            </a:r>
          </a:p>
          <a:p>
            <a:pPr marL="990600" lvl="1" indent="-533400">
              <a:lnSpc>
                <a:spcPct val="80000"/>
              </a:lnSpc>
            </a:pPr>
            <a:r>
              <a:rPr lang="es-PR" dirty="0">
                <a:latin typeface="Candara" pitchFamily="34" charset="0"/>
              </a:rPr>
              <a:t>Utilizan a </a:t>
            </a:r>
            <a:r>
              <a:rPr lang="es-PR" dirty="0">
                <a:solidFill>
                  <a:srgbClr val="FF0000"/>
                </a:solidFill>
                <a:latin typeface="Candara" pitchFamily="34" charset="0"/>
              </a:rPr>
              <a:t>Isaías 53 </a:t>
            </a:r>
            <a:r>
              <a:rPr lang="es-PR" dirty="0" smtClean="0">
                <a:latin typeface="Candara" pitchFamily="34" charset="0"/>
              </a:rPr>
              <a:t>para </a:t>
            </a:r>
            <a:r>
              <a:rPr lang="es-PR" dirty="0">
                <a:latin typeface="Candara" pitchFamily="34" charset="0"/>
              </a:rPr>
              <a:t>justificar la enseñanza que todo cristiano que tenga suficiente fe será sanado.</a:t>
            </a:r>
          </a:p>
          <a:p>
            <a:pPr marL="990600" lvl="1" indent="-533400">
              <a:lnSpc>
                <a:spcPct val="80000"/>
              </a:lnSpc>
            </a:pPr>
            <a:r>
              <a:rPr lang="es-PR" i="1" dirty="0">
                <a:latin typeface="Candara" pitchFamily="34" charset="0"/>
              </a:rPr>
              <a:t>"...</a:t>
            </a:r>
            <a:r>
              <a:rPr lang="es-PR" i="1" dirty="0" err="1">
                <a:latin typeface="Candara" pitchFamily="34" charset="0"/>
              </a:rPr>
              <a:t>it</a:t>
            </a:r>
            <a:r>
              <a:rPr lang="es-PR" i="1" dirty="0">
                <a:latin typeface="Candara" pitchFamily="34" charset="0"/>
              </a:rPr>
              <a:t> </a:t>
            </a:r>
            <a:r>
              <a:rPr lang="es-PR" i="1" dirty="0" err="1">
                <a:latin typeface="Candara" pitchFamily="34" charset="0"/>
              </a:rPr>
              <a:t>is</a:t>
            </a:r>
            <a:r>
              <a:rPr lang="es-PR" i="1" dirty="0">
                <a:latin typeface="Candara" pitchFamily="34" charset="0"/>
              </a:rPr>
              <a:t> </a:t>
            </a:r>
            <a:r>
              <a:rPr lang="es-PR" i="1" dirty="0" err="1">
                <a:latin typeface="Candara" pitchFamily="34" charset="0"/>
              </a:rPr>
              <a:t>the</a:t>
            </a:r>
            <a:r>
              <a:rPr lang="es-PR" i="1" dirty="0">
                <a:latin typeface="Candara" pitchFamily="34" charset="0"/>
              </a:rPr>
              <a:t> plan of </a:t>
            </a:r>
            <a:r>
              <a:rPr lang="es-PR" i="1" dirty="0" err="1">
                <a:latin typeface="Candara" pitchFamily="34" charset="0"/>
              </a:rPr>
              <a:t>our</a:t>
            </a:r>
            <a:r>
              <a:rPr lang="es-PR" i="1" dirty="0">
                <a:latin typeface="Candara" pitchFamily="34" charset="0"/>
              </a:rPr>
              <a:t> </a:t>
            </a:r>
            <a:r>
              <a:rPr lang="es-PR" i="1" dirty="0" err="1">
                <a:latin typeface="Candara" pitchFamily="34" charset="0"/>
              </a:rPr>
              <a:t>Father</a:t>
            </a:r>
            <a:r>
              <a:rPr lang="es-PR" i="1" dirty="0">
                <a:latin typeface="Candara" pitchFamily="34" charset="0"/>
              </a:rPr>
              <a:t> </a:t>
            </a:r>
            <a:r>
              <a:rPr lang="es-PR" i="1" dirty="0" err="1">
                <a:latin typeface="Candara" pitchFamily="34" charset="0"/>
              </a:rPr>
              <a:t>God</a:t>
            </a:r>
            <a:r>
              <a:rPr lang="es-PR" i="1" dirty="0">
                <a:latin typeface="Candara" pitchFamily="34" charset="0"/>
              </a:rPr>
              <a:t> in </a:t>
            </a:r>
            <a:r>
              <a:rPr lang="es-PR" i="1" dirty="0" err="1">
                <a:latin typeface="Candara" pitchFamily="34" charset="0"/>
              </a:rPr>
              <a:t>His</a:t>
            </a:r>
            <a:r>
              <a:rPr lang="es-PR" i="1" dirty="0">
                <a:latin typeface="Candara" pitchFamily="34" charset="0"/>
              </a:rPr>
              <a:t> </a:t>
            </a:r>
            <a:r>
              <a:rPr lang="es-PR" i="1" dirty="0" err="1">
                <a:latin typeface="Candara" pitchFamily="34" charset="0"/>
              </a:rPr>
              <a:t>great</a:t>
            </a:r>
            <a:r>
              <a:rPr lang="es-PR" i="1" dirty="0">
                <a:latin typeface="Candara" pitchFamily="34" charset="0"/>
              </a:rPr>
              <a:t> </a:t>
            </a:r>
            <a:r>
              <a:rPr lang="es-PR" i="1" dirty="0" err="1">
                <a:latin typeface="Candara" pitchFamily="34" charset="0"/>
              </a:rPr>
              <a:t>love</a:t>
            </a:r>
            <a:r>
              <a:rPr lang="es-PR" i="1" dirty="0">
                <a:latin typeface="Candara" pitchFamily="34" charset="0"/>
              </a:rPr>
              <a:t> and </a:t>
            </a:r>
            <a:r>
              <a:rPr lang="es-PR" i="1" dirty="0" err="1">
                <a:latin typeface="Candara" pitchFamily="34" charset="0"/>
              </a:rPr>
              <a:t>His</a:t>
            </a:r>
            <a:r>
              <a:rPr lang="es-PR" i="1" dirty="0">
                <a:latin typeface="Candara" pitchFamily="34" charset="0"/>
              </a:rPr>
              <a:t> </a:t>
            </a:r>
            <a:r>
              <a:rPr lang="es-PR" i="1" dirty="0" err="1">
                <a:latin typeface="Candara" pitchFamily="34" charset="0"/>
              </a:rPr>
              <a:t>great</a:t>
            </a:r>
            <a:r>
              <a:rPr lang="es-PR" i="1" dirty="0">
                <a:latin typeface="Candara" pitchFamily="34" charset="0"/>
              </a:rPr>
              <a:t> </a:t>
            </a:r>
            <a:r>
              <a:rPr lang="es-PR" i="1" dirty="0" err="1">
                <a:latin typeface="Candara" pitchFamily="34" charset="0"/>
              </a:rPr>
              <a:t>mercy</a:t>
            </a:r>
            <a:r>
              <a:rPr lang="es-PR" i="1" dirty="0">
                <a:latin typeface="Candara" pitchFamily="34" charset="0"/>
              </a:rPr>
              <a:t> </a:t>
            </a:r>
            <a:r>
              <a:rPr lang="es-PR" i="1" dirty="0" err="1">
                <a:latin typeface="Candara" pitchFamily="34" charset="0"/>
              </a:rPr>
              <a:t>that</a:t>
            </a:r>
            <a:r>
              <a:rPr lang="es-PR" i="1" dirty="0">
                <a:latin typeface="Candara" pitchFamily="34" charset="0"/>
              </a:rPr>
              <a:t> no </a:t>
            </a:r>
            <a:r>
              <a:rPr lang="es-PR" i="1" dirty="0" err="1">
                <a:latin typeface="Candara" pitchFamily="34" charset="0"/>
              </a:rPr>
              <a:t>believer</a:t>
            </a:r>
            <a:r>
              <a:rPr lang="es-PR" i="1" dirty="0">
                <a:latin typeface="Candara" pitchFamily="34" charset="0"/>
              </a:rPr>
              <a:t> </a:t>
            </a:r>
            <a:r>
              <a:rPr lang="es-PR" i="1" dirty="0" err="1">
                <a:latin typeface="Candara" pitchFamily="34" charset="0"/>
              </a:rPr>
              <a:t>should</a:t>
            </a:r>
            <a:r>
              <a:rPr lang="es-PR" i="1" dirty="0">
                <a:latin typeface="Candara" pitchFamily="34" charset="0"/>
              </a:rPr>
              <a:t> </a:t>
            </a:r>
            <a:r>
              <a:rPr lang="es-PR" i="1" dirty="0" err="1">
                <a:latin typeface="Candara" pitchFamily="34" charset="0"/>
              </a:rPr>
              <a:t>ever</a:t>
            </a:r>
            <a:r>
              <a:rPr lang="es-PR" i="1" dirty="0">
                <a:latin typeface="Candara" pitchFamily="34" charset="0"/>
              </a:rPr>
              <a:t> be </a:t>
            </a:r>
            <a:r>
              <a:rPr lang="es-PR" i="1" dirty="0" err="1">
                <a:latin typeface="Candara" pitchFamily="34" charset="0"/>
              </a:rPr>
              <a:t>sick</a:t>
            </a:r>
            <a:r>
              <a:rPr lang="es-PR" i="1" dirty="0">
                <a:latin typeface="Candara" pitchFamily="34" charset="0"/>
              </a:rPr>
              <a:t>, </a:t>
            </a:r>
            <a:r>
              <a:rPr lang="es-PR" i="1" dirty="0" err="1">
                <a:latin typeface="Candara" pitchFamily="34" charset="0"/>
              </a:rPr>
              <a:t>that</a:t>
            </a:r>
            <a:r>
              <a:rPr lang="es-PR" i="1" dirty="0">
                <a:latin typeface="Candara" pitchFamily="34" charset="0"/>
              </a:rPr>
              <a:t> </a:t>
            </a:r>
            <a:r>
              <a:rPr lang="es-PR" i="1" dirty="0" err="1">
                <a:latin typeface="Candara" pitchFamily="34" charset="0"/>
              </a:rPr>
              <a:t>every</a:t>
            </a:r>
            <a:r>
              <a:rPr lang="es-PR" i="1" dirty="0">
                <a:latin typeface="Candara" pitchFamily="34" charset="0"/>
              </a:rPr>
              <a:t> </a:t>
            </a:r>
            <a:r>
              <a:rPr lang="es-PR" i="1" dirty="0" err="1">
                <a:latin typeface="Candara" pitchFamily="34" charset="0"/>
              </a:rPr>
              <a:t>believer</a:t>
            </a:r>
            <a:r>
              <a:rPr lang="es-PR" i="1" dirty="0">
                <a:latin typeface="Candara" pitchFamily="34" charset="0"/>
              </a:rPr>
              <a:t> </a:t>
            </a:r>
            <a:r>
              <a:rPr lang="es-PR" i="1" dirty="0" err="1">
                <a:latin typeface="Candara" pitchFamily="34" charset="0"/>
              </a:rPr>
              <a:t>should</a:t>
            </a:r>
            <a:r>
              <a:rPr lang="es-PR" i="1" dirty="0">
                <a:latin typeface="Candara" pitchFamily="34" charset="0"/>
              </a:rPr>
              <a:t> </a:t>
            </a:r>
            <a:r>
              <a:rPr lang="es-PR" i="1" dirty="0" err="1">
                <a:latin typeface="Candara" pitchFamily="34" charset="0"/>
              </a:rPr>
              <a:t>live</a:t>
            </a:r>
            <a:r>
              <a:rPr lang="es-PR" i="1" dirty="0">
                <a:latin typeface="Candara" pitchFamily="34" charset="0"/>
              </a:rPr>
              <a:t> </a:t>
            </a:r>
            <a:r>
              <a:rPr lang="es-PR" i="1" dirty="0" err="1">
                <a:latin typeface="Candara" pitchFamily="34" charset="0"/>
              </a:rPr>
              <a:t>his</a:t>
            </a:r>
            <a:r>
              <a:rPr lang="es-PR" i="1" dirty="0">
                <a:latin typeface="Candara" pitchFamily="34" charset="0"/>
              </a:rPr>
              <a:t> </a:t>
            </a:r>
            <a:r>
              <a:rPr lang="es-PR" i="1" dirty="0" err="1">
                <a:latin typeface="Candara" pitchFamily="34" charset="0"/>
              </a:rPr>
              <a:t>life</a:t>
            </a:r>
            <a:r>
              <a:rPr lang="es-PR" i="1" dirty="0">
                <a:latin typeface="Candara" pitchFamily="34" charset="0"/>
              </a:rPr>
              <a:t> full </a:t>
            </a:r>
            <a:r>
              <a:rPr lang="es-PR" i="1" dirty="0" err="1">
                <a:latin typeface="Candara" pitchFamily="34" charset="0"/>
              </a:rPr>
              <a:t>span</a:t>
            </a:r>
            <a:r>
              <a:rPr lang="es-PR" i="1" dirty="0">
                <a:latin typeface="Candara" pitchFamily="34" charset="0"/>
              </a:rPr>
              <a:t> </a:t>
            </a:r>
            <a:r>
              <a:rPr lang="es-PR" i="1" dirty="0" err="1">
                <a:latin typeface="Candara" pitchFamily="34" charset="0"/>
              </a:rPr>
              <a:t>down</a:t>
            </a:r>
            <a:r>
              <a:rPr lang="es-PR" i="1" dirty="0">
                <a:latin typeface="Candara" pitchFamily="34" charset="0"/>
              </a:rPr>
              <a:t> </a:t>
            </a:r>
            <a:r>
              <a:rPr lang="es-PR" i="1" dirty="0" err="1">
                <a:latin typeface="Candara" pitchFamily="34" charset="0"/>
              </a:rPr>
              <a:t>here</a:t>
            </a:r>
            <a:r>
              <a:rPr lang="es-PR" i="1" dirty="0">
                <a:latin typeface="Candara" pitchFamily="34" charset="0"/>
              </a:rPr>
              <a:t> </a:t>
            </a:r>
            <a:r>
              <a:rPr lang="es-PR" i="1" dirty="0" err="1">
                <a:latin typeface="Candara" pitchFamily="34" charset="0"/>
              </a:rPr>
              <a:t>on</a:t>
            </a:r>
            <a:r>
              <a:rPr lang="es-PR" i="1" dirty="0">
                <a:latin typeface="Candara" pitchFamily="34" charset="0"/>
              </a:rPr>
              <a:t> </a:t>
            </a:r>
            <a:r>
              <a:rPr lang="es-PR" i="1" dirty="0" err="1">
                <a:latin typeface="Candara" pitchFamily="34" charset="0"/>
              </a:rPr>
              <a:t>earth</a:t>
            </a:r>
            <a:r>
              <a:rPr lang="es-PR" i="1" dirty="0">
                <a:latin typeface="Candara" pitchFamily="34" charset="0"/>
              </a:rPr>
              <a:t> and </a:t>
            </a:r>
            <a:r>
              <a:rPr lang="es-PR" i="1" dirty="0" err="1">
                <a:latin typeface="Candara" pitchFamily="34" charset="0"/>
              </a:rPr>
              <a:t>that</a:t>
            </a:r>
            <a:r>
              <a:rPr lang="es-PR" i="1" dirty="0">
                <a:latin typeface="Candara" pitchFamily="34" charset="0"/>
              </a:rPr>
              <a:t> </a:t>
            </a:r>
            <a:r>
              <a:rPr lang="es-PR" i="1" dirty="0" err="1">
                <a:latin typeface="Candara" pitchFamily="34" charset="0"/>
              </a:rPr>
              <a:t>every</a:t>
            </a:r>
            <a:r>
              <a:rPr lang="es-PR" i="1" dirty="0">
                <a:latin typeface="Candara" pitchFamily="34" charset="0"/>
              </a:rPr>
              <a:t> </a:t>
            </a:r>
            <a:r>
              <a:rPr lang="es-PR" i="1" dirty="0" err="1">
                <a:latin typeface="Candara" pitchFamily="34" charset="0"/>
              </a:rPr>
              <a:t>believer</a:t>
            </a:r>
            <a:r>
              <a:rPr lang="es-PR" i="1" dirty="0">
                <a:latin typeface="Candara" pitchFamily="34" charset="0"/>
              </a:rPr>
              <a:t> </a:t>
            </a:r>
            <a:r>
              <a:rPr lang="es-PR" i="1" dirty="0" err="1">
                <a:latin typeface="Candara" pitchFamily="34" charset="0"/>
              </a:rPr>
              <a:t>should</a:t>
            </a:r>
            <a:r>
              <a:rPr lang="es-PR" i="1" dirty="0">
                <a:latin typeface="Candara" pitchFamily="34" charset="0"/>
              </a:rPr>
              <a:t> </a:t>
            </a:r>
            <a:r>
              <a:rPr lang="es-PR" i="1" dirty="0" err="1">
                <a:latin typeface="Candara" pitchFamily="34" charset="0"/>
              </a:rPr>
              <a:t>finally</a:t>
            </a:r>
            <a:r>
              <a:rPr lang="es-PR" i="1" dirty="0">
                <a:latin typeface="Candara" pitchFamily="34" charset="0"/>
              </a:rPr>
              <a:t> </a:t>
            </a:r>
            <a:r>
              <a:rPr lang="es-PR" i="1" dirty="0" err="1">
                <a:latin typeface="Candara" pitchFamily="34" charset="0"/>
              </a:rPr>
              <a:t>just</a:t>
            </a:r>
            <a:r>
              <a:rPr lang="es-PR" i="1" dirty="0">
                <a:latin typeface="Candara" pitchFamily="34" charset="0"/>
              </a:rPr>
              <a:t> </a:t>
            </a:r>
            <a:r>
              <a:rPr lang="es-PR" i="1" dirty="0" err="1">
                <a:latin typeface="Candara" pitchFamily="34" charset="0"/>
              </a:rPr>
              <a:t>fall</a:t>
            </a:r>
            <a:r>
              <a:rPr lang="es-PR" i="1" dirty="0">
                <a:latin typeface="Candara" pitchFamily="34" charset="0"/>
              </a:rPr>
              <a:t> </a:t>
            </a:r>
            <a:r>
              <a:rPr lang="es-PR" i="1" dirty="0" err="1">
                <a:latin typeface="Candara" pitchFamily="34" charset="0"/>
              </a:rPr>
              <a:t>asleep</a:t>
            </a:r>
            <a:r>
              <a:rPr lang="es-PR" i="1" dirty="0">
                <a:latin typeface="Candara" pitchFamily="34" charset="0"/>
              </a:rPr>
              <a:t> in </a:t>
            </a:r>
            <a:r>
              <a:rPr lang="es-PR" i="1" dirty="0" err="1">
                <a:latin typeface="Candara" pitchFamily="34" charset="0"/>
              </a:rPr>
              <a:t>Jesus</a:t>
            </a:r>
            <a:r>
              <a:rPr lang="es-PR" i="1" dirty="0">
                <a:latin typeface="Candara" pitchFamily="34" charset="0"/>
              </a:rPr>
              <a:t>" </a:t>
            </a:r>
          </a:p>
          <a:p>
            <a:pPr marL="990600" lvl="1" indent="-533400">
              <a:lnSpc>
                <a:spcPct val="80000"/>
              </a:lnSpc>
              <a:buFont typeface="Wingdings" pitchFamily="2" charset="2"/>
              <a:buNone/>
            </a:pPr>
            <a:r>
              <a:rPr lang="es-PR" dirty="0">
                <a:latin typeface="Candara" pitchFamily="34" charset="0"/>
              </a:rPr>
              <a:t>	</a:t>
            </a:r>
            <a:r>
              <a:rPr lang="es-PR" i="1" dirty="0">
                <a:latin typeface="Candara" pitchFamily="34" charset="0"/>
              </a:rPr>
              <a:t>(</a:t>
            </a:r>
            <a:r>
              <a:rPr lang="es-PR" dirty="0">
                <a:latin typeface="Candara" pitchFamily="34" charset="0"/>
              </a:rPr>
              <a:t>Kenneth </a:t>
            </a:r>
            <a:r>
              <a:rPr lang="es-PR" dirty="0" err="1">
                <a:latin typeface="Candara" pitchFamily="34" charset="0"/>
              </a:rPr>
              <a:t>Hag</a:t>
            </a:r>
            <a:r>
              <a:rPr lang="es-PR" i="1" dirty="0" err="1">
                <a:latin typeface="Candara" pitchFamily="34" charset="0"/>
              </a:rPr>
              <a:t>in</a:t>
            </a:r>
            <a:r>
              <a:rPr lang="es-PR" i="1" dirty="0">
                <a:latin typeface="Candara" pitchFamily="34" charset="0"/>
              </a:rPr>
              <a:t>, </a:t>
            </a:r>
            <a:r>
              <a:rPr lang="es-PR" i="1" dirty="0" err="1">
                <a:latin typeface="Candara" pitchFamily="34" charset="0"/>
              </a:rPr>
              <a:t>Seven</a:t>
            </a:r>
            <a:r>
              <a:rPr lang="es-PR" i="1" dirty="0">
                <a:latin typeface="Candara" pitchFamily="34" charset="0"/>
              </a:rPr>
              <a:t> </a:t>
            </a:r>
            <a:r>
              <a:rPr lang="es-PR" i="1" dirty="0" err="1">
                <a:latin typeface="Candara" pitchFamily="34" charset="0"/>
              </a:rPr>
              <a:t>Things</a:t>
            </a:r>
            <a:r>
              <a:rPr lang="es-PR" i="1" dirty="0">
                <a:latin typeface="Candara" pitchFamily="34" charset="0"/>
              </a:rPr>
              <a:t> </a:t>
            </a:r>
            <a:r>
              <a:rPr lang="es-PR" i="1" dirty="0" err="1">
                <a:latin typeface="Candara" pitchFamily="34" charset="0"/>
              </a:rPr>
              <a:t>You</a:t>
            </a:r>
            <a:r>
              <a:rPr lang="es-PR" i="1" dirty="0">
                <a:latin typeface="Candara" pitchFamily="34" charset="0"/>
              </a:rPr>
              <a:t> </a:t>
            </a:r>
            <a:r>
              <a:rPr lang="es-PR" i="1" dirty="0" err="1">
                <a:latin typeface="Candara" pitchFamily="34" charset="0"/>
              </a:rPr>
              <a:t>Should</a:t>
            </a:r>
            <a:r>
              <a:rPr lang="es-PR" i="1" dirty="0">
                <a:latin typeface="Candara" pitchFamily="34" charset="0"/>
              </a:rPr>
              <a:t> </a:t>
            </a:r>
            <a:r>
              <a:rPr lang="es-PR" i="1" dirty="0" err="1">
                <a:latin typeface="Candara" pitchFamily="34" charset="0"/>
              </a:rPr>
              <a:t>Know</a:t>
            </a:r>
            <a:r>
              <a:rPr lang="es-PR" i="1" dirty="0">
                <a:latin typeface="Candara" pitchFamily="34" charset="0"/>
              </a:rPr>
              <a:t> </a:t>
            </a:r>
            <a:r>
              <a:rPr lang="es-PR" i="1" dirty="0" err="1">
                <a:latin typeface="Candara" pitchFamily="34" charset="0"/>
              </a:rPr>
              <a:t>About</a:t>
            </a:r>
            <a:r>
              <a:rPr lang="es-PR" i="1" dirty="0">
                <a:latin typeface="Candara" pitchFamily="34" charset="0"/>
              </a:rPr>
              <a:t> </a:t>
            </a:r>
            <a:r>
              <a:rPr lang="es-PR" i="1" dirty="0" err="1">
                <a:latin typeface="Candara" pitchFamily="34" charset="0"/>
              </a:rPr>
              <a:t>Divine</a:t>
            </a:r>
            <a:r>
              <a:rPr lang="es-PR" i="1" dirty="0">
                <a:latin typeface="Candara" pitchFamily="34" charset="0"/>
              </a:rPr>
              <a:t> </a:t>
            </a:r>
            <a:r>
              <a:rPr lang="es-PR" i="1" dirty="0" err="1">
                <a:latin typeface="Candara" pitchFamily="34" charset="0"/>
              </a:rPr>
              <a:t>Healing</a:t>
            </a:r>
            <a:r>
              <a:rPr lang="es-PR" i="1" dirty="0">
                <a:latin typeface="Candara" pitchFamily="34" charset="0"/>
              </a:rPr>
              <a:t>, p. 21)</a:t>
            </a:r>
            <a:endParaRPr lang="es-PR" dirty="0">
              <a:latin typeface="Candara" pitchFamily="34" charset="0"/>
            </a:endParaRPr>
          </a:p>
        </p:txBody>
      </p:sp>
      <p:pic>
        <p:nvPicPr>
          <p:cNvPr id="224261" name="Picture 5" descr="KennethHaginS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9000" y="0"/>
            <a:ext cx="1905000" cy="20558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s-PR">
                <a:latin typeface="Candara" pitchFamily="34" charset="0"/>
              </a:rPr>
              <a:t>Nota aclaratoria</a:t>
            </a:r>
          </a:p>
        </p:txBody>
      </p:sp>
      <p:sp>
        <p:nvSpPr>
          <p:cNvPr id="61443" name="Rectangle 3"/>
          <p:cNvSpPr>
            <a:spLocks noGrp="1" noChangeArrowheads="1"/>
          </p:cNvSpPr>
          <p:nvPr>
            <p:ph type="body" idx="1"/>
          </p:nvPr>
        </p:nvSpPr>
        <p:spPr/>
        <p:txBody>
          <a:bodyPr/>
          <a:lstStyle/>
          <a:p>
            <a:r>
              <a:rPr lang="es-PR" sz="2800">
                <a:solidFill>
                  <a:srgbClr val="000000"/>
                </a:solidFill>
                <a:latin typeface="Candara" pitchFamily="34" charset="0"/>
              </a:rPr>
              <a:t>"</a:t>
            </a:r>
            <a:r>
              <a:rPr lang="es-ES" sz="2800" i="1">
                <a:solidFill>
                  <a:srgbClr val="000000"/>
                </a:solidFill>
                <a:latin typeface="Candara" pitchFamily="34" charset="0"/>
              </a:rPr>
              <a:t>Porque vendrá tiempo cuando no sufrirán la sana doctrina, sino que teniendo comezón de oír, se amontonarán maestros conforme a sus propias concupiscencias,</a:t>
            </a:r>
            <a:r>
              <a:rPr lang="es-PR" sz="2800" i="1">
                <a:solidFill>
                  <a:srgbClr val="000000"/>
                </a:solidFill>
                <a:latin typeface="Candara" pitchFamily="34" charset="0"/>
              </a:rPr>
              <a:t> </a:t>
            </a:r>
            <a:r>
              <a:rPr lang="es-ES" sz="2800" i="1">
                <a:solidFill>
                  <a:srgbClr val="000000"/>
                </a:solidFill>
                <a:latin typeface="Candara" pitchFamily="34" charset="0"/>
              </a:rPr>
              <a:t>y apartarán de la verdad el oído y se volverán a las fábulas.</a:t>
            </a:r>
            <a:r>
              <a:rPr lang="es-PR" sz="2800" i="1">
                <a:solidFill>
                  <a:srgbClr val="000000"/>
                </a:solidFill>
                <a:latin typeface="Candara" pitchFamily="34" charset="0"/>
              </a:rPr>
              <a:t> </a:t>
            </a:r>
            <a:r>
              <a:rPr lang="es-ES" sz="2800" i="1">
                <a:solidFill>
                  <a:srgbClr val="000000"/>
                </a:solidFill>
                <a:latin typeface="Candara" pitchFamily="34" charset="0"/>
              </a:rPr>
              <a:t>Pero tú sé sobrio en todo, soporta las aflicciones, haz obra de evangelista, cumple tu ministerio.</a:t>
            </a:r>
            <a:r>
              <a:rPr lang="es-PR" sz="2800">
                <a:solidFill>
                  <a:srgbClr val="000000"/>
                </a:solidFill>
                <a:latin typeface="Candara" pitchFamily="34" charset="0"/>
              </a:rPr>
              <a:t>" </a:t>
            </a:r>
          </a:p>
          <a:p>
            <a:pPr>
              <a:buFont typeface="Wingdings" pitchFamily="2" charset="2"/>
              <a:buNone/>
            </a:pPr>
            <a:r>
              <a:rPr lang="es-PR" sz="2800">
                <a:solidFill>
                  <a:srgbClr val="000000"/>
                </a:solidFill>
                <a:latin typeface="Candara" pitchFamily="34" charset="0"/>
              </a:rPr>
              <a:t>	</a:t>
            </a:r>
            <a:r>
              <a:rPr lang="es-PR" sz="2800">
                <a:solidFill>
                  <a:schemeClr val="hlink"/>
                </a:solidFill>
                <a:latin typeface="Candara" pitchFamily="34" charset="0"/>
              </a:rPr>
              <a:t>(2 Timoteo 4.3-5, RVR60)</a:t>
            </a:r>
            <a:endParaRPr lang="es-PR" sz="2800" baseline="30000">
              <a:solidFill>
                <a:schemeClr val="hlink"/>
              </a:solidFill>
              <a:latin typeface="Candara" pitchFamily="34" charset="0"/>
              <a:hlinkClick r:id="" action="ppaction://noaction"/>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p:txBody>
          <a:bodyPr/>
          <a:lstStyle/>
          <a:p>
            <a:r>
              <a:rPr lang="en-US" i="1">
                <a:latin typeface="Candara" pitchFamily="34" charset="0"/>
              </a:rPr>
              <a:t>“Movimiento Palabra </a:t>
            </a:r>
            <a:br>
              <a:rPr lang="en-US" i="1">
                <a:latin typeface="Candara" pitchFamily="34" charset="0"/>
              </a:rPr>
            </a:br>
            <a:r>
              <a:rPr lang="en-US" i="1">
                <a:latin typeface="Candara" pitchFamily="34" charset="0"/>
              </a:rPr>
              <a:t> y Fe”  (enseñanzas)</a:t>
            </a:r>
            <a:endParaRPr lang="es-PR" i="1">
              <a:latin typeface="Candara" pitchFamily="34" charset="0"/>
            </a:endParaRPr>
          </a:p>
        </p:txBody>
      </p:sp>
      <p:sp>
        <p:nvSpPr>
          <p:cNvPr id="238595" name="Rectangle 3"/>
          <p:cNvSpPr>
            <a:spLocks noGrp="1" noChangeArrowheads="1"/>
          </p:cNvSpPr>
          <p:nvPr>
            <p:ph type="body" idx="1"/>
          </p:nvPr>
        </p:nvSpPr>
        <p:spPr>
          <a:xfrm>
            <a:off x="609600" y="2017713"/>
            <a:ext cx="8345488" cy="4114800"/>
          </a:xfrm>
        </p:spPr>
        <p:txBody>
          <a:bodyPr/>
          <a:lstStyle/>
          <a:p>
            <a:pPr marL="609600" indent="-609600">
              <a:lnSpc>
                <a:spcPct val="80000"/>
              </a:lnSpc>
            </a:pPr>
            <a:r>
              <a:rPr lang="es-PR" sz="2800" b="1" dirty="0">
                <a:latin typeface="Candara" pitchFamily="34" charset="0"/>
              </a:rPr>
              <a:t>El evangelio de la salud:</a:t>
            </a:r>
          </a:p>
          <a:p>
            <a:pPr marL="990600" lvl="1" indent="-533400">
              <a:lnSpc>
                <a:spcPct val="80000"/>
              </a:lnSpc>
            </a:pPr>
            <a:r>
              <a:rPr lang="es-PR" dirty="0">
                <a:latin typeface="Candara" pitchFamily="34" charset="0"/>
              </a:rPr>
              <a:t>El mismo </a:t>
            </a:r>
            <a:r>
              <a:rPr lang="es-PR" dirty="0" err="1">
                <a:latin typeface="Candara" pitchFamily="34" charset="0"/>
              </a:rPr>
              <a:t>Hagin</a:t>
            </a:r>
            <a:r>
              <a:rPr lang="es-PR" dirty="0">
                <a:latin typeface="Candara" pitchFamily="34" charset="0"/>
              </a:rPr>
              <a:t> también niega haber padecido de dolores de cabeza por 45 años, diciendo que esos son “simplemente síntomas en lugar de una indicación de dolor de cabeza.”</a:t>
            </a:r>
          </a:p>
          <a:p>
            <a:pPr marL="990600" lvl="1" indent="-533400">
              <a:lnSpc>
                <a:spcPct val="80000"/>
              </a:lnSpc>
              <a:buFont typeface="Wingdings" pitchFamily="2" charset="2"/>
              <a:buNone/>
            </a:pPr>
            <a:r>
              <a:rPr lang="es-PR" sz="2400" dirty="0">
                <a:latin typeface="Candara" pitchFamily="34" charset="0"/>
              </a:rPr>
              <a:t>	</a:t>
            </a:r>
            <a:r>
              <a:rPr lang="es-PR" sz="2400" i="1" dirty="0">
                <a:latin typeface="Candara" pitchFamily="34" charset="0"/>
              </a:rPr>
              <a:t>(In </a:t>
            </a:r>
            <a:r>
              <a:rPr lang="es-PR" sz="2400" i="1" dirty="0" err="1">
                <a:latin typeface="Candara" pitchFamily="34" charset="0"/>
              </a:rPr>
              <a:t>the</a:t>
            </a:r>
            <a:r>
              <a:rPr lang="es-PR" sz="2400" i="1" dirty="0">
                <a:latin typeface="Candara" pitchFamily="34" charset="0"/>
              </a:rPr>
              <a:t> </a:t>
            </a:r>
            <a:r>
              <a:rPr lang="es-PR" sz="2400" i="1" dirty="0" err="1">
                <a:latin typeface="Candara" pitchFamily="34" charset="0"/>
              </a:rPr>
              <a:t>Name</a:t>
            </a:r>
            <a:r>
              <a:rPr lang="es-PR" sz="2400" i="1" dirty="0">
                <a:latin typeface="Candara" pitchFamily="34" charset="0"/>
              </a:rPr>
              <a:t> of </a:t>
            </a:r>
            <a:r>
              <a:rPr lang="es-PR" sz="2400" i="1" dirty="0" err="1">
                <a:latin typeface="Candara" pitchFamily="34" charset="0"/>
              </a:rPr>
              <a:t>Jesus</a:t>
            </a:r>
            <a:r>
              <a:rPr lang="es-PR" sz="2400" i="1" dirty="0">
                <a:latin typeface="Candara" pitchFamily="34" charset="0"/>
              </a:rPr>
              <a:t>, p. 44). </a:t>
            </a:r>
            <a:endParaRPr lang="es-PR" sz="3600" dirty="0">
              <a:latin typeface="Candara" pitchFamily="34" charset="0"/>
            </a:endParaRPr>
          </a:p>
        </p:txBody>
      </p:sp>
      <p:pic>
        <p:nvPicPr>
          <p:cNvPr id="238596" name="Picture 4" descr="KennethHaginS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9000" y="0"/>
            <a:ext cx="1905000" cy="20558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3" name="Rectangle 3"/>
          <p:cNvSpPr>
            <a:spLocks noGrp="1" noChangeArrowheads="1"/>
          </p:cNvSpPr>
          <p:nvPr>
            <p:ph type="body" idx="1"/>
          </p:nvPr>
        </p:nvSpPr>
        <p:spPr>
          <a:xfrm>
            <a:off x="381000" y="2017713"/>
            <a:ext cx="8574088" cy="4114800"/>
          </a:xfrm>
        </p:spPr>
        <p:txBody>
          <a:bodyPr/>
          <a:lstStyle/>
          <a:p>
            <a:pPr marL="609600" indent="-609600"/>
            <a:r>
              <a:rPr lang="es-PR" sz="2800" b="1" dirty="0">
                <a:latin typeface="Candara" pitchFamily="34" charset="0"/>
              </a:rPr>
              <a:t>El evangelio de la prosperidad:</a:t>
            </a:r>
            <a:r>
              <a:rPr lang="es-PR" sz="2800" dirty="0">
                <a:latin typeface="Candara" pitchFamily="34" charset="0"/>
              </a:rPr>
              <a:t> </a:t>
            </a:r>
          </a:p>
          <a:p>
            <a:pPr marL="990600" lvl="1" indent="-533400"/>
            <a:r>
              <a:rPr lang="es-PR" dirty="0">
                <a:latin typeface="Candara" pitchFamily="34" charset="0"/>
              </a:rPr>
              <a:t>Una enseñanza central del evangelio de la prosperidad es que Dios desea la prosperidad financiera de todo cristiano.</a:t>
            </a:r>
          </a:p>
          <a:p>
            <a:pPr marL="990600" lvl="1" indent="-533400"/>
            <a:r>
              <a:rPr lang="es-PR" dirty="0">
                <a:latin typeface="Candara" pitchFamily="34" charset="0"/>
              </a:rPr>
              <a:t>Si un creyente vive en pobreza, en que está viviendo fuera de la voluntad de Dios.</a:t>
            </a:r>
          </a:p>
          <a:p>
            <a:pPr marL="990600" lvl="1" indent="-533400"/>
            <a:r>
              <a:rPr lang="es-PR" dirty="0">
                <a:latin typeface="Candara" pitchFamily="34" charset="0"/>
              </a:rPr>
              <a:t>“Debes darte cuenta que es la voluntad de Dios que tu prosperes." </a:t>
            </a:r>
          </a:p>
          <a:p>
            <a:pPr marL="990600" lvl="1" indent="-533400">
              <a:buFont typeface="Wingdings" pitchFamily="2" charset="2"/>
              <a:buNone/>
            </a:pPr>
            <a:r>
              <a:rPr lang="es-PR" dirty="0">
                <a:latin typeface="Candara" pitchFamily="34" charset="0"/>
              </a:rPr>
              <a:t>	</a:t>
            </a:r>
            <a:r>
              <a:rPr lang="es-PR" i="1" dirty="0">
                <a:latin typeface="Candara" pitchFamily="34" charset="0"/>
              </a:rPr>
              <a:t>(Kenneth </a:t>
            </a:r>
            <a:r>
              <a:rPr lang="es-PR" i="1" dirty="0" err="1">
                <a:latin typeface="Candara" pitchFamily="34" charset="0"/>
              </a:rPr>
              <a:t>Copeland</a:t>
            </a:r>
            <a:r>
              <a:rPr lang="es-PR" i="1" dirty="0">
                <a:latin typeface="Candara" pitchFamily="34" charset="0"/>
              </a:rPr>
              <a:t>, </a:t>
            </a:r>
            <a:r>
              <a:rPr lang="es-PR" i="1" dirty="0" err="1">
                <a:latin typeface="Candara" pitchFamily="34" charset="0"/>
              </a:rPr>
              <a:t>Laws</a:t>
            </a:r>
            <a:r>
              <a:rPr lang="es-PR" i="1" dirty="0">
                <a:latin typeface="Candara" pitchFamily="34" charset="0"/>
              </a:rPr>
              <a:t> of </a:t>
            </a:r>
            <a:r>
              <a:rPr lang="es-PR" i="1" dirty="0" err="1">
                <a:latin typeface="Candara" pitchFamily="34" charset="0"/>
              </a:rPr>
              <a:t>Prosperity</a:t>
            </a:r>
            <a:r>
              <a:rPr lang="es-PR" i="1" dirty="0">
                <a:latin typeface="Candara" pitchFamily="34" charset="0"/>
              </a:rPr>
              <a:t>, p. 51).</a:t>
            </a:r>
            <a:r>
              <a:rPr lang="es-PR" dirty="0">
                <a:latin typeface="Candara" pitchFamily="34" charset="0"/>
              </a:rPr>
              <a:t> </a:t>
            </a:r>
          </a:p>
        </p:txBody>
      </p:sp>
      <p:pic>
        <p:nvPicPr>
          <p:cNvPr id="225285" name="Picture 5" descr="1tbn_about"/>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19000"/>
                    </a14:imgEffect>
                  </a14:imgLayer>
                </a14:imgProps>
              </a:ext>
              <a:ext uri="{28A0092B-C50C-407E-A947-70E740481C1C}">
                <a14:useLocalDpi xmlns:a14="http://schemas.microsoft.com/office/drawing/2010/main"/>
              </a:ext>
            </a:extLst>
          </a:blip>
          <a:srcRect/>
          <a:stretch>
            <a:fillRect/>
          </a:stretch>
        </p:blipFill>
        <p:spPr bwMode="auto">
          <a:xfrm>
            <a:off x="6400800" y="0"/>
            <a:ext cx="2743200" cy="1941513"/>
          </a:xfrm>
          <a:prstGeom prst="rect">
            <a:avLst/>
          </a:prstGeom>
          <a:noFill/>
          <a:extLst>
            <a:ext uri="{909E8E84-426E-40DD-AFC4-6F175D3DCCD1}">
              <a14:hiddenFill xmlns:a14="http://schemas.microsoft.com/office/drawing/2010/main">
                <a:solidFill>
                  <a:srgbClr val="FFFFFF"/>
                </a:solidFill>
              </a14:hiddenFill>
            </a:ext>
          </a:extLst>
        </p:spPr>
      </p:pic>
      <p:sp>
        <p:nvSpPr>
          <p:cNvPr id="225287" name="Rectangle 7"/>
          <p:cNvSpPr>
            <a:spLocks noGrp="1" noChangeArrowheads="1"/>
          </p:cNvSpPr>
          <p:nvPr>
            <p:ph type="title"/>
          </p:nvPr>
        </p:nvSpPr>
        <p:spPr>
          <a:noFill/>
          <a:ln/>
        </p:spPr>
        <p:txBody>
          <a:bodyPr/>
          <a:lstStyle/>
          <a:p>
            <a:r>
              <a:rPr lang="en-US" i="1">
                <a:latin typeface="Candara" pitchFamily="34" charset="0"/>
              </a:rPr>
              <a:t>“Movimiento Palabra </a:t>
            </a:r>
            <a:br>
              <a:rPr lang="en-US" i="1">
                <a:latin typeface="Candara" pitchFamily="34" charset="0"/>
              </a:rPr>
            </a:br>
            <a:r>
              <a:rPr lang="en-US" i="1">
                <a:latin typeface="Candara" pitchFamily="34" charset="0"/>
              </a:rPr>
              <a:t> y Fe”  (enseñanzas)</a:t>
            </a:r>
            <a:endParaRPr lang="es-PR" i="1">
              <a:latin typeface="Candara" pitchFamily="34" charset="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3" name="Rectangle 3"/>
          <p:cNvSpPr>
            <a:spLocks noGrp="1" noChangeArrowheads="1"/>
          </p:cNvSpPr>
          <p:nvPr>
            <p:ph type="body" idx="1"/>
          </p:nvPr>
        </p:nvSpPr>
        <p:spPr>
          <a:xfrm>
            <a:off x="609600" y="2017713"/>
            <a:ext cx="8345488" cy="4114800"/>
          </a:xfrm>
        </p:spPr>
        <p:txBody>
          <a:bodyPr/>
          <a:lstStyle/>
          <a:p>
            <a:pPr>
              <a:lnSpc>
                <a:spcPct val="90000"/>
              </a:lnSpc>
            </a:pPr>
            <a:r>
              <a:rPr lang="es-PR" sz="2800" b="1" dirty="0">
                <a:latin typeface="Candara" pitchFamily="34" charset="0"/>
              </a:rPr>
              <a:t>La deidad de Cristo es afectada.</a:t>
            </a:r>
          </a:p>
          <a:p>
            <a:pPr>
              <a:lnSpc>
                <a:spcPct val="90000"/>
              </a:lnSpc>
            </a:pPr>
            <a:r>
              <a:rPr lang="es-PR" sz="2800" dirty="0">
                <a:latin typeface="Candara" pitchFamily="34" charset="0"/>
              </a:rPr>
              <a:t>Kenneth </a:t>
            </a:r>
            <a:r>
              <a:rPr lang="es-PR" sz="2800" dirty="0" err="1">
                <a:latin typeface="Candara" pitchFamily="34" charset="0"/>
              </a:rPr>
              <a:t>Copeland</a:t>
            </a:r>
            <a:r>
              <a:rPr lang="es-PR" sz="2800" dirty="0">
                <a:latin typeface="Candara" pitchFamily="34" charset="0"/>
              </a:rPr>
              <a:t>, dice que Cristo supuestamente le dijo:</a:t>
            </a:r>
          </a:p>
          <a:p>
            <a:pPr lvl="1">
              <a:lnSpc>
                <a:spcPct val="90000"/>
              </a:lnSpc>
            </a:pPr>
            <a:r>
              <a:rPr lang="es-PR" i="1" dirty="0">
                <a:latin typeface="Candara" pitchFamily="34" charset="0"/>
              </a:rPr>
              <a:t>"</a:t>
            </a:r>
            <a:r>
              <a:rPr lang="es-PR" i="1" dirty="0" err="1">
                <a:latin typeface="Candara" pitchFamily="34" charset="0"/>
              </a:rPr>
              <a:t>don't</a:t>
            </a:r>
            <a:r>
              <a:rPr lang="es-PR" i="1" dirty="0">
                <a:latin typeface="Candara" pitchFamily="34" charset="0"/>
              </a:rPr>
              <a:t> be </a:t>
            </a:r>
            <a:r>
              <a:rPr lang="es-PR" i="1" dirty="0" err="1">
                <a:latin typeface="Candara" pitchFamily="34" charset="0"/>
              </a:rPr>
              <a:t>disturbed</a:t>
            </a:r>
            <a:r>
              <a:rPr lang="es-PR" i="1" dirty="0">
                <a:latin typeface="Candara" pitchFamily="34" charset="0"/>
              </a:rPr>
              <a:t> </a:t>
            </a:r>
            <a:r>
              <a:rPr lang="es-PR" i="1" dirty="0" err="1">
                <a:latin typeface="Candara" pitchFamily="34" charset="0"/>
              </a:rPr>
              <a:t>when</a:t>
            </a:r>
            <a:r>
              <a:rPr lang="es-PR" i="1" dirty="0">
                <a:latin typeface="Candara" pitchFamily="34" charset="0"/>
              </a:rPr>
              <a:t> </a:t>
            </a:r>
            <a:r>
              <a:rPr lang="es-PR" i="1" dirty="0" err="1">
                <a:latin typeface="Candara" pitchFamily="34" charset="0"/>
              </a:rPr>
              <a:t>people</a:t>
            </a:r>
            <a:r>
              <a:rPr lang="es-PR" i="1" dirty="0">
                <a:latin typeface="Candara" pitchFamily="34" charset="0"/>
              </a:rPr>
              <a:t> </a:t>
            </a:r>
            <a:r>
              <a:rPr lang="es-PR" i="1" dirty="0" err="1">
                <a:latin typeface="Candara" pitchFamily="34" charset="0"/>
              </a:rPr>
              <a:t>accuse</a:t>
            </a:r>
            <a:r>
              <a:rPr lang="es-PR" i="1" dirty="0">
                <a:latin typeface="Candara" pitchFamily="34" charset="0"/>
              </a:rPr>
              <a:t> </a:t>
            </a:r>
            <a:r>
              <a:rPr lang="es-PR" i="1" dirty="0" err="1">
                <a:latin typeface="Candara" pitchFamily="34" charset="0"/>
              </a:rPr>
              <a:t>you</a:t>
            </a:r>
            <a:r>
              <a:rPr lang="es-PR" i="1" dirty="0">
                <a:latin typeface="Candara" pitchFamily="34" charset="0"/>
              </a:rPr>
              <a:t> of </a:t>
            </a:r>
            <a:r>
              <a:rPr lang="es-PR" i="1" dirty="0" err="1">
                <a:latin typeface="Candara" pitchFamily="34" charset="0"/>
              </a:rPr>
              <a:t>thinking</a:t>
            </a:r>
            <a:r>
              <a:rPr lang="es-PR" i="1" dirty="0">
                <a:latin typeface="Candara" pitchFamily="34" charset="0"/>
              </a:rPr>
              <a:t> </a:t>
            </a:r>
            <a:r>
              <a:rPr lang="es-PR" i="1" dirty="0" err="1">
                <a:latin typeface="Candara" pitchFamily="34" charset="0"/>
              </a:rPr>
              <a:t>you</a:t>
            </a:r>
            <a:r>
              <a:rPr lang="es-PR" i="1" dirty="0">
                <a:latin typeface="Candara" pitchFamily="34" charset="0"/>
              </a:rPr>
              <a:t> are </a:t>
            </a:r>
            <a:r>
              <a:rPr lang="es-PR" i="1" dirty="0" err="1">
                <a:latin typeface="Candara" pitchFamily="34" charset="0"/>
              </a:rPr>
              <a:t>God</a:t>
            </a:r>
            <a:r>
              <a:rPr lang="es-PR" i="1" dirty="0">
                <a:latin typeface="Candara" pitchFamily="34" charset="0"/>
              </a:rPr>
              <a:t>...</a:t>
            </a:r>
            <a:r>
              <a:rPr lang="es-PR" i="1" dirty="0" err="1">
                <a:latin typeface="Candara" pitchFamily="34" charset="0"/>
              </a:rPr>
              <a:t>the</a:t>
            </a:r>
            <a:r>
              <a:rPr lang="es-PR" i="1" dirty="0">
                <a:latin typeface="Candara" pitchFamily="34" charset="0"/>
              </a:rPr>
              <a:t> more </a:t>
            </a:r>
            <a:r>
              <a:rPr lang="es-PR" i="1" dirty="0" err="1">
                <a:latin typeface="Candara" pitchFamily="34" charset="0"/>
              </a:rPr>
              <a:t>you</a:t>
            </a:r>
            <a:r>
              <a:rPr lang="es-PR" i="1" dirty="0">
                <a:latin typeface="Candara" pitchFamily="34" charset="0"/>
              </a:rPr>
              <a:t> </a:t>
            </a:r>
            <a:r>
              <a:rPr lang="es-PR" i="1" dirty="0" err="1">
                <a:latin typeface="Candara" pitchFamily="34" charset="0"/>
              </a:rPr>
              <a:t>get</a:t>
            </a:r>
            <a:r>
              <a:rPr lang="es-PR" i="1" dirty="0">
                <a:latin typeface="Candara" pitchFamily="34" charset="0"/>
              </a:rPr>
              <a:t> </a:t>
            </a:r>
            <a:r>
              <a:rPr lang="es-PR" i="1" dirty="0" err="1">
                <a:latin typeface="Candara" pitchFamily="34" charset="0"/>
              </a:rPr>
              <a:t>to</a:t>
            </a:r>
            <a:r>
              <a:rPr lang="es-PR" i="1" dirty="0">
                <a:latin typeface="Candara" pitchFamily="34" charset="0"/>
              </a:rPr>
              <a:t> be </a:t>
            </a:r>
            <a:r>
              <a:rPr lang="es-PR" i="1" dirty="0" err="1">
                <a:latin typeface="Candara" pitchFamily="34" charset="0"/>
              </a:rPr>
              <a:t>like</a:t>
            </a:r>
            <a:r>
              <a:rPr lang="es-PR" i="1" dirty="0">
                <a:latin typeface="Candara" pitchFamily="34" charset="0"/>
              </a:rPr>
              <a:t> Me, </a:t>
            </a:r>
            <a:r>
              <a:rPr lang="es-PR" i="1" dirty="0" err="1">
                <a:latin typeface="Candara" pitchFamily="34" charset="0"/>
              </a:rPr>
              <a:t>the</a:t>
            </a:r>
            <a:r>
              <a:rPr lang="es-PR" i="1" dirty="0">
                <a:latin typeface="Candara" pitchFamily="34" charset="0"/>
              </a:rPr>
              <a:t> more </a:t>
            </a:r>
            <a:r>
              <a:rPr lang="es-PR" i="1" dirty="0" err="1">
                <a:latin typeface="Candara" pitchFamily="34" charset="0"/>
              </a:rPr>
              <a:t>they</a:t>
            </a:r>
            <a:r>
              <a:rPr lang="es-PR" i="1" dirty="0">
                <a:latin typeface="Candara" pitchFamily="34" charset="0"/>
              </a:rPr>
              <a:t> are </a:t>
            </a:r>
            <a:r>
              <a:rPr lang="es-PR" i="1" dirty="0" err="1">
                <a:latin typeface="Candara" pitchFamily="34" charset="0"/>
              </a:rPr>
              <a:t>going</a:t>
            </a:r>
            <a:r>
              <a:rPr lang="es-PR" i="1" dirty="0">
                <a:latin typeface="Candara" pitchFamily="34" charset="0"/>
              </a:rPr>
              <a:t> </a:t>
            </a:r>
            <a:r>
              <a:rPr lang="es-PR" i="1" dirty="0" err="1">
                <a:latin typeface="Candara" pitchFamily="34" charset="0"/>
              </a:rPr>
              <a:t>to</a:t>
            </a:r>
            <a:r>
              <a:rPr lang="es-PR" i="1" dirty="0">
                <a:latin typeface="Candara" pitchFamily="34" charset="0"/>
              </a:rPr>
              <a:t> </a:t>
            </a:r>
            <a:r>
              <a:rPr lang="es-PR" i="1" dirty="0" err="1">
                <a:latin typeface="Candara" pitchFamily="34" charset="0"/>
              </a:rPr>
              <a:t>think</a:t>
            </a:r>
            <a:r>
              <a:rPr lang="es-PR" i="1" dirty="0">
                <a:latin typeface="Candara" pitchFamily="34" charset="0"/>
              </a:rPr>
              <a:t> </a:t>
            </a:r>
            <a:r>
              <a:rPr lang="es-PR" i="1" dirty="0" err="1">
                <a:latin typeface="Candara" pitchFamily="34" charset="0"/>
              </a:rPr>
              <a:t>that</a:t>
            </a:r>
            <a:r>
              <a:rPr lang="es-PR" i="1" dirty="0">
                <a:latin typeface="Candara" pitchFamily="34" charset="0"/>
              </a:rPr>
              <a:t> </a:t>
            </a:r>
            <a:r>
              <a:rPr lang="es-PR" i="1" dirty="0" err="1">
                <a:latin typeface="Candara" pitchFamily="34" charset="0"/>
              </a:rPr>
              <a:t>way</a:t>
            </a:r>
            <a:r>
              <a:rPr lang="es-PR" i="1" dirty="0">
                <a:latin typeface="Candara" pitchFamily="34" charset="0"/>
              </a:rPr>
              <a:t> of </a:t>
            </a:r>
            <a:r>
              <a:rPr lang="es-PR" i="1" dirty="0" err="1">
                <a:latin typeface="Candara" pitchFamily="34" charset="0"/>
              </a:rPr>
              <a:t>you</a:t>
            </a:r>
            <a:r>
              <a:rPr lang="es-PR" i="1" dirty="0">
                <a:latin typeface="Candara" pitchFamily="34" charset="0"/>
              </a:rPr>
              <a:t>. </a:t>
            </a:r>
            <a:r>
              <a:rPr lang="es-PR" i="1" dirty="0" err="1">
                <a:latin typeface="Candara" pitchFamily="34" charset="0"/>
              </a:rPr>
              <a:t>They</a:t>
            </a:r>
            <a:r>
              <a:rPr lang="es-PR" i="1" dirty="0">
                <a:latin typeface="Candara" pitchFamily="34" charset="0"/>
              </a:rPr>
              <a:t> </a:t>
            </a:r>
            <a:r>
              <a:rPr lang="es-PR" i="1" dirty="0" err="1">
                <a:latin typeface="Candara" pitchFamily="34" charset="0"/>
              </a:rPr>
              <a:t>crucified</a:t>
            </a:r>
            <a:r>
              <a:rPr lang="es-PR" i="1" dirty="0">
                <a:latin typeface="Candara" pitchFamily="34" charset="0"/>
              </a:rPr>
              <a:t> Me </a:t>
            </a:r>
            <a:r>
              <a:rPr lang="es-PR" i="1" dirty="0" err="1">
                <a:latin typeface="Candara" pitchFamily="34" charset="0"/>
              </a:rPr>
              <a:t>for</a:t>
            </a:r>
            <a:r>
              <a:rPr lang="es-PR" i="1" dirty="0">
                <a:latin typeface="Candara" pitchFamily="34" charset="0"/>
              </a:rPr>
              <a:t> </a:t>
            </a:r>
            <a:r>
              <a:rPr lang="es-PR" i="1" dirty="0" err="1">
                <a:latin typeface="Candara" pitchFamily="34" charset="0"/>
              </a:rPr>
              <a:t>claiming</a:t>
            </a:r>
            <a:r>
              <a:rPr lang="es-PR" i="1" dirty="0">
                <a:latin typeface="Candara" pitchFamily="34" charset="0"/>
              </a:rPr>
              <a:t> </a:t>
            </a:r>
            <a:r>
              <a:rPr lang="es-PR" i="1" dirty="0" err="1">
                <a:latin typeface="Candara" pitchFamily="34" charset="0"/>
              </a:rPr>
              <a:t>that</a:t>
            </a:r>
            <a:r>
              <a:rPr lang="es-PR" i="1" dirty="0">
                <a:latin typeface="Candara" pitchFamily="34" charset="0"/>
              </a:rPr>
              <a:t> I </a:t>
            </a:r>
            <a:r>
              <a:rPr lang="es-PR" i="1" dirty="0" err="1">
                <a:latin typeface="Candara" pitchFamily="34" charset="0"/>
              </a:rPr>
              <a:t>was</a:t>
            </a:r>
            <a:r>
              <a:rPr lang="es-PR" i="1" dirty="0">
                <a:latin typeface="Candara" pitchFamily="34" charset="0"/>
              </a:rPr>
              <a:t> </a:t>
            </a:r>
            <a:r>
              <a:rPr lang="es-PR" i="1" dirty="0" err="1">
                <a:latin typeface="Candara" pitchFamily="34" charset="0"/>
              </a:rPr>
              <a:t>God</a:t>
            </a:r>
            <a:r>
              <a:rPr lang="es-PR" i="1" dirty="0">
                <a:latin typeface="Candara" pitchFamily="34" charset="0"/>
              </a:rPr>
              <a:t>. </a:t>
            </a:r>
            <a:r>
              <a:rPr lang="es-PR" i="1" dirty="0" err="1">
                <a:latin typeface="Candara" pitchFamily="34" charset="0"/>
              </a:rPr>
              <a:t>But</a:t>
            </a:r>
            <a:r>
              <a:rPr lang="es-PR" i="1" dirty="0">
                <a:latin typeface="Candara" pitchFamily="34" charset="0"/>
              </a:rPr>
              <a:t> I </a:t>
            </a:r>
            <a:r>
              <a:rPr lang="es-PR" i="1" dirty="0" err="1">
                <a:latin typeface="Candara" pitchFamily="34" charset="0"/>
              </a:rPr>
              <a:t>didn't</a:t>
            </a:r>
            <a:r>
              <a:rPr lang="es-PR" i="1" dirty="0">
                <a:latin typeface="Candara" pitchFamily="34" charset="0"/>
              </a:rPr>
              <a:t> </a:t>
            </a:r>
            <a:r>
              <a:rPr lang="es-PR" i="1" dirty="0" err="1">
                <a:latin typeface="Candara" pitchFamily="34" charset="0"/>
              </a:rPr>
              <a:t>claim</a:t>
            </a:r>
            <a:r>
              <a:rPr lang="es-PR" i="1" dirty="0">
                <a:latin typeface="Candara" pitchFamily="34" charset="0"/>
              </a:rPr>
              <a:t> I </a:t>
            </a:r>
            <a:r>
              <a:rPr lang="es-PR" i="1" dirty="0" err="1">
                <a:latin typeface="Candara" pitchFamily="34" charset="0"/>
              </a:rPr>
              <a:t>was</a:t>
            </a:r>
            <a:r>
              <a:rPr lang="es-PR" i="1" dirty="0">
                <a:latin typeface="Candara" pitchFamily="34" charset="0"/>
              </a:rPr>
              <a:t> </a:t>
            </a:r>
            <a:r>
              <a:rPr lang="es-PR" i="1" dirty="0" err="1">
                <a:latin typeface="Candara" pitchFamily="34" charset="0"/>
              </a:rPr>
              <a:t>God</a:t>
            </a:r>
            <a:r>
              <a:rPr lang="es-PR" i="1" dirty="0">
                <a:latin typeface="Candara" pitchFamily="34" charset="0"/>
              </a:rPr>
              <a:t>. I </a:t>
            </a:r>
            <a:r>
              <a:rPr lang="es-PR" i="1" dirty="0" err="1">
                <a:latin typeface="Candara" pitchFamily="34" charset="0"/>
              </a:rPr>
              <a:t>just</a:t>
            </a:r>
            <a:r>
              <a:rPr lang="es-PR" i="1" dirty="0">
                <a:latin typeface="Candara" pitchFamily="34" charset="0"/>
              </a:rPr>
              <a:t> </a:t>
            </a:r>
            <a:r>
              <a:rPr lang="es-PR" i="1" dirty="0" err="1">
                <a:latin typeface="Candara" pitchFamily="34" charset="0"/>
              </a:rPr>
              <a:t>claimed</a:t>
            </a:r>
            <a:r>
              <a:rPr lang="es-PR" i="1" dirty="0">
                <a:latin typeface="Candara" pitchFamily="34" charset="0"/>
              </a:rPr>
              <a:t> I </a:t>
            </a:r>
            <a:r>
              <a:rPr lang="es-PR" i="1" dirty="0" err="1">
                <a:latin typeface="Candara" pitchFamily="34" charset="0"/>
              </a:rPr>
              <a:t>walked</a:t>
            </a:r>
            <a:r>
              <a:rPr lang="es-PR" i="1" dirty="0">
                <a:latin typeface="Candara" pitchFamily="34" charset="0"/>
              </a:rPr>
              <a:t> </a:t>
            </a:r>
            <a:r>
              <a:rPr lang="es-PR" i="1" dirty="0" err="1">
                <a:latin typeface="Candara" pitchFamily="34" charset="0"/>
              </a:rPr>
              <a:t>with</a:t>
            </a:r>
            <a:r>
              <a:rPr lang="es-PR" i="1" dirty="0">
                <a:latin typeface="Candara" pitchFamily="34" charset="0"/>
              </a:rPr>
              <a:t> </a:t>
            </a:r>
            <a:r>
              <a:rPr lang="es-PR" i="1" dirty="0" err="1">
                <a:latin typeface="Candara" pitchFamily="34" charset="0"/>
              </a:rPr>
              <a:t>Him</a:t>
            </a:r>
            <a:r>
              <a:rPr lang="es-PR" i="1" dirty="0">
                <a:latin typeface="Candara" pitchFamily="34" charset="0"/>
              </a:rPr>
              <a:t> and </a:t>
            </a:r>
            <a:r>
              <a:rPr lang="es-PR" i="1" dirty="0" err="1">
                <a:latin typeface="Candara" pitchFamily="34" charset="0"/>
              </a:rPr>
              <a:t>that</a:t>
            </a:r>
            <a:r>
              <a:rPr lang="es-PR" i="1" dirty="0">
                <a:latin typeface="Candara" pitchFamily="34" charset="0"/>
              </a:rPr>
              <a:t> He </a:t>
            </a:r>
            <a:r>
              <a:rPr lang="es-PR" i="1" dirty="0" err="1">
                <a:latin typeface="Candara" pitchFamily="34" charset="0"/>
              </a:rPr>
              <a:t>was</a:t>
            </a:r>
            <a:r>
              <a:rPr lang="es-PR" i="1" dirty="0">
                <a:latin typeface="Candara" pitchFamily="34" charset="0"/>
              </a:rPr>
              <a:t> </a:t>
            </a:r>
            <a:r>
              <a:rPr lang="es-PR" i="1" dirty="0" err="1">
                <a:latin typeface="Candara" pitchFamily="34" charset="0"/>
              </a:rPr>
              <a:t>with</a:t>
            </a:r>
            <a:r>
              <a:rPr lang="es-PR" i="1" dirty="0">
                <a:latin typeface="Candara" pitchFamily="34" charset="0"/>
              </a:rPr>
              <a:t> Me" </a:t>
            </a:r>
          </a:p>
          <a:p>
            <a:pPr lvl="1">
              <a:lnSpc>
                <a:spcPct val="90000"/>
              </a:lnSpc>
              <a:buFont typeface="Wingdings" pitchFamily="2" charset="2"/>
              <a:buNone/>
            </a:pPr>
            <a:r>
              <a:rPr lang="es-PR" i="1" dirty="0">
                <a:latin typeface="Candara" pitchFamily="34" charset="0"/>
              </a:rPr>
              <a:t>	(</a:t>
            </a:r>
            <a:r>
              <a:rPr lang="es-PR" dirty="0" err="1">
                <a:latin typeface="Candara" pitchFamily="34" charset="0"/>
              </a:rPr>
              <a:t>Copeland</a:t>
            </a:r>
            <a:r>
              <a:rPr lang="es-PR" i="1" dirty="0">
                <a:latin typeface="Candara" pitchFamily="34" charset="0"/>
              </a:rPr>
              <a:t>, "</a:t>
            </a:r>
            <a:r>
              <a:rPr lang="es-PR" i="1" dirty="0" err="1">
                <a:latin typeface="Candara" pitchFamily="34" charset="0"/>
              </a:rPr>
              <a:t>Take</a:t>
            </a:r>
            <a:r>
              <a:rPr lang="es-PR" i="1" dirty="0">
                <a:latin typeface="Candara" pitchFamily="34" charset="0"/>
              </a:rPr>
              <a:t> Time </a:t>
            </a:r>
            <a:r>
              <a:rPr lang="es-PR" i="1" dirty="0" err="1">
                <a:latin typeface="Candara" pitchFamily="34" charset="0"/>
              </a:rPr>
              <a:t>to</a:t>
            </a:r>
            <a:r>
              <a:rPr lang="es-PR" i="1" dirty="0">
                <a:latin typeface="Candara" pitchFamily="34" charset="0"/>
              </a:rPr>
              <a:t> </a:t>
            </a:r>
            <a:r>
              <a:rPr lang="es-PR" i="1" dirty="0" err="1">
                <a:latin typeface="Candara" pitchFamily="34" charset="0"/>
              </a:rPr>
              <a:t>Pray</a:t>
            </a:r>
            <a:r>
              <a:rPr lang="es-PR" i="1" dirty="0">
                <a:latin typeface="Candara" pitchFamily="34" charset="0"/>
              </a:rPr>
              <a:t>," </a:t>
            </a:r>
            <a:r>
              <a:rPr lang="es-PR" i="1" dirty="0" err="1">
                <a:latin typeface="Candara" pitchFamily="34" charset="0"/>
              </a:rPr>
              <a:t>Believer's</a:t>
            </a:r>
            <a:r>
              <a:rPr lang="es-PR" i="1" dirty="0">
                <a:latin typeface="Candara" pitchFamily="34" charset="0"/>
              </a:rPr>
              <a:t> </a:t>
            </a:r>
            <a:r>
              <a:rPr lang="es-PR" i="1" dirty="0" err="1">
                <a:latin typeface="Candara" pitchFamily="34" charset="0"/>
              </a:rPr>
              <a:t>Voice</a:t>
            </a:r>
            <a:r>
              <a:rPr lang="es-PR" i="1" dirty="0">
                <a:latin typeface="Candara" pitchFamily="34" charset="0"/>
              </a:rPr>
              <a:t> of </a:t>
            </a:r>
            <a:r>
              <a:rPr lang="es-PR" i="1" dirty="0" err="1">
                <a:latin typeface="Candara" pitchFamily="34" charset="0"/>
              </a:rPr>
              <a:t>Victory</a:t>
            </a:r>
            <a:r>
              <a:rPr lang="es-PR" i="1" dirty="0">
                <a:latin typeface="Candara" pitchFamily="34" charset="0"/>
              </a:rPr>
              <a:t>, #15, 2 </a:t>
            </a:r>
            <a:r>
              <a:rPr lang="es-PR" i="1" dirty="0" err="1">
                <a:latin typeface="Candara" pitchFamily="34" charset="0"/>
              </a:rPr>
              <a:t>February</a:t>
            </a:r>
            <a:r>
              <a:rPr lang="es-PR" i="1" dirty="0">
                <a:latin typeface="Candara" pitchFamily="34" charset="0"/>
              </a:rPr>
              <a:t> 1987, p. 9).</a:t>
            </a:r>
            <a:r>
              <a:rPr lang="es-PR" dirty="0">
                <a:latin typeface="Candara" pitchFamily="34" charset="0"/>
              </a:rPr>
              <a:t> </a:t>
            </a:r>
          </a:p>
        </p:txBody>
      </p:sp>
      <p:sp>
        <p:nvSpPr>
          <p:cNvPr id="189450" name="Rectangle 10"/>
          <p:cNvSpPr>
            <a:spLocks noGrp="1" noChangeArrowheads="1"/>
          </p:cNvSpPr>
          <p:nvPr>
            <p:ph type="title"/>
          </p:nvPr>
        </p:nvSpPr>
        <p:spPr>
          <a:noFill/>
          <a:ln/>
        </p:spPr>
        <p:txBody>
          <a:bodyPr/>
          <a:lstStyle/>
          <a:p>
            <a:r>
              <a:rPr lang="en-US" i="1">
                <a:latin typeface="Candara" pitchFamily="34" charset="0"/>
              </a:rPr>
              <a:t>“Movimiento Palabra </a:t>
            </a:r>
            <a:br>
              <a:rPr lang="en-US" i="1">
                <a:latin typeface="Candara" pitchFamily="34" charset="0"/>
              </a:rPr>
            </a:br>
            <a:r>
              <a:rPr lang="en-US" i="1">
                <a:latin typeface="Candara" pitchFamily="34" charset="0"/>
              </a:rPr>
              <a:t> y Fe”  (enseñanzas)</a:t>
            </a:r>
            <a:endParaRPr lang="es-PR" i="1">
              <a:latin typeface="Candara" pitchFamily="34" charset="0"/>
            </a:endParaRPr>
          </a:p>
        </p:txBody>
      </p:sp>
      <p:pic>
        <p:nvPicPr>
          <p:cNvPr id="5" name="Picture 4" descr="kenneth_copeland"/>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20000"/>
                    </a14:imgEffect>
                    <a14:imgEffect>
                      <a14:brightnessContrast bright="10000" contrast="10000"/>
                    </a14:imgEffect>
                  </a14:imgLayer>
                </a14:imgProps>
              </a:ext>
              <a:ext uri="{28A0092B-C50C-407E-A947-70E740481C1C}">
                <a14:useLocalDpi xmlns:a14="http://schemas.microsoft.com/office/drawing/2010/main"/>
              </a:ext>
            </a:extLst>
          </a:blip>
          <a:srcRect/>
          <a:stretch>
            <a:fillRect/>
          </a:stretch>
        </p:blipFill>
        <p:spPr bwMode="auto">
          <a:xfrm>
            <a:off x="7315200" y="0"/>
            <a:ext cx="1828800" cy="18950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body" idx="1"/>
          </p:nvPr>
        </p:nvSpPr>
        <p:spPr>
          <a:xfrm>
            <a:off x="609600" y="2209800"/>
            <a:ext cx="8345488" cy="4114800"/>
          </a:xfrm>
        </p:spPr>
        <p:txBody>
          <a:bodyPr/>
          <a:lstStyle/>
          <a:p>
            <a:pPr lvl="1"/>
            <a:r>
              <a:rPr lang="es-PR" i="1" dirty="0">
                <a:latin typeface="Candara" pitchFamily="34" charset="0"/>
              </a:rPr>
              <a:t>"</a:t>
            </a:r>
            <a:r>
              <a:rPr lang="es-PR" i="1" dirty="0" err="1">
                <a:latin typeface="Candara" pitchFamily="34" charset="0"/>
              </a:rPr>
              <a:t>Jesus</a:t>
            </a:r>
            <a:r>
              <a:rPr lang="es-PR" i="1" dirty="0">
                <a:latin typeface="Candara" pitchFamily="34" charset="0"/>
              </a:rPr>
              <a:t> </a:t>
            </a:r>
            <a:r>
              <a:rPr lang="es-PR" i="1" dirty="0" err="1">
                <a:latin typeface="Candara" pitchFamily="34" charset="0"/>
              </a:rPr>
              <a:t>was</a:t>
            </a:r>
            <a:r>
              <a:rPr lang="es-PR" i="1" dirty="0">
                <a:latin typeface="Candara" pitchFamily="34" charset="0"/>
              </a:rPr>
              <a:t> </a:t>
            </a:r>
            <a:r>
              <a:rPr lang="es-PR" i="1" dirty="0" err="1">
                <a:latin typeface="Candara" pitchFamily="34" charset="0"/>
              </a:rPr>
              <a:t>on</a:t>
            </a:r>
            <a:r>
              <a:rPr lang="es-PR" i="1" dirty="0">
                <a:latin typeface="Candara" pitchFamily="34" charset="0"/>
              </a:rPr>
              <a:t> </a:t>
            </a:r>
            <a:r>
              <a:rPr lang="es-PR" i="1" dirty="0" err="1">
                <a:latin typeface="Candara" pitchFamily="34" charset="0"/>
              </a:rPr>
              <a:t>the</a:t>
            </a:r>
            <a:r>
              <a:rPr lang="es-PR" i="1" dirty="0">
                <a:latin typeface="Candara" pitchFamily="34" charset="0"/>
              </a:rPr>
              <a:t> </a:t>
            </a:r>
            <a:r>
              <a:rPr lang="es-PR" i="1" dirty="0" err="1">
                <a:latin typeface="Candara" pitchFamily="34" charset="0"/>
              </a:rPr>
              <a:t>earth</a:t>
            </a:r>
            <a:r>
              <a:rPr lang="es-PR" i="1" dirty="0">
                <a:latin typeface="Candara" pitchFamily="34" charset="0"/>
              </a:rPr>
              <a:t> </a:t>
            </a:r>
            <a:r>
              <a:rPr lang="es-PR" i="1" dirty="0" err="1">
                <a:latin typeface="Candara" pitchFamily="34" charset="0"/>
              </a:rPr>
              <a:t>just</a:t>
            </a:r>
            <a:r>
              <a:rPr lang="es-PR" i="1" dirty="0">
                <a:latin typeface="Candara" pitchFamily="34" charset="0"/>
              </a:rPr>
              <a:t> a </a:t>
            </a:r>
            <a:r>
              <a:rPr lang="es-PR" i="1" dirty="0" err="1">
                <a:latin typeface="Candara" pitchFamily="34" charset="0"/>
              </a:rPr>
              <a:t>man</a:t>
            </a:r>
            <a:r>
              <a:rPr lang="es-PR" i="1" dirty="0">
                <a:latin typeface="Candara" pitchFamily="34" charset="0"/>
              </a:rPr>
              <a:t>, </a:t>
            </a:r>
            <a:r>
              <a:rPr lang="es-PR" i="1" dirty="0" err="1">
                <a:latin typeface="Candara" pitchFamily="34" charset="0"/>
              </a:rPr>
              <a:t>not</a:t>
            </a:r>
            <a:r>
              <a:rPr lang="es-PR" i="1" dirty="0">
                <a:latin typeface="Candara" pitchFamily="34" charset="0"/>
              </a:rPr>
              <a:t> </a:t>
            </a:r>
            <a:r>
              <a:rPr lang="es-PR" i="1" dirty="0" err="1">
                <a:latin typeface="Candara" pitchFamily="34" charset="0"/>
              </a:rPr>
              <a:t>the</a:t>
            </a:r>
            <a:r>
              <a:rPr lang="es-PR" i="1" dirty="0">
                <a:latin typeface="Candara" pitchFamily="34" charset="0"/>
              </a:rPr>
              <a:t> son of </a:t>
            </a:r>
            <a:r>
              <a:rPr lang="es-PR" i="1" dirty="0" err="1">
                <a:latin typeface="Candara" pitchFamily="34" charset="0"/>
              </a:rPr>
              <a:t>God</a:t>
            </a:r>
            <a:r>
              <a:rPr lang="es-PR" i="1" dirty="0">
                <a:latin typeface="Candara" pitchFamily="34" charset="0"/>
              </a:rPr>
              <a:t>."</a:t>
            </a:r>
            <a:r>
              <a:rPr lang="es-PR" dirty="0">
                <a:latin typeface="Candara" pitchFamily="34" charset="0"/>
              </a:rPr>
              <a:t> </a:t>
            </a:r>
          </a:p>
          <a:p>
            <a:pPr lvl="1">
              <a:buFont typeface="Wingdings" pitchFamily="2" charset="2"/>
              <a:buNone/>
            </a:pPr>
            <a:r>
              <a:rPr lang="es-PR" i="1" dirty="0">
                <a:latin typeface="Candara" pitchFamily="34" charset="0"/>
              </a:rPr>
              <a:t>	(Frederick K.C. Price, Tape #RP 19, </a:t>
            </a:r>
            <a:r>
              <a:rPr lang="es-PR" i="1" dirty="0" err="1">
                <a:latin typeface="Candara" pitchFamily="34" charset="0"/>
              </a:rPr>
              <a:t>May</a:t>
            </a:r>
            <a:r>
              <a:rPr lang="es-PR" i="1" dirty="0">
                <a:latin typeface="Candara" pitchFamily="34" charset="0"/>
              </a:rPr>
              <a:t> 1993).</a:t>
            </a:r>
            <a:r>
              <a:rPr lang="es-PR" dirty="0">
                <a:latin typeface="Candara" pitchFamily="34" charset="0"/>
              </a:rPr>
              <a:t> </a:t>
            </a:r>
          </a:p>
          <a:p>
            <a:pPr lvl="1"/>
            <a:r>
              <a:rPr lang="es-PR" dirty="0">
                <a:latin typeface="Candara" pitchFamily="34" charset="0"/>
              </a:rPr>
              <a:t>Kenneth </a:t>
            </a:r>
            <a:r>
              <a:rPr lang="es-PR" dirty="0" err="1">
                <a:latin typeface="Candara" pitchFamily="34" charset="0"/>
              </a:rPr>
              <a:t>Hagin</a:t>
            </a:r>
            <a:r>
              <a:rPr lang="es-PR" dirty="0">
                <a:latin typeface="Candara" pitchFamily="34" charset="0"/>
              </a:rPr>
              <a:t> dice, </a:t>
            </a:r>
            <a:r>
              <a:rPr lang="es-PR" i="1" dirty="0">
                <a:latin typeface="Candara" pitchFamily="34" charset="0"/>
              </a:rPr>
              <a:t>"</a:t>
            </a:r>
            <a:r>
              <a:rPr lang="es-PR" i="1" dirty="0" err="1">
                <a:latin typeface="Candara" pitchFamily="34" charset="0"/>
              </a:rPr>
              <a:t>You</a:t>
            </a:r>
            <a:r>
              <a:rPr lang="es-PR" i="1" dirty="0">
                <a:latin typeface="Candara" pitchFamily="34" charset="0"/>
              </a:rPr>
              <a:t> are as </a:t>
            </a:r>
            <a:r>
              <a:rPr lang="es-PR" i="1" dirty="0" err="1">
                <a:latin typeface="Candara" pitchFamily="34" charset="0"/>
              </a:rPr>
              <a:t>much</a:t>
            </a:r>
            <a:r>
              <a:rPr lang="es-PR" i="1" dirty="0">
                <a:latin typeface="Candara" pitchFamily="34" charset="0"/>
              </a:rPr>
              <a:t> </a:t>
            </a:r>
            <a:r>
              <a:rPr lang="es-PR" i="1" dirty="0" err="1">
                <a:latin typeface="Candara" pitchFamily="34" charset="0"/>
              </a:rPr>
              <a:t>the</a:t>
            </a:r>
            <a:r>
              <a:rPr lang="es-PR" i="1" dirty="0">
                <a:latin typeface="Candara" pitchFamily="34" charset="0"/>
              </a:rPr>
              <a:t> </a:t>
            </a:r>
            <a:r>
              <a:rPr lang="es-PR" i="1" dirty="0" err="1">
                <a:latin typeface="Candara" pitchFamily="34" charset="0"/>
              </a:rPr>
              <a:t>incarnation</a:t>
            </a:r>
            <a:r>
              <a:rPr lang="es-PR" i="1" dirty="0">
                <a:latin typeface="Candara" pitchFamily="34" charset="0"/>
              </a:rPr>
              <a:t> of </a:t>
            </a:r>
            <a:r>
              <a:rPr lang="es-PR" i="1" dirty="0" err="1">
                <a:latin typeface="Candara" pitchFamily="34" charset="0"/>
              </a:rPr>
              <a:t>God</a:t>
            </a:r>
            <a:r>
              <a:rPr lang="es-PR" i="1" dirty="0">
                <a:latin typeface="Candara" pitchFamily="34" charset="0"/>
              </a:rPr>
              <a:t> as </a:t>
            </a:r>
            <a:r>
              <a:rPr lang="es-PR" i="1" dirty="0" err="1">
                <a:latin typeface="Candara" pitchFamily="34" charset="0"/>
              </a:rPr>
              <a:t>Jesus</a:t>
            </a:r>
            <a:r>
              <a:rPr lang="es-PR" i="1" dirty="0">
                <a:latin typeface="Candara" pitchFamily="34" charset="0"/>
              </a:rPr>
              <a:t> </a:t>
            </a:r>
            <a:r>
              <a:rPr lang="es-PR" i="1" dirty="0" err="1">
                <a:latin typeface="Candara" pitchFamily="34" charset="0"/>
              </a:rPr>
              <a:t>Christ</a:t>
            </a:r>
            <a:r>
              <a:rPr lang="es-PR" i="1" dirty="0">
                <a:latin typeface="Candara" pitchFamily="34" charset="0"/>
              </a:rPr>
              <a:t> </a:t>
            </a:r>
            <a:r>
              <a:rPr lang="es-PR" i="1" dirty="0" err="1">
                <a:latin typeface="Candara" pitchFamily="34" charset="0"/>
              </a:rPr>
              <a:t>was</a:t>
            </a:r>
            <a:r>
              <a:rPr lang="es-PR" i="1" dirty="0">
                <a:latin typeface="Candara" pitchFamily="34" charset="0"/>
              </a:rPr>
              <a:t>." </a:t>
            </a:r>
          </a:p>
          <a:p>
            <a:pPr lvl="1">
              <a:buFont typeface="Wingdings" pitchFamily="2" charset="2"/>
              <a:buNone/>
            </a:pPr>
            <a:r>
              <a:rPr lang="es-PR" dirty="0">
                <a:latin typeface="Candara" pitchFamily="34" charset="0"/>
              </a:rPr>
              <a:t>	</a:t>
            </a:r>
            <a:r>
              <a:rPr lang="es-PR" i="1" dirty="0">
                <a:latin typeface="Candara" pitchFamily="34" charset="0"/>
              </a:rPr>
              <a:t>(</a:t>
            </a:r>
            <a:r>
              <a:rPr lang="es-PR" i="1" dirty="0" err="1">
                <a:latin typeface="Candara" pitchFamily="34" charset="0"/>
              </a:rPr>
              <a:t>The</a:t>
            </a:r>
            <a:r>
              <a:rPr lang="es-PR" i="1" dirty="0">
                <a:latin typeface="Candara" pitchFamily="34" charset="0"/>
              </a:rPr>
              <a:t> Word of </a:t>
            </a:r>
            <a:r>
              <a:rPr lang="es-PR" i="1" dirty="0" err="1">
                <a:latin typeface="Candara" pitchFamily="34" charset="0"/>
              </a:rPr>
              <a:t>Faith</a:t>
            </a:r>
            <a:r>
              <a:rPr lang="es-PR" i="1" dirty="0">
                <a:latin typeface="Candara" pitchFamily="34" charset="0"/>
              </a:rPr>
              <a:t>, </a:t>
            </a:r>
            <a:r>
              <a:rPr lang="es-PR" i="1" dirty="0" err="1">
                <a:latin typeface="Candara" pitchFamily="34" charset="0"/>
              </a:rPr>
              <a:t>December</a:t>
            </a:r>
            <a:r>
              <a:rPr lang="es-PR" i="1" dirty="0">
                <a:latin typeface="Candara" pitchFamily="34" charset="0"/>
              </a:rPr>
              <a:t> 1980, p. 14). </a:t>
            </a:r>
          </a:p>
        </p:txBody>
      </p:sp>
      <p:sp>
        <p:nvSpPr>
          <p:cNvPr id="227332" name="Rectangle 4"/>
          <p:cNvSpPr>
            <a:spLocks noGrp="1" noChangeArrowheads="1"/>
          </p:cNvSpPr>
          <p:nvPr>
            <p:ph type="title"/>
          </p:nvPr>
        </p:nvSpPr>
        <p:spPr>
          <a:noFill/>
          <a:ln/>
        </p:spPr>
        <p:txBody>
          <a:bodyPr/>
          <a:lstStyle/>
          <a:p>
            <a:r>
              <a:rPr lang="en-US" i="1">
                <a:latin typeface="Candara" pitchFamily="34" charset="0"/>
              </a:rPr>
              <a:t>“Movimiento Palabra </a:t>
            </a:r>
            <a:br>
              <a:rPr lang="en-US" i="1">
                <a:latin typeface="Candara" pitchFamily="34" charset="0"/>
              </a:rPr>
            </a:br>
            <a:r>
              <a:rPr lang="en-US" i="1">
                <a:latin typeface="Candara" pitchFamily="34" charset="0"/>
              </a:rPr>
              <a:t> y Fe”  (enseñanzas)</a:t>
            </a:r>
            <a:endParaRPr lang="es-PR" i="1">
              <a:latin typeface="Candara" pitchFamily="34" charset="0"/>
            </a:endParaRPr>
          </a:p>
        </p:txBody>
      </p:sp>
      <p:pic>
        <p:nvPicPr>
          <p:cNvPr id="227334" name="Picture 6" descr="faith_dome"/>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44000"/>
                    </a14:imgEffect>
                    <a14:imgEffect>
                      <a14:brightnessContrast bright="5000"/>
                    </a14:imgEffect>
                  </a14:imgLayer>
                </a14:imgProps>
              </a:ext>
              <a:ext uri="{28A0092B-C50C-407E-A947-70E740481C1C}">
                <a14:useLocalDpi xmlns:a14="http://schemas.microsoft.com/office/drawing/2010/main"/>
              </a:ext>
            </a:extLst>
          </a:blip>
          <a:srcRect/>
          <a:stretch>
            <a:fillRect/>
          </a:stretch>
        </p:blipFill>
        <p:spPr bwMode="auto">
          <a:xfrm>
            <a:off x="7162800" y="0"/>
            <a:ext cx="1981200" cy="1981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body" idx="1"/>
          </p:nvPr>
        </p:nvSpPr>
        <p:spPr>
          <a:xfrm>
            <a:off x="762000" y="2017713"/>
            <a:ext cx="8193088" cy="4114800"/>
          </a:xfrm>
        </p:spPr>
        <p:txBody>
          <a:bodyPr/>
          <a:lstStyle/>
          <a:p>
            <a:r>
              <a:rPr lang="es-PR" b="1" dirty="0">
                <a:latin typeface="Candara" pitchFamily="34" charset="0"/>
              </a:rPr>
              <a:t>La doctrina de la expiación de Cristo es distorsionada. </a:t>
            </a:r>
          </a:p>
          <a:p>
            <a:r>
              <a:rPr lang="es-PR" dirty="0">
                <a:latin typeface="Candara" pitchFamily="34" charset="0"/>
              </a:rPr>
              <a:t>Frecuentemente sobre-enfatizan la muerte espiritual en lugar de la muerte física de Cristo.</a:t>
            </a:r>
          </a:p>
          <a:p>
            <a:pPr lvl="1"/>
            <a:r>
              <a:rPr lang="es-PR" i="1" dirty="0">
                <a:latin typeface="Candara" pitchFamily="34" charset="0"/>
              </a:rPr>
              <a:t>"</a:t>
            </a:r>
            <a:r>
              <a:rPr lang="es-PR" i="1" dirty="0" err="1">
                <a:latin typeface="Candara" pitchFamily="34" charset="0"/>
              </a:rPr>
              <a:t>Physical</a:t>
            </a:r>
            <a:r>
              <a:rPr lang="es-PR" i="1" dirty="0">
                <a:latin typeface="Candara" pitchFamily="34" charset="0"/>
              </a:rPr>
              <a:t> </a:t>
            </a:r>
            <a:r>
              <a:rPr lang="es-PR" i="1" dirty="0" err="1">
                <a:latin typeface="Candara" pitchFamily="34" charset="0"/>
              </a:rPr>
              <a:t>death</a:t>
            </a:r>
            <a:r>
              <a:rPr lang="es-PR" i="1" dirty="0">
                <a:latin typeface="Candara" pitchFamily="34" charset="0"/>
              </a:rPr>
              <a:t> </a:t>
            </a:r>
            <a:r>
              <a:rPr lang="es-PR" i="1" dirty="0" err="1">
                <a:latin typeface="Candara" pitchFamily="34" charset="0"/>
              </a:rPr>
              <a:t>will</a:t>
            </a:r>
            <a:r>
              <a:rPr lang="es-PR" i="1" dirty="0">
                <a:latin typeface="Candara" pitchFamily="34" charset="0"/>
              </a:rPr>
              <a:t> </a:t>
            </a:r>
            <a:r>
              <a:rPr lang="es-PR" i="1" dirty="0" err="1">
                <a:latin typeface="Candara" pitchFamily="34" charset="0"/>
              </a:rPr>
              <a:t>not</a:t>
            </a:r>
            <a:r>
              <a:rPr lang="es-PR" i="1" dirty="0">
                <a:latin typeface="Candara" pitchFamily="34" charset="0"/>
              </a:rPr>
              <a:t> </a:t>
            </a:r>
            <a:r>
              <a:rPr lang="es-PR" i="1" dirty="0" err="1">
                <a:latin typeface="Candara" pitchFamily="34" charset="0"/>
              </a:rPr>
              <a:t>remove</a:t>
            </a:r>
            <a:r>
              <a:rPr lang="es-PR" i="1" dirty="0">
                <a:latin typeface="Candara" pitchFamily="34" charset="0"/>
              </a:rPr>
              <a:t> </a:t>
            </a:r>
            <a:r>
              <a:rPr lang="es-PR" i="1" dirty="0" err="1">
                <a:latin typeface="Candara" pitchFamily="34" charset="0"/>
              </a:rPr>
              <a:t>sins</a:t>
            </a:r>
            <a:r>
              <a:rPr lang="es-PR" i="1" dirty="0">
                <a:latin typeface="Candara" pitchFamily="34" charset="0"/>
              </a:rPr>
              <a:t>." </a:t>
            </a:r>
          </a:p>
          <a:p>
            <a:pPr lvl="1">
              <a:buFont typeface="Wingdings" pitchFamily="2" charset="2"/>
              <a:buNone/>
            </a:pPr>
            <a:r>
              <a:rPr lang="es-PR" dirty="0">
                <a:latin typeface="Candara" pitchFamily="34" charset="0"/>
              </a:rPr>
              <a:t>	</a:t>
            </a:r>
            <a:r>
              <a:rPr lang="es-PR" i="1" dirty="0">
                <a:latin typeface="Candara" pitchFamily="34" charset="0"/>
              </a:rPr>
              <a:t>(</a:t>
            </a:r>
            <a:r>
              <a:rPr lang="es-PR" i="1" dirty="0" err="1">
                <a:latin typeface="Candara" pitchFamily="34" charset="0"/>
              </a:rPr>
              <a:t>Hagin</a:t>
            </a:r>
            <a:r>
              <a:rPr lang="es-PR" i="1" dirty="0">
                <a:latin typeface="Candara" pitchFamily="34" charset="0"/>
              </a:rPr>
              <a:t>, </a:t>
            </a:r>
            <a:r>
              <a:rPr lang="es-PR" i="1" dirty="0" err="1">
                <a:latin typeface="Candara" pitchFamily="34" charset="0"/>
              </a:rPr>
              <a:t>The</a:t>
            </a:r>
            <a:r>
              <a:rPr lang="es-PR" i="1" dirty="0">
                <a:latin typeface="Candara" pitchFamily="34" charset="0"/>
              </a:rPr>
              <a:t> </a:t>
            </a:r>
            <a:r>
              <a:rPr lang="es-PR" i="1" dirty="0" err="1">
                <a:latin typeface="Candara" pitchFamily="34" charset="0"/>
              </a:rPr>
              <a:t>Name</a:t>
            </a:r>
            <a:r>
              <a:rPr lang="es-PR" i="1" dirty="0">
                <a:latin typeface="Candara" pitchFamily="34" charset="0"/>
              </a:rPr>
              <a:t> of </a:t>
            </a:r>
            <a:r>
              <a:rPr lang="es-PR" i="1" dirty="0" err="1">
                <a:latin typeface="Candara" pitchFamily="34" charset="0"/>
              </a:rPr>
              <a:t>Jesus</a:t>
            </a:r>
            <a:r>
              <a:rPr lang="es-PR" i="1" dirty="0">
                <a:latin typeface="Candara" pitchFamily="34" charset="0"/>
              </a:rPr>
              <a:t>, p. 29). </a:t>
            </a:r>
          </a:p>
        </p:txBody>
      </p:sp>
      <p:sp>
        <p:nvSpPr>
          <p:cNvPr id="226310" name="Rectangle 6"/>
          <p:cNvSpPr>
            <a:spLocks noGrp="1" noChangeArrowheads="1"/>
          </p:cNvSpPr>
          <p:nvPr>
            <p:ph type="title"/>
          </p:nvPr>
        </p:nvSpPr>
        <p:spPr>
          <a:noFill/>
          <a:ln/>
        </p:spPr>
        <p:txBody>
          <a:bodyPr/>
          <a:lstStyle/>
          <a:p>
            <a:r>
              <a:rPr lang="en-US" i="1">
                <a:latin typeface="Candara" pitchFamily="34" charset="0"/>
              </a:rPr>
              <a:t>“Movimiento Palabra </a:t>
            </a:r>
            <a:br>
              <a:rPr lang="en-US" i="1">
                <a:latin typeface="Candara" pitchFamily="34" charset="0"/>
              </a:rPr>
            </a:br>
            <a:r>
              <a:rPr lang="en-US" i="1">
                <a:latin typeface="Candara" pitchFamily="34" charset="0"/>
              </a:rPr>
              <a:t> y Fe”  (enseñanzas)</a:t>
            </a:r>
            <a:endParaRPr lang="es-PR" i="1">
              <a:latin typeface="Candara" pitchFamily="34" charset="0"/>
            </a:endParaRPr>
          </a:p>
        </p:txBody>
      </p:sp>
      <p:pic>
        <p:nvPicPr>
          <p:cNvPr id="226311" name="Picture 7" descr="KennethHaginS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9000" y="0"/>
            <a:ext cx="1905000" cy="20558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body" idx="1"/>
          </p:nvPr>
        </p:nvSpPr>
        <p:spPr>
          <a:xfrm>
            <a:off x="457200" y="2017713"/>
            <a:ext cx="8497888" cy="4114800"/>
          </a:xfrm>
        </p:spPr>
        <p:txBody>
          <a:bodyPr/>
          <a:lstStyle/>
          <a:p>
            <a:r>
              <a:rPr lang="es-PR" sz="2800" dirty="0">
                <a:latin typeface="Candara" pitchFamily="34" charset="0"/>
              </a:rPr>
              <a:t>En otras palabras, se necesitó la muerte “espiritual” de Cristo para expiar los pecados.</a:t>
            </a:r>
          </a:p>
          <a:p>
            <a:pPr lvl="1"/>
            <a:r>
              <a:rPr lang="es-PR" i="1" dirty="0">
                <a:latin typeface="Candara" pitchFamily="34" charset="0"/>
              </a:rPr>
              <a:t>"Do </a:t>
            </a:r>
            <a:r>
              <a:rPr lang="es-PR" i="1" dirty="0" err="1">
                <a:latin typeface="Candara" pitchFamily="34" charset="0"/>
              </a:rPr>
              <a:t>you</a:t>
            </a:r>
            <a:r>
              <a:rPr lang="es-PR" i="1" dirty="0">
                <a:latin typeface="Candara" pitchFamily="34" charset="0"/>
              </a:rPr>
              <a:t> </a:t>
            </a:r>
            <a:r>
              <a:rPr lang="es-PR" i="1" dirty="0" err="1">
                <a:latin typeface="Candara" pitchFamily="34" charset="0"/>
              </a:rPr>
              <a:t>think</a:t>
            </a:r>
            <a:r>
              <a:rPr lang="es-PR" i="1" dirty="0">
                <a:latin typeface="Candara" pitchFamily="34" charset="0"/>
              </a:rPr>
              <a:t> </a:t>
            </a:r>
            <a:r>
              <a:rPr lang="es-PR" i="1" dirty="0" err="1">
                <a:latin typeface="Candara" pitchFamily="34" charset="0"/>
              </a:rPr>
              <a:t>that</a:t>
            </a:r>
            <a:r>
              <a:rPr lang="es-PR" i="1" dirty="0">
                <a:latin typeface="Candara" pitchFamily="34" charset="0"/>
              </a:rPr>
              <a:t> </a:t>
            </a:r>
            <a:r>
              <a:rPr lang="es-PR" i="1" dirty="0" err="1">
                <a:latin typeface="Candara" pitchFamily="34" charset="0"/>
              </a:rPr>
              <a:t>the</a:t>
            </a:r>
            <a:r>
              <a:rPr lang="es-PR" i="1" dirty="0">
                <a:latin typeface="Candara" pitchFamily="34" charset="0"/>
              </a:rPr>
              <a:t> </a:t>
            </a:r>
            <a:r>
              <a:rPr lang="es-PR" i="1" dirty="0" err="1">
                <a:latin typeface="Candara" pitchFamily="34" charset="0"/>
              </a:rPr>
              <a:t>punishment</a:t>
            </a:r>
            <a:r>
              <a:rPr lang="es-PR" i="1" dirty="0">
                <a:latin typeface="Candara" pitchFamily="34" charset="0"/>
              </a:rPr>
              <a:t> of </a:t>
            </a:r>
            <a:r>
              <a:rPr lang="es-PR" i="1" dirty="0" err="1">
                <a:latin typeface="Candara" pitchFamily="34" charset="0"/>
              </a:rPr>
              <a:t>our</a:t>
            </a:r>
            <a:r>
              <a:rPr lang="es-PR" i="1" dirty="0">
                <a:latin typeface="Candara" pitchFamily="34" charset="0"/>
              </a:rPr>
              <a:t> </a:t>
            </a:r>
            <a:r>
              <a:rPr lang="es-PR" i="1" dirty="0" err="1">
                <a:latin typeface="Candara" pitchFamily="34" charset="0"/>
              </a:rPr>
              <a:t>sins</a:t>
            </a:r>
            <a:r>
              <a:rPr lang="es-PR" i="1" dirty="0">
                <a:latin typeface="Candara" pitchFamily="34" charset="0"/>
              </a:rPr>
              <a:t> </a:t>
            </a:r>
            <a:r>
              <a:rPr lang="es-PR" i="1" dirty="0" err="1">
                <a:latin typeface="Candara" pitchFamily="34" charset="0"/>
              </a:rPr>
              <a:t>was</a:t>
            </a:r>
            <a:r>
              <a:rPr lang="es-PR" i="1" dirty="0">
                <a:latin typeface="Candara" pitchFamily="34" charset="0"/>
              </a:rPr>
              <a:t> </a:t>
            </a:r>
            <a:r>
              <a:rPr lang="es-PR" i="1" dirty="0" err="1">
                <a:latin typeface="Candara" pitchFamily="34" charset="0"/>
              </a:rPr>
              <a:t>to</a:t>
            </a:r>
            <a:r>
              <a:rPr lang="es-PR" i="1" dirty="0">
                <a:latin typeface="Candara" pitchFamily="34" charset="0"/>
              </a:rPr>
              <a:t> die (</a:t>
            </a:r>
            <a:r>
              <a:rPr lang="es-PR" i="1" dirty="0" err="1">
                <a:latin typeface="Candara" pitchFamily="34" charset="0"/>
              </a:rPr>
              <a:t>physically</a:t>
            </a:r>
            <a:r>
              <a:rPr lang="es-PR" i="1" dirty="0">
                <a:latin typeface="Candara" pitchFamily="34" charset="0"/>
              </a:rPr>
              <a:t>) </a:t>
            </a:r>
            <a:r>
              <a:rPr lang="es-PR" i="1" dirty="0" err="1">
                <a:latin typeface="Candara" pitchFamily="34" charset="0"/>
              </a:rPr>
              <a:t>on</a:t>
            </a:r>
            <a:r>
              <a:rPr lang="es-PR" i="1" dirty="0">
                <a:latin typeface="Candara" pitchFamily="34" charset="0"/>
              </a:rPr>
              <a:t> </a:t>
            </a:r>
            <a:r>
              <a:rPr lang="es-PR" i="1" dirty="0" err="1">
                <a:latin typeface="Candara" pitchFamily="34" charset="0"/>
              </a:rPr>
              <a:t>the</a:t>
            </a:r>
            <a:r>
              <a:rPr lang="es-PR" i="1" dirty="0">
                <a:latin typeface="Candara" pitchFamily="34" charset="0"/>
              </a:rPr>
              <a:t> </a:t>
            </a:r>
            <a:r>
              <a:rPr lang="es-PR" i="1" dirty="0" err="1">
                <a:latin typeface="Candara" pitchFamily="34" charset="0"/>
              </a:rPr>
              <a:t>cross</a:t>
            </a:r>
            <a:r>
              <a:rPr lang="es-PR" i="1" dirty="0">
                <a:latin typeface="Candara" pitchFamily="34" charset="0"/>
              </a:rPr>
              <a:t>? </a:t>
            </a:r>
            <a:r>
              <a:rPr lang="es-PR" i="1" dirty="0" err="1">
                <a:latin typeface="Candara" pitchFamily="34" charset="0"/>
              </a:rPr>
              <a:t>If</a:t>
            </a:r>
            <a:r>
              <a:rPr lang="es-PR" i="1" dirty="0">
                <a:latin typeface="Candara" pitchFamily="34" charset="0"/>
              </a:rPr>
              <a:t> </a:t>
            </a:r>
            <a:r>
              <a:rPr lang="es-PR" i="1" dirty="0" err="1">
                <a:latin typeface="Candara" pitchFamily="34" charset="0"/>
              </a:rPr>
              <a:t>that</a:t>
            </a:r>
            <a:r>
              <a:rPr lang="es-PR" i="1" dirty="0">
                <a:latin typeface="Candara" pitchFamily="34" charset="0"/>
              </a:rPr>
              <a:t> </a:t>
            </a:r>
            <a:r>
              <a:rPr lang="es-PR" i="1" dirty="0" err="1">
                <a:latin typeface="Candara" pitchFamily="34" charset="0"/>
              </a:rPr>
              <a:t>was</a:t>
            </a:r>
            <a:r>
              <a:rPr lang="es-PR" i="1" dirty="0">
                <a:latin typeface="Candara" pitchFamily="34" charset="0"/>
              </a:rPr>
              <a:t> </a:t>
            </a:r>
            <a:r>
              <a:rPr lang="es-PR" i="1" dirty="0" err="1">
                <a:latin typeface="Candara" pitchFamily="34" charset="0"/>
              </a:rPr>
              <a:t>the</a:t>
            </a:r>
            <a:r>
              <a:rPr lang="es-PR" i="1" dirty="0">
                <a:latin typeface="Candara" pitchFamily="34" charset="0"/>
              </a:rPr>
              <a:t> case, </a:t>
            </a:r>
            <a:r>
              <a:rPr lang="es-PR" i="1" dirty="0" err="1">
                <a:latin typeface="Candara" pitchFamily="34" charset="0"/>
              </a:rPr>
              <a:t>the</a:t>
            </a:r>
            <a:r>
              <a:rPr lang="es-PR" i="1" dirty="0">
                <a:latin typeface="Candara" pitchFamily="34" charset="0"/>
              </a:rPr>
              <a:t> </a:t>
            </a:r>
            <a:r>
              <a:rPr lang="es-PR" i="1" dirty="0" err="1">
                <a:latin typeface="Candara" pitchFamily="34" charset="0"/>
              </a:rPr>
              <a:t>two</a:t>
            </a:r>
            <a:r>
              <a:rPr lang="es-PR" i="1" dirty="0">
                <a:latin typeface="Candara" pitchFamily="34" charset="0"/>
              </a:rPr>
              <a:t> </a:t>
            </a:r>
            <a:r>
              <a:rPr lang="es-PR" i="1" dirty="0" err="1">
                <a:latin typeface="Candara" pitchFamily="34" charset="0"/>
              </a:rPr>
              <a:t>thieves</a:t>
            </a:r>
            <a:r>
              <a:rPr lang="es-PR" i="1" dirty="0">
                <a:latin typeface="Candara" pitchFamily="34" charset="0"/>
              </a:rPr>
              <a:t> </a:t>
            </a:r>
            <a:r>
              <a:rPr lang="es-PR" i="1" dirty="0" err="1">
                <a:latin typeface="Candara" pitchFamily="34" charset="0"/>
              </a:rPr>
              <a:t>could</a:t>
            </a:r>
            <a:r>
              <a:rPr lang="es-PR" i="1" dirty="0">
                <a:latin typeface="Candara" pitchFamily="34" charset="0"/>
              </a:rPr>
              <a:t> </a:t>
            </a:r>
            <a:r>
              <a:rPr lang="es-PR" i="1" dirty="0" err="1">
                <a:latin typeface="Candara" pitchFamily="34" charset="0"/>
              </a:rPr>
              <a:t>have</a:t>
            </a:r>
            <a:r>
              <a:rPr lang="es-PR" i="1" dirty="0">
                <a:latin typeface="Candara" pitchFamily="34" charset="0"/>
              </a:rPr>
              <a:t> </a:t>
            </a:r>
            <a:r>
              <a:rPr lang="es-PR" i="1" dirty="0" err="1">
                <a:latin typeface="Candara" pitchFamily="34" charset="0"/>
              </a:rPr>
              <a:t>paid</a:t>
            </a:r>
            <a:r>
              <a:rPr lang="es-PR" i="1" dirty="0">
                <a:latin typeface="Candara" pitchFamily="34" charset="0"/>
              </a:rPr>
              <a:t> </a:t>
            </a:r>
            <a:r>
              <a:rPr lang="es-PR" i="1" dirty="0" err="1">
                <a:latin typeface="Candara" pitchFamily="34" charset="0"/>
              </a:rPr>
              <a:t>our</a:t>
            </a:r>
            <a:r>
              <a:rPr lang="es-PR" i="1" dirty="0">
                <a:latin typeface="Candara" pitchFamily="34" charset="0"/>
              </a:rPr>
              <a:t> </a:t>
            </a:r>
            <a:r>
              <a:rPr lang="es-PR" i="1" dirty="0" err="1">
                <a:latin typeface="Candara" pitchFamily="34" charset="0"/>
              </a:rPr>
              <a:t>price</a:t>
            </a:r>
            <a:r>
              <a:rPr lang="es-PR" i="1" dirty="0">
                <a:latin typeface="Candara" pitchFamily="34" charset="0"/>
              </a:rPr>
              <a:t>. No, </a:t>
            </a:r>
            <a:r>
              <a:rPr lang="es-PR" i="1" dirty="0" err="1">
                <a:latin typeface="Candara" pitchFamily="34" charset="0"/>
              </a:rPr>
              <a:t>the</a:t>
            </a:r>
            <a:r>
              <a:rPr lang="es-PR" i="1" dirty="0">
                <a:latin typeface="Candara" pitchFamily="34" charset="0"/>
              </a:rPr>
              <a:t> </a:t>
            </a:r>
            <a:r>
              <a:rPr lang="es-PR" i="1" dirty="0" err="1">
                <a:latin typeface="Candara" pitchFamily="34" charset="0"/>
              </a:rPr>
              <a:t>punishment</a:t>
            </a:r>
            <a:r>
              <a:rPr lang="es-PR" i="1" dirty="0">
                <a:latin typeface="Candara" pitchFamily="34" charset="0"/>
              </a:rPr>
              <a:t> </a:t>
            </a:r>
            <a:r>
              <a:rPr lang="es-PR" i="1" dirty="0" err="1">
                <a:latin typeface="Candara" pitchFamily="34" charset="0"/>
              </a:rPr>
              <a:t>was</a:t>
            </a:r>
            <a:r>
              <a:rPr lang="es-PR" i="1" dirty="0">
                <a:latin typeface="Candara" pitchFamily="34" charset="0"/>
              </a:rPr>
              <a:t> </a:t>
            </a:r>
            <a:r>
              <a:rPr lang="es-PR" i="1" dirty="0" err="1">
                <a:latin typeface="Candara" pitchFamily="34" charset="0"/>
              </a:rPr>
              <a:t>to</a:t>
            </a:r>
            <a:r>
              <a:rPr lang="es-PR" i="1" dirty="0">
                <a:latin typeface="Candara" pitchFamily="34" charset="0"/>
              </a:rPr>
              <a:t> </a:t>
            </a:r>
            <a:r>
              <a:rPr lang="es-PR" i="1" dirty="0" err="1">
                <a:latin typeface="Candara" pitchFamily="34" charset="0"/>
              </a:rPr>
              <a:t>go</a:t>
            </a:r>
            <a:r>
              <a:rPr lang="es-PR" i="1" dirty="0">
                <a:latin typeface="Candara" pitchFamily="34" charset="0"/>
              </a:rPr>
              <a:t> </a:t>
            </a:r>
            <a:r>
              <a:rPr lang="es-PR" i="1" dirty="0" err="1">
                <a:latin typeface="Candara" pitchFamily="34" charset="0"/>
              </a:rPr>
              <a:t>into</a:t>
            </a:r>
            <a:r>
              <a:rPr lang="es-PR" i="1" dirty="0">
                <a:latin typeface="Candara" pitchFamily="34" charset="0"/>
              </a:rPr>
              <a:t> </a:t>
            </a:r>
            <a:r>
              <a:rPr lang="es-PR" i="1" dirty="0" err="1">
                <a:latin typeface="Candara" pitchFamily="34" charset="0"/>
              </a:rPr>
              <a:t>hell</a:t>
            </a:r>
            <a:r>
              <a:rPr lang="es-PR" i="1" dirty="0">
                <a:latin typeface="Candara" pitchFamily="34" charset="0"/>
              </a:rPr>
              <a:t> </a:t>
            </a:r>
            <a:r>
              <a:rPr lang="es-PR" i="1" dirty="0" err="1">
                <a:latin typeface="Candara" pitchFamily="34" charset="0"/>
              </a:rPr>
              <a:t>itself</a:t>
            </a:r>
            <a:r>
              <a:rPr lang="es-PR" i="1" dirty="0">
                <a:latin typeface="Candara" pitchFamily="34" charset="0"/>
              </a:rPr>
              <a:t> and </a:t>
            </a:r>
            <a:r>
              <a:rPr lang="es-PR" i="1" dirty="0" err="1">
                <a:latin typeface="Candara" pitchFamily="34" charset="0"/>
              </a:rPr>
              <a:t>to</a:t>
            </a:r>
            <a:r>
              <a:rPr lang="es-PR" i="1" dirty="0">
                <a:latin typeface="Candara" pitchFamily="34" charset="0"/>
              </a:rPr>
              <a:t> </a:t>
            </a:r>
            <a:r>
              <a:rPr lang="es-PR" i="1" dirty="0" err="1">
                <a:latin typeface="Candara" pitchFamily="34" charset="0"/>
              </a:rPr>
              <a:t>serve</a:t>
            </a:r>
            <a:r>
              <a:rPr lang="es-PR" i="1" dirty="0">
                <a:latin typeface="Candara" pitchFamily="34" charset="0"/>
              </a:rPr>
              <a:t> time in </a:t>
            </a:r>
            <a:r>
              <a:rPr lang="es-PR" i="1" dirty="0" err="1">
                <a:latin typeface="Candara" pitchFamily="34" charset="0"/>
              </a:rPr>
              <a:t>hell</a:t>
            </a:r>
            <a:r>
              <a:rPr lang="es-PR" i="1" dirty="0">
                <a:latin typeface="Candara" pitchFamily="34" charset="0"/>
              </a:rPr>
              <a:t> </a:t>
            </a:r>
            <a:r>
              <a:rPr lang="es-PR" i="1" dirty="0" err="1">
                <a:latin typeface="Candara" pitchFamily="34" charset="0"/>
              </a:rPr>
              <a:t>separated</a:t>
            </a:r>
            <a:r>
              <a:rPr lang="es-PR" i="1" dirty="0">
                <a:latin typeface="Candara" pitchFamily="34" charset="0"/>
              </a:rPr>
              <a:t> </a:t>
            </a:r>
            <a:r>
              <a:rPr lang="es-PR" i="1" dirty="0" err="1">
                <a:latin typeface="Candara" pitchFamily="34" charset="0"/>
              </a:rPr>
              <a:t>from</a:t>
            </a:r>
            <a:r>
              <a:rPr lang="es-PR" i="1" dirty="0">
                <a:latin typeface="Candara" pitchFamily="34" charset="0"/>
              </a:rPr>
              <a:t> </a:t>
            </a:r>
            <a:r>
              <a:rPr lang="es-PR" i="1" dirty="0" err="1">
                <a:latin typeface="Candara" pitchFamily="34" charset="0"/>
              </a:rPr>
              <a:t>God</a:t>
            </a:r>
            <a:r>
              <a:rPr lang="es-PR" i="1" dirty="0">
                <a:latin typeface="Candara" pitchFamily="34" charset="0"/>
              </a:rPr>
              <a:t>." </a:t>
            </a:r>
          </a:p>
          <a:p>
            <a:pPr lvl="1">
              <a:buFont typeface="Wingdings" pitchFamily="2" charset="2"/>
              <a:buNone/>
            </a:pPr>
            <a:r>
              <a:rPr lang="es-PR" i="1" dirty="0">
                <a:latin typeface="Candara" pitchFamily="34" charset="0"/>
              </a:rPr>
              <a:t>	(</a:t>
            </a:r>
            <a:r>
              <a:rPr lang="es-PR" dirty="0">
                <a:latin typeface="Candara" pitchFamily="34" charset="0"/>
              </a:rPr>
              <a:t>K. C. Price</a:t>
            </a:r>
            <a:r>
              <a:rPr lang="es-PR" i="1" dirty="0">
                <a:latin typeface="Candara" pitchFamily="34" charset="0"/>
              </a:rPr>
              <a:t>, </a:t>
            </a:r>
            <a:r>
              <a:rPr lang="es-PR" i="1" dirty="0" err="1">
                <a:latin typeface="Candara" pitchFamily="34" charset="0"/>
              </a:rPr>
              <a:t>Ever</a:t>
            </a:r>
            <a:r>
              <a:rPr lang="es-PR" i="1" dirty="0">
                <a:latin typeface="Candara" pitchFamily="34" charset="0"/>
              </a:rPr>
              <a:t> </a:t>
            </a:r>
            <a:r>
              <a:rPr lang="es-PR" i="1" dirty="0" err="1">
                <a:latin typeface="Candara" pitchFamily="34" charset="0"/>
              </a:rPr>
              <a:t>Increasing</a:t>
            </a:r>
            <a:r>
              <a:rPr lang="es-PR" i="1" dirty="0">
                <a:latin typeface="Candara" pitchFamily="34" charset="0"/>
              </a:rPr>
              <a:t> </a:t>
            </a:r>
            <a:r>
              <a:rPr lang="es-PR" i="1" dirty="0" err="1">
                <a:latin typeface="Candara" pitchFamily="34" charset="0"/>
              </a:rPr>
              <a:t>Faith</a:t>
            </a:r>
            <a:r>
              <a:rPr lang="es-PR" i="1" dirty="0">
                <a:latin typeface="Candara" pitchFamily="34" charset="0"/>
              </a:rPr>
              <a:t> Messenger, June 1990, p. 7).</a:t>
            </a:r>
          </a:p>
        </p:txBody>
      </p:sp>
      <p:sp>
        <p:nvSpPr>
          <p:cNvPr id="228355" name="Rectangle 3"/>
          <p:cNvSpPr>
            <a:spLocks noGrp="1" noChangeArrowheads="1"/>
          </p:cNvSpPr>
          <p:nvPr>
            <p:ph type="title"/>
          </p:nvPr>
        </p:nvSpPr>
        <p:spPr>
          <a:noFill/>
          <a:ln/>
        </p:spPr>
        <p:txBody>
          <a:bodyPr/>
          <a:lstStyle/>
          <a:p>
            <a:r>
              <a:rPr lang="en-US" i="1">
                <a:latin typeface="Candara" pitchFamily="34" charset="0"/>
              </a:rPr>
              <a:t>“Movimiento Palabra </a:t>
            </a:r>
            <a:br>
              <a:rPr lang="en-US" i="1">
                <a:latin typeface="Candara" pitchFamily="34" charset="0"/>
              </a:rPr>
            </a:br>
            <a:r>
              <a:rPr lang="en-US" i="1">
                <a:latin typeface="Candara" pitchFamily="34" charset="0"/>
              </a:rPr>
              <a:t> y Fe”  (enseñanzas)</a:t>
            </a:r>
            <a:endParaRPr lang="es-PR" i="1">
              <a:latin typeface="Candara" pitchFamily="34" charset="0"/>
            </a:endParaRPr>
          </a:p>
        </p:txBody>
      </p:sp>
      <p:pic>
        <p:nvPicPr>
          <p:cNvPr id="5" name="Picture 6" descr="faith_dome"/>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44000"/>
                    </a14:imgEffect>
                    <a14:imgEffect>
                      <a14:brightnessContrast bright="5000"/>
                    </a14:imgEffect>
                  </a14:imgLayer>
                </a14:imgProps>
              </a:ext>
              <a:ext uri="{28A0092B-C50C-407E-A947-70E740481C1C}">
                <a14:useLocalDpi xmlns:a14="http://schemas.microsoft.com/office/drawing/2010/main"/>
              </a:ext>
            </a:extLst>
          </a:blip>
          <a:srcRect/>
          <a:stretch>
            <a:fillRect/>
          </a:stretch>
        </p:blipFill>
        <p:spPr bwMode="auto">
          <a:xfrm>
            <a:off x="7162800" y="0"/>
            <a:ext cx="1981200" cy="1981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body" idx="1"/>
          </p:nvPr>
        </p:nvSpPr>
        <p:spPr>
          <a:xfrm>
            <a:off x="838200" y="2217882"/>
            <a:ext cx="8040688" cy="4114800"/>
          </a:xfrm>
        </p:spPr>
        <p:txBody>
          <a:bodyPr/>
          <a:lstStyle/>
          <a:p>
            <a:r>
              <a:rPr lang="en-US" dirty="0" err="1">
                <a:latin typeface="Candara" pitchFamily="34" charset="0"/>
              </a:rPr>
              <a:t>Muchos</a:t>
            </a:r>
            <a:r>
              <a:rPr lang="en-US" dirty="0">
                <a:latin typeface="Candara" pitchFamily="34" charset="0"/>
              </a:rPr>
              <a:t> de </a:t>
            </a:r>
            <a:r>
              <a:rPr lang="en-US" dirty="0" err="1">
                <a:latin typeface="Candara" pitchFamily="34" charset="0"/>
              </a:rPr>
              <a:t>sus</a:t>
            </a:r>
            <a:r>
              <a:rPr lang="en-US" dirty="0">
                <a:latin typeface="Candara" pitchFamily="34" charset="0"/>
              </a:rPr>
              <a:t> maestros </a:t>
            </a:r>
            <a:r>
              <a:rPr lang="en-US" dirty="0" err="1">
                <a:latin typeface="Candara" pitchFamily="34" charset="0"/>
              </a:rPr>
              <a:t>enseñan</a:t>
            </a:r>
            <a:r>
              <a:rPr lang="en-US" dirty="0">
                <a:latin typeface="Candara" pitchFamily="34" charset="0"/>
              </a:rPr>
              <a:t> </a:t>
            </a:r>
            <a:r>
              <a:rPr lang="en-US" dirty="0" err="1">
                <a:latin typeface="Candara" pitchFamily="34" charset="0"/>
              </a:rPr>
              <a:t>que</a:t>
            </a:r>
            <a:r>
              <a:rPr lang="en-US" dirty="0">
                <a:latin typeface="Candara" pitchFamily="34" charset="0"/>
              </a:rPr>
              <a:t> </a:t>
            </a:r>
            <a:r>
              <a:rPr lang="en-US" dirty="0" err="1">
                <a:latin typeface="Candara" pitchFamily="34" charset="0"/>
              </a:rPr>
              <a:t>Jesús</a:t>
            </a:r>
            <a:r>
              <a:rPr lang="en-US" dirty="0">
                <a:latin typeface="Candara" pitchFamily="34" charset="0"/>
              </a:rPr>
              <a:t> “</a:t>
            </a:r>
            <a:r>
              <a:rPr lang="en-US" dirty="0" err="1">
                <a:latin typeface="Candara" pitchFamily="34" charset="0"/>
              </a:rPr>
              <a:t>nació</a:t>
            </a:r>
            <a:r>
              <a:rPr lang="en-US" dirty="0">
                <a:latin typeface="Candara" pitchFamily="34" charset="0"/>
              </a:rPr>
              <a:t> de </a:t>
            </a:r>
            <a:r>
              <a:rPr lang="en-US" dirty="0" err="1">
                <a:latin typeface="Candara" pitchFamily="34" charset="0"/>
              </a:rPr>
              <a:t>nuevo</a:t>
            </a:r>
            <a:r>
              <a:rPr lang="en-US" dirty="0">
                <a:latin typeface="Candara" pitchFamily="34" charset="0"/>
              </a:rPr>
              <a:t>” </a:t>
            </a:r>
            <a:r>
              <a:rPr lang="en-US" dirty="0" err="1">
                <a:latin typeface="Candara" pitchFamily="34" charset="0"/>
              </a:rPr>
              <a:t>para</a:t>
            </a:r>
            <a:r>
              <a:rPr lang="en-US" dirty="0">
                <a:latin typeface="Candara" pitchFamily="34" charset="0"/>
              </a:rPr>
              <a:t> </a:t>
            </a:r>
            <a:r>
              <a:rPr lang="en-US" dirty="0" err="1">
                <a:latin typeface="Candara" pitchFamily="34" charset="0"/>
              </a:rPr>
              <a:t>que</a:t>
            </a:r>
            <a:r>
              <a:rPr lang="en-US" dirty="0">
                <a:latin typeface="Candara" pitchFamily="34" charset="0"/>
              </a:rPr>
              <a:t> </a:t>
            </a:r>
            <a:r>
              <a:rPr lang="en-US" dirty="0" err="1">
                <a:latin typeface="Candara" pitchFamily="34" charset="0"/>
              </a:rPr>
              <a:t>nosotros</a:t>
            </a:r>
            <a:r>
              <a:rPr lang="en-US" dirty="0">
                <a:latin typeface="Candara" pitchFamily="34" charset="0"/>
              </a:rPr>
              <a:t> </a:t>
            </a:r>
            <a:r>
              <a:rPr lang="en-US" dirty="0" err="1">
                <a:latin typeface="Candara" pitchFamily="34" charset="0"/>
              </a:rPr>
              <a:t>pudiéramos</a:t>
            </a:r>
            <a:r>
              <a:rPr lang="en-US" dirty="0">
                <a:latin typeface="Candara" pitchFamily="34" charset="0"/>
              </a:rPr>
              <a:t> </a:t>
            </a:r>
            <a:r>
              <a:rPr lang="en-US" dirty="0" err="1">
                <a:latin typeface="Candara" pitchFamily="34" charset="0"/>
              </a:rPr>
              <a:t>ser</a:t>
            </a:r>
            <a:r>
              <a:rPr lang="en-US" dirty="0">
                <a:latin typeface="Candara" pitchFamily="34" charset="0"/>
              </a:rPr>
              <a:t> “</a:t>
            </a:r>
            <a:r>
              <a:rPr lang="en-US" dirty="0" err="1">
                <a:latin typeface="Candara" pitchFamily="34" charset="0"/>
              </a:rPr>
              <a:t>pequeños</a:t>
            </a:r>
            <a:r>
              <a:rPr lang="en-US" dirty="0">
                <a:latin typeface="Candara" pitchFamily="34" charset="0"/>
              </a:rPr>
              <a:t> </a:t>
            </a:r>
            <a:r>
              <a:rPr lang="en-US" dirty="0" err="1">
                <a:latin typeface="Candara" pitchFamily="34" charset="0"/>
              </a:rPr>
              <a:t>dioses</a:t>
            </a:r>
            <a:r>
              <a:rPr lang="en-US" dirty="0">
                <a:latin typeface="Candara" pitchFamily="34" charset="0"/>
              </a:rPr>
              <a:t>”.</a:t>
            </a:r>
          </a:p>
          <a:p>
            <a:r>
              <a:rPr lang="en-US" dirty="0">
                <a:latin typeface="Candara" pitchFamily="34" charset="0"/>
              </a:rPr>
              <a:t>¡La </a:t>
            </a:r>
            <a:r>
              <a:rPr lang="en-US" dirty="0" err="1">
                <a:latin typeface="Candara" pitchFamily="34" charset="0"/>
              </a:rPr>
              <a:t>Biblia</a:t>
            </a:r>
            <a:r>
              <a:rPr lang="en-US" dirty="0">
                <a:latin typeface="Candara" pitchFamily="34" charset="0"/>
              </a:rPr>
              <a:t>, </a:t>
            </a:r>
            <a:r>
              <a:rPr lang="en-US" dirty="0" err="1">
                <a:latin typeface="Candara" pitchFamily="34" charset="0"/>
              </a:rPr>
              <a:t>por</a:t>
            </a:r>
            <a:r>
              <a:rPr lang="en-US" dirty="0">
                <a:latin typeface="Candara" pitchFamily="34" charset="0"/>
              </a:rPr>
              <a:t> el </a:t>
            </a:r>
            <a:r>
              <a:rPr lang="en-US" dirty="0" err="1">
                <a:latin typeface="Candara" pitchFamily="34" charset="0"/>
              </a:rPr>
              <a:t>contrario</a:t>
            </a:r>
            <a:r>
              <a:rPr lang="en-US" dirty="0">
                <a:latin typeface="Candara" pitchFamily="34" charset="0"/>
              </a:rPr>
              <a:t>, </a:t>
            </a:r>
            <a:r>
              <a:rPr lang="en-US" dirty="0" err="1">
                <a:latin typeface="Candara" pitchFamily="34" charset="0"/>
              </a:rPr>
              <a:t>enseña</a:t>
            </a:r>
            <a:r>
              <a:rPr lang="en-US" dirty="0">
                <a:latin typeface="Candara" pitchFamily="34" charset="0"/>
              </a:rPr>
              <a:t> </a:t>
            </a:r>
            <a:r>
              <a:rPr lang="en-US" dirty="0" err="1">
                <a:latin typeface="Candara" pitchFamily="34" charset="0"/>
              </a:rPr>
              <a:t>que</a:t>
            </a:r>
            <a:r>
              <a:rPr lang="en-US" dirty="0">
                <a:latin typeface="Candara" pitchFamily="34" charset="0"/>
              </a:rPr>
              <a:t> </a:t>
            </a:r>
            <a:r>
              <a:rPr lang="en-US" dirty="0" err="1">
                <a:latin typeface="Candara" pitchFamily="34" charset="0"/>
              </a:rPr>
              <a:t>Jesús</a:t>
            </a:r>
            <a:r>
              <a:rPr lang="en-US" dirty="0">
                <a:latin typeface="Candara" pitchFamily="34" charset="0"/>
              </a:rPr>
              <a:t> </a:t>
            </a:r>
            <a:r>
              <a:rPr lang="en-US" dirty="0" err="1">
                <a:latin typeface="Candara" pitchFamily="34" charset="0"/>
              </a:rPr>
              <a:t>es</a:t>
            </a:r>
            <a:r>
              <a:rPr lang="en-US" dirty="0">
                <a:latin typeface="Candara" pitchFamily="34" charset="0"/>
              </a:rPr>
              <a:t> Dios y </a:t>
            </a:r>
            <a:r>
              <a:rPr lang="en-US" dirty="0" err="1">
                <a:latin typeface="Candara" pitchFamily="34" charset="0"/>
              </a:rPr>
              <a:t>que</a:t>
            </a:r>
            <a:r>
              <a:rPr lang="en-US" dirty="0">
                <a:latin typeface="Candara" pitchFamily="34" charset="0"/>
              </a:rPr>
              <a:t> </a:t>
            </a:r>
            <a:r>
              <a:rPr lang="en-US" dirty="0" err="1">
                <a:latin typeface="Candara" pitchFamily="34" charset="0"/>
              </a:rPr>
              <a:t>somos</a:t>
            </a:r>
            <a:r>
              <a:rPr lang="en-US" dirty="0">
                <a:latin typeface="Candara" pitchFamily="34" charset="0"/>
              </a:rPr>
              <a:t> </a:t>
            </a:r>
            <a:r>
              <a:rPr lang="en-US" dirty="0" err="1">
                <a:latin typeface="Candara" pitchFamily="34" charset="0"/>
              </a:rPr>
              <a:t>nosotros</a:t>
            </a:r>
            <a:r>
              <a:rPr lang="en-US" dirty="0">
                <a:latin typeface="Candara" pitchFamily="34" charset="0"/>
              </a:rPr>
              <a:t> los </a:t>
            </a:r>
            <a:r>
              <a:rPr lang="en-US" dirty="0" err="1">
                <a:latin typeface="Candara" pitchFamily="34" charset="0"/>
              </a:rPr>
              <a:t>que</a:t>
            </a:r>
            <a:r>
              <a:rPr lang="en-US" dirty="0">
                <a:latin typeface="Candara" pitchFamily="34" charset="0"/>
              </a:rPr>
              <a:t> </a:t>
            </a:r>
            <a:r>
              <a:rPr lang="en-US" dirty="0" err="1">
                <a:latin typeface="Candara" pitchFamily="34" charset="0"/>
              </a:rPr>
              <a:t>necesitamos</a:t>
            </a:r>
            <a:r>
              <a:rPr lang="en-US" dirty="0">
                <a:latin typeface="Candara" pitchFamily="34" charset="0"/>
              </a:rPr>
              <a:t> </a:t>
            </a:r>
            <a:r>
              <a:rPr lang="en-US" dirty="0" err="1">
                <a:latin typeface="Candara" pitchFamily="34" charset="0"/>
              </a:rPr>
              <a:t>nacer</a:t>
            </a:r>
            <a:r>
              <a:rPr lang="en-US" dirty="0">
                <a:latin typeface="Candara" pitchFamily="34" charset="0"/>
              </a:rPr>
              <a:t> de </a:t>
            </a:r>
            <a:r>
              <a:rPr lang="en-US" dirty="0" err="1">
                <a:latin typeface="Candara" pitchFamily="34" charset="0"/>
              </a:rPr>
              <a:t>nuevo</a:t>
            </a:r>
            <a:r>
              <a:rPr lang="en-US" dirty="0">
                <a:latin typeface="Candara" pitchFamily="34" charset="0"/>
              </a:rPr>
              <a:t>!</a:t>
            </a:r>
            <a:endParaRPr lang="es-PR" dirty="0">
              <a:latin typeface="Candara" pitchFamily="34" charset="0"/>
            </a:endParaRPr>
          </a:p>
        </p:txBody>
      </p:sp>
      <p:sp>
        <p:nvSpPr>
          <p:cNvPr id="233475" name="Rectangle 3"/>
          <p:cNvSpPr>
            <a:spLocks noGrp="1" noChangeArrowheads="1"/>
          </p:cNvSpPr>
          <p:nvPr>
            <p:ph type="title"/>
          </p:nvPr>
        </p:nvSpPr>
        <p:spPr>
          <a:noFill/>
          <a:ln/>
        </p:spPr>
        <p:txBody>
          <a:bodyPr/>
          <a:lstStyle/>
          <a:p>
            <a:r>
              <a:rPr lang="en-US" i="1">
                <a:latin typeface="Candara" pitchFamily="34" charset="0"/>
              </a:rPr>
              <a:t>“Movimiento Palabra </a:t>
            </a:r>
            <a:br>
              <a:rPr lang="en-US" i="1">
                <a:latin typeface="Candara" pitchFamily="34" charset="0"/>
              </a:rPr>
            </a:br>
            <a:r>
              <a:rPr lang="en-US" i="1">
                <a:latin typeface="Candara" pitchFamily="34" charset="0"/>
              </a:rPr>
              <a:t> y Fe”  (enseñanzas)</a:t>
            </a:r>
            <a:endParaRPr lang="es-PR" i="1">
              <a:latin typeface="Candara" pitchFamily="34" charset="0"/>
            </a:endParaRPr>
          </a:p>
        </p:txBody>
      </p:sp>
      <p:pic>
        <p:nvPicPr>
          <p:cNvPr id="233476" name="Picture 4" descr="pbh_photo100w"/>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70000"/>
                    </a14:imgEffect>
                    <a14:imgEffect>
                      <a14:brightnessContrast bright="12000"/>
                    </a14:imgEffect>
                  </a14:imgLayer>
                </a14:imgProps>
              </a:ext>
              <a:ext uri="{28A0092B-C50C-407E-A947-70E740481C1C}">
                <a14:useLocalDpi xmlns:a14="http://schemas.microsoft.com/office/drawing/2010/main"/>
              </a:ext>
            </a:extLst>
          </a:blip>
          <a:srcRect/>
          <a:stretch>
            <a:fillRect/>
          </a:stretch>
        </p:blipFill>
        <p:spPr bwMode="auto">
          <a:xfrm>
            <a:off x="7391400" y="-12700"/>
            <a:ext cx="1752600" cy="22305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body" idx="1"/>
          </p:nvPr>
        </p:nvSpPr>
        <p:spPr/>
        <p:txBody>
          <a:bodyPr/>
          <a:lstStyle/>
          <a:p>
            <a:r>
              <a:rPr lang="en-US" sz="2800" dirty="0" err="1">
                <a:latin typeface="Candara" pitchFamily="34" charset="0"/>
              </a:rPr>
              <a:t>Hagin</a:t>
            </a:r>
            <a:r>
              <a:rPr lang="en-US" sz="2800" dirty="0">
                <a:latin typeface="Candara" pitchFamily="34" charset="0"/>
              </a:rPr>
              <a:t> </a:t>
            </a:r>
            <a:r>
              <a:rPr lang="en-US" sz="2800" dirty="0" err="1">
                <a:latin typeface="Candara" pitchFamily="34" charset="0"/>
              </a:rPr>
              <a:t>también</a:t>
            </a:r>
            <a:r>
              <a:rPr lang="en-US" sz="2800" dirty="0">
                <a:latin typeface="Candara" pitchFamily="34" charset="0"/>
              </a:rPr>
              <a:t> ha </a:t>
            </a:r>
            <a:r>
              <a:rPr lang="en-US" sz="2800" dirty="0" err="1">
                <a:latin typeface="Candara" pitchFamily="34" charset="0"/>
              </a:rPr>
              <a:t>escrito</a:t>
            </a:r>
            <a:r>
              <a:rPr lang="en-US" sz="2800" dirty="0">
                <a:latin typeface="Candara" pitchFamily="34" charset="0"/>
              </a:rPr>
              <a:t>, </a:t>
            </a:r>
          </a:p>
          <a:p>
            <a:pPr lvl="1"/>
            <a:r>
              <a:rPr lang="en-US" i="1" dirty="0">
                <a:latin typeface="Candara" pitchFamily="34" charset="0"/>
              </a:rPr>
              <a:t>"It is unscriptural to pray, 'If it is the will of God.' When you put an 'if' in your prayer, you are praying in doubt." </a:t>
            </a:r>
          </a:p>
          <a:p>
            <a:pPr lvl="1"/>
            <a:r>
              <a:rPr lang="en-US" dirty="0" err="1">
                <a:latin typeface="Candara" pitchFamily="34" charset="0"/>
              </a:rPr>
              <a:t>Pero</a:t>
            </a:r>
            <a:r>
              <a:rPr lang="en-US" dirty="0">
                <a:latin typeface="Candara" pitchFamily="34" charset="0"/>
              </a:rPr>
              <a:t> la </a:t>
            </a:r>
            <a:r>
              <a:rPr lang="en-US" dirty="0" err="1">
                <a:latin typeface="Candara" pitchFamily="34" charset="0"/>
              </a:rPr>
              <a:t>Biblia</a:t>
            </a:r>
            <a:r>
              <a:rPr lang="en-US" dirty="0">
                <a:latin typeface="Candara" pitchFamily="34" charset="0"/>
              </a:rPr>
              <a:t> dice:</a:t>
            </a:r>
          </a:p>
          <a:p>
            <a:pPr lvl="1"/>
            <a:r>
              <a:rPr lang="es-PR" dirty="0">
                <a:solidFill>
                  <a:srgbClr val="000000"/>
                </a:solidFill>
                <a:latin typeface="Candara" pitchFamily="34" charset="0"/>
              </a:rPr>
              <a:t>"</a:t>
            </a:r>
            <a:r>
              <a:rPr lang="es-ES" i="1" dirty="0">
                <a:solidFill>
                  <a:srgbClr val="000000"/>
                </a:solidFill>
                <a:latin typeface="Candara" pitchFamily="34" charset="0"/>
              </a:rPr>
              <a:t>Mas el que escudriña los corazones sabe cuál es la intención del Espíritu, porque </a:t>
            </a:r>
            <a:r>
              <a:rPr lang="es-ES" i="1" u="sng" dirty="0">
                <a:solidFill>
                  <a:srgbClr val="000000"/>
                </a:solidFill>
                <a:latin typeface="Candara" pitchFamily="34" charset="0"/>
              </a:rPr>
              <a:t>conforme a la voluntad de Dios intercede por los santos.</a:t>
            </a:r>
            <a:r>
              <a:rPr lang="es-PR" dirty="0">
                <a:solidFill>
                  <a:srgbClr val="000000"/>
                </a:solidFill>
                <a:latin typeface="Candara" pitchFamily="34" charset="0"/>
              </a:rPr>
              <a:t>" </a:t>
            </a:r>
          </a:p>
          <a:p>
            <a:pPr lvl="1">
              <a:buFont typeface="Wingdings" pitchFamily="2" charset="2"/>
              <a:buNone/>
            </a:pPr>
            <a:r>
              <a:rPr lang="es-PR" dirty="0">
                <a:solidFill>
                  <a:srgbClr val="000000"/>
                </a:solidFill>
                <a:latin typeface="Candara" pitchFamily="34" charset="0"/>
              </a:rPr>
              <a:t>	</a:t>
            </a:r>
            <a:r>
              <a:rPr lang="es-PR" dirty="0">
                <a:solidFill>
                  <a:schemeClr val="hlink"/>
                </a:solidFill>
                <a:latin typeface="Candara" pitchFamily="34" charset="0"/>
              </a:rPr>
              <a:t>(Romanos 8.27, RVR60)</a:t>
            </a:r>
          </a:p>
        </p:txBody>
      </p:sp>
      <p:sp>
        <p:nvSpPr>
          <p:cNvPr id="234499" name="Rectangle 3"/>
          <p:cNvSpPr>
            <a:spLocks noGrp="1" noChangeArrowheads="1"/>
          </p:cNvSpPr>
          <p:nvPr>
            <p:ph type="title"/>
          </p:nvPr>
        </p:nvSpPr>
        <p:spPr>
          <a:noFill/>
          <a:ln/>
        </p:spPr>
        <p:txBody>
          <a:bodyPr/>
          <a:lstStyle/>
          <a:p>
            <a:r>
              <a:rPr lang="en-US" i="1">
                <a:latin typeface="Candara" pitchFamily="34" charset="0"/>
              </a:rPr>
              <a:t>“Movimiento Palabra </a:t>
            </a:r>
            <a:br>
              <a:rPr lang="en-US" i="1">
                <a:latin typeface="Candara" pitchFamily="34" charset="0"/>
              </a:rPr>
            </a:br>
            <a:r>
              <a:rPr lang="en-US" i="1">
                <a:latin typeface="Candara" pitchFamily="34" charset="0"/>
              </a:rPr>
              <a:t> y Fe”  (enseñanzas)</a:t>
            </a:r>
            <a:endParaRPr lang="es-PR" i="1">
              <a:latin typeface="Candara" pitchFamily="34" charset="0"/>
            </a:endParaRPr>
          </a:p>
        </p:txBody>
      </p:sp>
      <p:pic>
        <p:nvPicPr>
          <p:cNvPr id="6" name="Picture 7" descr="KennethHaginS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9000" y="0"/>
            <a:ext cx="1905000" cy="20558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lstStyle/>
          <a:p>
            <a:r>
              <a:rPr lang="es-PR">
                <a:latin typeface="Candara" pitchFamily="34" charset="0"/>
              </a:rPr>
              <a:t>Respuestas Bíblicas</a:t>
            </a:r>
          </a:p>
        </p:txBody>
      </p:sp>
      <p:sp>
        <p:nvSpPr>
          <p:cNvPr id="190467" name="Rectangle 3"/>
          <p:cNvSpPr>
            <a:spLocks noGrp="1" noChangeArrowheads="1"/>
          </p:cNvSpPr>
          <p:nvPr>
            <p:ph type="body" idx="1"/>
          </p:nvPr>
        </p:nvSpPr>
        <p:spPr/>
        <p:txBody>
          <a:bodyPr/>
          <a:lstStyle/>
          <a:p>
            <a:pPr>
              <a:lnSpc>
                <a:spcPct val="80000"/>
              </a:lnSpc>
            </a:pPr>
            <a:r>
              <a:rPr lang="es-PR" sz="2800" dirty="0">
                <a:latin typeface="Candara" pitchFamily="34" charset="0"/>
              </a:rPr>
              <a:t>Jehová Dios es el soberano del universo</a:t>
            </a:r>
          </a:p>
          <a:p>
            <a:pPr lvl="1">
              <a:lnSpc>
                <a:spcPct val="80000"/>
              </a:lnSpc>
            </a:pPr>
            <a:r>
              <a:rPr lang="es-PR" dirty="0">
                <a:solidFill>
                  <a:srgbClr val="000000"/>
                </a:solidFill>
                <a:latin typeface="Candara" pitchFamily="34" charset="0"/>
              </a:rPr>
              <a:t>"</a:t>
            </a:r>
            <a:r>
              <a:rPr lang="es-ES" i="1" dirty="0">
                <a:solidFill>
                  <a:srgbClr val="000000"/>
                </a:solidFill>
                <a:latin typeface="Candara" pitchFamily="34" charset="0"/>
              </a:rPr>
              <a:t>la cual a su tiempo mostrará el bienaventurado y solo Soberano, Rey de reyes, y Señor de señores,</a:t>
            </a:r>
            <a:r>
              <a:rPr lang="es-PR" dirty="0">
                <a:solidFill>
                  <a:srgbClr val="000000"/>
                </a:solidFill>
                <a:latin typeface="Candara" pitchFamily="34" charset="0"/>
              </a:rPr>
              <a:t>" </a:t>
            </a:r>
            <a:r>
              <a:rPr lang="es-PR" dirty="0">
                <a:solidFill>
                  <a:srgbClr val="FF0000"/>
                </a:solidFill>
                <a:latin typeface="Candara" pitchFamily="34" charset="0"/>
              </a:rPr>
              <a:t>(1 Timoteo 6.15, RVR60) </a:t>
            </a:r>
            <a:endParaRPr lang="es-PR" baseline="30000" dirty="0">
              <a:solidFill>
                <a:srgbClr val="FF0000"/>
              </a:solidFill>
              <a:latin typeface="Candara" pitchFamily="34" charset="0"/>
            </a:endParaRPr>
          </a:p>
          <a:p>
            <a:pPr>
              <a:lnSpc>
                <a:spcPct val="80000"/>
              </a:lnSpc>
            </a:pPr>
            <a:r>
              <a:rPr lang="es-PR" sz="2800" dirty="0">
                <a:latin typeface="Candara" pitchFamily="34" charset="0"/>
              </a:rPr>
              <a:t>Dios es puro espíritu</a:t>
            </a:r>
          </a:p>
          <a:p>
            <a:pPr lvl="1">
              <a:lnSpc>
                <a:spcPct val="80000"/>
              </a:lnSpc>
            </a:pPr>
            <a:r>
              <a:rPr lang="es-PR" dirty="0">
                <a:solidFill>
                  <a:srgbClr val="000000"/>
                </a:solidFill>
                <a:latin typeface="Candara" pitchFamily="34" charset="0"/>
              </a:rPr>
              <a:t>"</a:t>
            </a:r>
            <a:r>
              <a:rPr lang="es-ES" i="1" dirty="0">
                <a:solidFill>
                  <a:srgbClr val="000000"/>
                </a:solidFill>
                <a:latin typeface="Candara" pitchFamily="34" charset="0"/>
              </a:rPr>
              <a:t>Dios es Espíritu; y los que le adoran, en espíritu y en verdad es necesario que adoren.</a:t>
            </a:r>
            <a:r>
              <a:rPr lang="es-PR" dirty="0">
                <a:solidFill>
                  <a:srgbClr val="000000"/>
                </a:solidFill>
                <a:latin typeface="Candara" pitchFamily="34" charset="0"/>
              </a:rPr>
              <a:t>" </a:t>
            </a:r>
            <a:r>
              <a:rPr lang="es-PR" dirty="0">
                <a:solidFill>
                  <a:srgbClr val="FF0000"/>
                </a:solidFill>
                <a:latin typeface="Candara" pitchFamily="34" charset="0"/>
              </a:rPr>
              <a:t>(Juan 4.24, RVR60)</a:t>
            </a:r>
          </a:p>
          <a:p>
            <a:pPr>
              <a:lnSpc>
                <a:spcPct val="80000"/>
              </a:lnSpc>
            </a:pPr>
            <a:r>
              <a:rPr lang="es-PR" sz="2800" dirty="0">
                <a:latin typeface="Candara" pitchFamily="34" charset="0"/>
              </a:rPr>
              <a:t>No hay base bíblica para enseñar que Dios tiene su propio cuerpo como parte de su ser.  Esto se parece mucho al Mormonismo.</a:t>
            </a:r>
          </a:p>
        </p:txBody>
      </p:sp>
      <p:pic>
        <p:nvPicPr>
          <p:cNvPr id="190468" name="Picture 4" descr="Biblia abierta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39000" y="0"/>
            <a:ext cx="1905000" cy="1447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p:txBody>
          <a:bodyPr/>
          <a:lstStyle/>
          <a:p>
            <a:r>
              <a:rPr lang="es-PR">
                <a:latin typeface="Candara" pitchFamily="34" charset="0"/>
              </a:rPr>
              <a:t>Respuestas Bíblicas</a:t>
            </a:r>
          </a:p>
        </p:txBody>
      </p:sp>
      <p:sp>
        <p:nvSpPr>
          <p:cNvPr id="229379" name="Rectangle 3"/>
          <p:cNvSpPr>
            <a:spLocks noGrp="1" noChangeArrowheads="1"/>
          </p:cNvSpPr>
          <p:nvPr>
            <p:ph type="body" idx="1"/>
          </p:nvPr>
        </p:nvSpPr>
        <p:spPr/>
        <p:txBody>
          <a:bodyPr/>
          <a:lstStyle/>
          <a:p>
            <a:pPr>
              <a:lnSpc>
                <a:spcPct val="80000"/>
              </a:lnSpc>
            </a:pPr>
            <a:r>
              <a:rPr lang="es-PR" sz="2800" dirty="0">
                <a:latin typeface="Candara" pitchFamily="34" charset="0"/>
              </a:rPr>
              <a:t>El hombre es la cabeza de la creación, pero no es divino.</a:t>
            </a:r>
          </a:p>
          <a:p>
            <a:pPr>
              <a:lnSpc>
                <a:spcPct val="80000"/>
              </a:lnSpc>
            </a:pPr>
            <a:r>
              <a:rPr lang="es-PR" sz="2800" dirty="0">
                <a:latin typeface="Candara" pitchFamily="34" charset="0"/>
              </a:rPr>
              <a:t>El hombre fue creado a la imagen de Dios.</a:t>
            </a:r>
          </a:p>
          <a:p>
            <a:pPr lvl="1">
              <a:lnSpc>
                <a:spcPct val="80000"/>
              </a:lnSpc>
            </a:pPr>
            <a:r>
              <a:rPr lang="es-PR" dirty="0">
                <a:solidFill>
                  <a:srgbClr val="000000"/>
                </a:solidFill>
                <a:latin typeface="Candara" pitchFamily="34" charset="0"/>
              </a:rPr>
              <a:t>"</a:t>
            </a:r>
            <a:r>
              <a:rPr lang="es-ES" i="1" dirty="0">
                <a:solidFill>
                  <a:srgbClr val="000000"/>
                </a:solidFill>
                <a:latin typeface="Candara" pitchFamily="34" charset="0"/>
              </a:rPr>
              <a:t>Entonces dijo Dios: Hagamos al hombre a nuestra imagen, conforme a nuestra semejanza; y señoree en los peces del mar, en las aves de los cielos, en las bestias, en toda la tierra, y en todo animal que se arrastra sobre la tierra.</a:t>
            </a:r>
            <a:r>
              <a:rPr lang="es-PR" dirty="0">
                <a:solidFill>
                  <a:srgbClr val="000000"/>
                </a:solidFill>
                <a:latin typeface="Candara" pitchFamily="34" charset="0"/>
              </a:rPr>
              <a:t>“</a:t>
            </a:r>
          </a:p>
          <a:p>
            <a:pPr lvl="1">
              <a:lnSpc>
                <a:spcPct val="80000"/>
              </a:lnSpc>
              <a:buFont typeface="Wingdings" pitchFamily="2" charset="2"/>
              <a:buNone/>
            </a:pPr>
            <a:r>
              <a:rPr lang="es-PR" dirty="0">
                <a:solidFill>
                  <a:schemeClr val="hlink"/>
                </a:solidFill>
                <a:latin typeface="Candara" pitchFamily="34" charset="0"/>
              </a:rPr>
              <a:t>	(Génesis 1.26, RVR60)</a:t>
            </a:r>
            <a:r>
              <a:rPr lang="es-PR" dirty="0">
                <a:solidFill>
                  <a:srgbClr val="000000"/>
                </a:solidFill>
                <a:latin typeface="Candara" pitchFamily="34" charset="0"/>
              </a:rPr>
              <a:t> </a:t>
            </a:r>
            <a:endParaRPr lang="es-PR" baseline="30000" dirty="0">
              <a:solidFill>
                <a:srgbClr val="000000"/>
              </a:solidFill>
              <a:latin typeface="Candara" pitchFamily="34" charset="0"/>
            </a:endParaRPr>
          </a:p>
        </p:txBody>
      </p:sp>
      <p:pic>
        <p:nvPicPr>
          <p:cNvPr id="229380" name="Picture 4" descr="Biblia abierta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39000" y="0"/>
            <a:ext cx="1905000" cy="1447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r>
              <a:rPr lang="es-PR">
                <a:latin typeface="Candara" pitchFamily="34" charset="0"/>
              </a:rPr>
              <a:t>Nota aclaratoria</a:t>
            </a:r>
          </a:p>
        </p:txBody>
      </p:sp>
      <p:sp>
        <p:nvSpPr>
          <p:cNvPr id="129027" name="Rectangle 3"/>
          <p:cNvSpPr>
            <a:spLocks noGrp="1" noChangeArrowheads="1"/>
          </p:cNvSpPr>
          <p:nvPr>
            <p:ph type="body" idx="1"/>
          </p:nvPr>
        </p:nvSpPr>
        <p:spPr>
          <a:xfrm>
            <a:off x="685800" y="2017713"/>
            <a:ext cx="8269288" cy="4114800"/>
          </a:xfrm>
        </p:spPr>
        <p:txBody>
          <a:bodyPr/>
          <a:lstStyle/>
          <a:p>
            <a:pPr>
              <a:lnSpc>
                <a:spcPct val="90000"/>
              </a:lnSpc>
            </a:pPr>
            <a:r>
              <a:rPr lang="es-PR" dirty="0" smtClean="0">
                <a:latin typeface="Candara" pitchFamily="34" charset="0"/>
              </a:rPr>
              <a:t>Los términos “</a:t>
            </a:r>
            <a:r>
              <a:rPr lang="es-PR" dirty="0" err="1" smtClean="0">
                <a:latin typeface="Candara" pitchFamily="34" charset="0"/>
              </a:rPr>
              <a:t>Neoevangélicos</a:t>
            </a:r>
            <a:r>
              <a:rPr lang="es-PR" dirty="0" smtClean="0">
                <a:latin typeface="Candara" pitchFamily="34" charset="0"/>
              </a:rPr>
              <a:t>”, “carismáticos</a:t>
            </a:r>
            <a:r>
              <a:rPr lang="es-PR" dirty="0">
                <a:latin typeface="Candara" pitchFamily="34" charset="0"/>
              </a:rPr>
              <a:t>” y “pentecostales” se </a:t>
            </a:r>
            <a:r>
              <a:rPr lang="es-PR" dirty="0" smtClean="0">
                <a:latin typeface="Candara" pitchFamily="34" charset="0"/>
              </a:rPr>
              <a:t>aplican </a:t>
            </a:r>
            <a:r>
              <a:rPr lang="es-PR" dirty="0">
                <a:latin typeface="Candara" pitchFamily="34" charset="0"/>
              </a:rPr>
              <a:t>aquí en general.</a:t>
            </a:r>
          </a:p>
          <a:p>
            <a:pPr lvl="1">
              <a:lnSpc>
                <a:spcPct val="90000"/>
              </a:lnSpc>
            </a:pPr>
            <a:r>
              <a:rPr lang="es-PR" dirty="0">
                <a:latin typeface="Candara" pitchFamily="34" charset="0"/>
              </a:rPr>
              <a:t>No necesariamente porque un grupo tenga la palabra “carismático(a</a:t>
            </a:r>
            <a:r>
              <a:rPr lang="es-PR" dirty="0" smtClean="0">
                <a:latin typeface="Candara" pitchFamily="34" charset="0"/>
              </a:rPr>
              <a:t>)”, “renovación”, “centro cristiano”, “nueva unción” o </a:t>
            </a:r>
            <a:r>
              <a:rPr lang="es-PR" dirty="0">
                <a:latin typeface="Candara" pitchFamily="34" charset="0"/>
              </a:rPr>
              <a:t>“pentecostal” en su nombre, </a:t>
            </a:r>
            <a:r>
              <a:rPr lang="es-PR" dirty="0" smtClean="0">
                <a:latin typeface="Candara" pitchFamily="34" charset="0"/>
              </a:rPr>
              <a:t>se implica que creen y practican los errores que se estudiarán aquí.</a:t>
            </a:r>
            <a:endParaRPr lang="es-PR" dirty="0">
              <a:latin typeface="Candara" pitchFamily="34" charset="0"/>
            </a:endParaRPr>
          </a:p>
          <a:p>
            <a:pPr lvl="1">
              <a:lnSpc>
                <a:spcPct val="90000"/>
              </a:lnSpc>
            </a:pPr>
            <a:r>
              <a:rPr lang="es-PR" dirty="0">
                <a:latin typeface="Candara" pitchFamily="34" charset="0"/>
              </a:rPr>
              <a:t>Pero también sucede que otros </a:t>
            </a:r>
            <a:r>
              <a:rPr lang="es-PR" dirty="0" smtClean="0">
                <a:latin typeface="Candara" pitchFamily="34" charset="0"/>
              </a:rPr>
              <a:t>grupos </a:t>
            </a:r>
            <a:r>
              <a:rPr lang="es-PR" dirty="0">
                <a:latin typeface="Candara" pitchFamily="34" charset="0"/>
              </a:rPr>
              <a:t>que no tienen estos nombres, realmente lo son.</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p:txBody>
          <a:bodyPr/>
          <a:lstStyle/>
          <a:p>
            <a:r>
              <a:rPr lang="es-PR">
                <a:latin typeface="Candara" pitchFamily="34" charset="0"/>
              </a:rPr>
              <a:t>Respuestas Bíblicas</a:t>
            </a:r>
          </a:p>
        </p:txBody>
      </p:sp>
      <p:sp>
        <p:nvSpPr>
          <p:cNvPr id="235523" name="Rectangle 3"/>
          <p:cNvSpPr>
            <a:spLocks noGrp="1" noChangeArrowheads="1"/>
          </p:cNvSpPr>
          <p:nvPr>
            <p:ph type="body" idx="1"/>
          </p:nvPr>
        </p:nvSpPr>
        <p:spPr>
          <a:xfrm>
            <a:off x="381000" y="2057400"/>
            <a:ext cx="8574088" cy="4114800"/>
          </a:xfrm>
        </p:spPr>
        <p:txBody>
          <a:bodyPr/>
          <a:lstStyle/>
          <a:p>
            <a:pPr>
              <a:lnSpc>
                <a:spcPct val="80000"/>
              </a:lnSpc>
            </a:pPr>
            <a:r>
              <a:rPr lang="es-PR" sz="2800" dirty="0">
                <a:latin typeface="Candara" pitchFamily="34" charset="0"/>
              </a:rPr>
              <a:t>Pero el llevar la imagen de Dios no hace al hombre un “pequeño dios”.</a:t>
            </a:r>
          </a:p>
          <a:p>
            <a:pPr lvl="1">
              <a:lnSpc>
                <a:spcPct val="80000"/>
              </a:lnSpc>
            </a:pPr>
            <a:r>
              <a:rPr lang="es-PR" dirty="0">
                <a:solidFill>
                  <a:srgbClr val="000000"/>
                </a:solidFill>
                <a:latin typeface="Candara" pitchFamily="34" charset="0"/>
              </a:rPr>
              <a:t>"</a:t>
            </a:r>
            <a:r>
              <a:rPr lang="es-ES" i="1" dirty="0">
                <a:solidFill>
                  <a:srgbClr val="000000"/>
                </a:solidFill>
                <a:latin typeface="Candara" pitchFamily="34" charset="0"/>
              </a:rPr>
              <a:t>Jesús les respondió: ¿No está escrito en vuestra ley: Yo dije, dioses sois?</a:t>
            </a:r>
            <a:r>
              <a:rPr lang="es-PR" dirty="0">
                <a:solidFill>
                  <a:srgbClr val="000000"/>
                </a:solidFill>
                <a:latin typeface="Candara" pitchFamily="34" charset="0"/>
              </a:rPr>
              <a:t>" </a:t>
            </a:r>
            <a:r>
              <a:rPr lang="es-PR" dirty="0">
                <a:solidFill>
                  <a:schemeClr val="hlink"/>
                </a:solidFill>
                <a:latin typeface="Candara" pitchFamily="34" charset="0"/>
              </a:rPr>
              <a:t>(Juan 10.34, RVR60</a:t>
            </a:r>
            <a:r>
              <a:rPr lang="es-PR" dirty="0" smtClean="0">
                <a:solidFill>
                  <a:schemeClr val="hlink"/>
                </a:solidFill>
                <a:latin typeface="Candara" pitchFamily="34" charset="0"/>
              </a:rPr>
              <a:t>)</a:t>
            </a:r>
            <a:endParaRPr lang="es-PR" dirty="0">
              <a:solidFill>
                <a:schemeClr val="hlink"/>
              </a:solidFill>
              <a:latin typeface="Candara" pitchFamily="34" charset="0"/>
            </a:endParaRPr>
          </a:p>
        </p:txBody>
      </p:sp>
      <p:pic>
        <p:nvPicPr>
          <p:cNvPr id="235524" name="Picture 4" descr="Biblia abierta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39000" y="0"/>
            <a:ext cx="1905000" cy="1447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p:txBody>
          <a:bodyPr/>
          <a:lstStyle/>
          <a:p>
            <a:r>
              <a:rPr lang="es-PR">
                <a:latin typeface="Candara" pitchFamily="34" charset="0"/>
              </a:rPr>
              <a:t>Respuestas Bíblicas</a:t>
            </a:r>
          </a:p>
        </p:txBody>
      </p:sp>
      <p:sp>
        <p:nvSpPr>
          <p:cNvPr id="235523" name="Rectangle 3"/>
          <p:cNvSpPr>
            <a:spLocks noGrp="1" noChangeArrowheads="1"/>
          </p:cNvSpPr>
          <p:nvPr>
            <p:ph type="body" idx="1"/>
          </p:nvPr>
        </p:nvSpPr>
        <p:spPr>
          <a:xfrm>
            <a:off x="381000" y="2017713"/>
            <a:ext cx="8574088" cy="4114800"/>
          </a:xfrm>
        </p:spPr>
        <p:txBody>
          <a:bodyPr/>
          <a:lstStyle/>
          <a:p>
            <a:pPr>
              <a:lnSpc>
                <a:spcPct val="80000"/>
              </a:lnSpc>
            </a:pPr>
            <a:r>
              <a:rPr lang="es-PR" sz="2800" dirty="0" smtClean="0">
                <a:solidFill>
                  <a:srgbClr val="000000"/>
                </a:solidFill>
                <a:latin typeface="Candara" pitchFamily="34" charset="0"/>
              </a:rPr>
              <a:t>Este </a:t>
            </a:r>
            <a:r>
              <a:rPr lang="es-PR" sz="2800" dirty="0">
                <a:solidFill>
                  <a:srgbClr val="000000"/>
                </a:solidFill>
                <a:latin typeface="Candara" pitchFamily="34" charset="0"/>
              </a:rPr>
              <a:t>verso se refiere a:</a:t>
            </a:r>
          </a:p>
          <a:p>
            <a:pPr lvl="1">
              <a:lnSpc>
                <a:spcPct val="80000"/>
              </a:lnSpc>
            </a:pPr>
            <a:r>
              <a:rPr lang="es-PR" dirty="0">
                <a:solidFill>
                  <a:srgbClr val="000000"/>
                </a:solidFill>
                <a:latin typeface="Candara" pitchFamily="34" charset="0"/>
              </a:rPr>
              <a:t>"</a:t>
            </a:r>
            <a:r>
              <a:rPr lang="es-ES" i="1" dirty="0">
                <a:solidFill>
                  <a:srgbClr val="000000"/>
                </a:solidFill>
                <a:latin typeface="Candara" pitchFamily="34" charset="0"/>
              </a:rPr>
              <a:t>No saben, no entienden,</a:t>
            </a:r>
            <a:r>
              <a:rPr lang="es-PR" i="1" dirty="0">
                <a:solidFill>
                  <a:srgbClr val="000000"/>
                </a:solidFill>
                <a:latin typeface="Candara" pitchFamily="34" charset="0"/>
              </a:rPr>
              <a:t> </a:t>
            </a:r>
            <a:r>
              <a:rPr lang="es-ES" i="1" dirty="0">
                <a:solidFill>
                  <a:srgbClr val="000000"/>
                </a:solidFill>
                <a:latin typeface="Candara" pitchFamily="34" charset="0"/>
              </a:rPr>
              <a:t>Andan en tinieblas;</a:t>
            </a:r>
            <a:r>
              <a:rPr lang="es-PR" i="1" dirty="0">
                <a:solidFill>
                  <a:srgbClr val="000000"/>
                </a:solidFill>
                <a:latin typeface="Candara" pitchFamily="34" charset="0"/>
              </a:rPr>
              <a:t> </a:t>
            </a:r>
            <a:r>
              <a:rPr lang="es-ES" i="1" dirty="0">
                <a:solidFill>
                  <a:srgbClr val="000000"/>
                </a:solidFill>
                <a:latin typeface="Candara" pitchFamily="34" charset="0"/>
              </a:rPr>
              <a:t>Tiemblan todos los cimientos de la tierra.</a:t>
            </a:r>
            <a:r>
              <a:rPr lang="es-PR" i="1" dirty="0">
                <a:solidFill>
                  <a:srgbClr val="000000"/>
                </a:solidFill>
                <a:latin typeface="Candara" pitchFamily="34" charset="0"/>
              </a:rPr>
              <a:t> </a:t>
            </a:r>
            <a:r>
              <a:rPr lang="es-ES" i="1" dirty="0">
                <a:solidFill>
                  <a:srgbClr val="000000"/>
                </a:solidFill>
                <a:latin typeface="Candara" pitchFamily="34" charset="0"/>
              </a:rPr>
              <a:t>Yo dije: Vosotros sois dioses,</a:t>
            </a:r>
            <a:r>
              <a:rPr lang="es-PR" i="1" dirty="0">
                <a:solidFill>
                  <a:srgbClr val="000000"/>
                </a:solidFill>
                <a:latin typeface="Candara" pitchFamily="34" charset="0"/>
              </a:rPr>
              <a:t> </a:t>
            </a:r>
            <a:r>
              <a:rPr lang="es-ES" i="1" dirty="0">
                <a:solidFill>
                  <a:srgbClr val="000000"/>
                </a:solidFill>
                <a:latin typeface="Candara" pitchFamily="34" charset="0"/>
              </a:rPr>
              <a:t>Y todos vosotros hijos del Altísimo;</a:t>
            </a:r>
            <a:r>
              <a:rPr lang="es-PR" i="1" dirty="0">
                <a:solidFill>
                  <a:srgbClr val="000000"/>
                </a:solidFill>
                <a:latin typeface="Candara" pitchFamily="34" charset="0"/>
              </a:rPr>
              <a:t> </a:t>
            </a:r>
            <a:r>
              <a:rPr lang="es-ES" i="1" dirty="0">
                <a:solidFill>
                  <a:srgbClr val="000000"/>
                </a:solidFill>
                <a:latin typeface="Candara" pitchFamily="34" charset="0"/>
              </a:rPr>
              <a:t>Pero como hombres moriréis,</a:t>
            </a:r>
            <a:r>
              <a:rPr lang="es-PR" i="1" dirty="0">
                <a:solidFill>
                  <a:srgbClr val="000000"/>
                </a:solidFill>
                <a:latin typeface="Candara" pitchFamily="34" charset="0"/>
              </a:rPr>
              <a:t> </a:t>
            </a:r>
            <a:r>
              <a:rPr lang="es-ES" i="1" dirty="0">
                <a:solidFill>
                  <a:srgbClr val="000000"/>
                </a:solidFill>
                <a:latin typeface="Candara" pitchFamily="34" charset="0"/>
              </a:rPr>
              <a:t>Y como cualquiera de los príncipes caeréis.</a:t>
            </a:r>
            <a:r>
              <a:rPr lang="es-PR" i="1" dirty="0">
                <a:solidFill>
                  <a:srgbClr val="000000"/>
                </a:solidFill>
                <a:latin typeface="Candara" pitchFamily="34" charset="0"/>
              </a:rPr>
              <a:t> </a:t>
            </a:r>
            <a:r>
              <a:rPr lang="es-ES" i="1" dirty="0">
                <a:solidFill>
                  <a:srgbClr val="000000"/>
                </a:solidFill>
                <a:latin typeface="Candara" pitchFamily="34" charset="0"/>
              </a:rPr>
              <a:t>Levántate, oh Dios, juzga la tierra;</a:t>
            </a:r>
            <a:r>
              <a:rPr lang="es-PR" i="1" dirty="0">
                <a:solidFill>
                  <a:srgbClr val="000000"/>
                </a:solidFill>
                <a:latin typeface="Candara" pitchFamily="34" charset="0"/>
              </a:rPr>
              <a:t> </a:t>
            </a:r>
            <a:r>
              <a:rPr lang="es-ES" i="1" dirty="0">
                <a:solidFill>
                  <a:srgbClr val="000000"/>
                </a:solidFill>
                <a:latin typeface="Candara" pitchFamily="34" charset="0"/>
              </a:rPr>
              <a:t>Porque tú heredarás todas las naciones.</a:t>
            </a:r>
            <a:r>
              <a:rPr lang="es-PR" dirty="0">
                <a:solidFill>
                  <a:srgbClr val="000000"/>
                </a:solidFill>
                <a:latin typeface="Candara" pitchFamily="34" charset="0"/>
              </a:rPr>
              <a:t>" </a:t>
            </a:r>
            <a:r>
              <a:rPr lang="es-PR" dirty="0">
                <a:solidFill>
                  <a:schemeClr val="hlink"/>
                </a:solidFill>
                <a:latin typeface="Candara" pitchFamily="34" charset="0"/>
              </a:rPr>
              <a:t>(Salmos 82.5-8, RVR60)</a:t>
            </a:r>
          </a:p>
          <a:p>
            <a:pPr>
              <a:lnSpc>
                <a:spcPct val="80000"/>
              </a:lnSpc>
            </a:pPr>
            <a:r>
              <a:rPr lang="es-PR" sz="2800" dirty="0">
                <a:solidFill>
                  <a:srgbClr val="000000"/>
                </a:solidFill>
                <a:latin typeface="Candara" pitchFamily="34" charset="0"/>
              </a:rPr>
              <a:t>Aquí Dios está denigrando la arrogancia del hombre, que se cree dios, pero que perece.</a:t>
            </a:r>
          </a:p>
          <a:p>
            <a:pPr>
              <a:lnSpc>
                <a:spcPct val="80000"/>
              </a:lnSpc>
            </a:pPr>
            <a:r>
              <a:rPr lang="es-PR" sz="2800" dirty="0">
                <a:solidFill>
                  <a:srgbClr val="000000"/>
                </a:solidFill>
                <a:latin typeface="Candara" pitchFamily="34" charset="0"/>
              </a:rPr>
              <a:t>¡No está declarando que los hombres son dioses, sino todo lo contrario!</a:t>
            </a:r>
            <a:endParaRPr lang="es-PR" sz="2800" baseline="30000" dirty="0">
              <a:solidFill>
                <a:srgbClr val="000000"/>
              </a:solidFill>
              <a:latin typeface="Candara" pitchFamily="34" charset="0"/>
              <a:hlinkClick r:id="" action="ppaction://noaction"/>
            </a:endParaRPr>
          </a:p>
        </p:txBody>
      </p:sp>
      <p:pic>
        <p:nvPicPr>
          <p:cNvPr id="235524" name="Picture 4" descr="Biblia abierta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39000" y="0"/>
            <a:ext cx="1905000"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58054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r>
              <a:rPr lang="es-PR">
                <a:latin typeface="Candara" pitchFamily="34" charset="0"/>
              </a:rPr>
              <a:t>Respuestas Bíblicas</a:t>
            </a:r>
          </a:p>
        </p:txBody>
      </p:sp>
      <p:sp>
        <p:nvSpPr>
          <p:cNvPr id="230403" name="Rectangle 3"/>
          <p:cNvSpPr>
            <a:spLocks noGrp="1" noChangeArrowheads="1"/>
          </p:cNvSpPr>
          <p:nvPr>
            <p:ph type="body" idx="1"/>
          </p:nvPr>
        </p:nvSpPr>
        <p:spPr>
          <a:xfrm>
            <a:off x="533400" y="2017713"/>
            <a:ext cx="8421688" cy="4114800"/>
          </a:xfrm>
        </p:spPr>
        <p:txBody>
          <a:bodyPr/>
          <a:lstStyle/>
          <a:p>
            <a:pPr>
              <a:lnSpc>
                <a:spcPct val="80000"/>
              </a:lnSpc>
            </a:pPr>
            <a:r>
              <a:rPr lang="es-PR" sz="2800">
                <a:latin typeface="Candara" pitchFamily="34" charset="0"/>
              </a:rPr>
              <a:t>Cristo es eterno, el único hijo engendrado y la única encarnación de Dios.</a:t>
            </a:r>
          </a:p>
          <a:p>
            <a:pPr>
              <a:lnSpc>
                <a:spcPct val="80000"/>
              </a:lnSpc>
            </a:pPr>
            <a:r>
              <a:rPr lang="es-PR" sz="2800">
                <a:latin typeface="Candara" pitchFamily="34" charset="0"/>
              </a:rPr>
              <a:t>Jesús prefirió no ejercer algunos de sus derechos como Dios, pero no dejó de ser Dios.</a:t>
            </a:r>
          </a:p>
          <a:p>
            <a:pPr lvl="1">
              <a:lnSpc>
                <a:spcPct val="80000"/>
              </a:lnSpc>
            </a:pPr>
            <a:r>
              <a:rPr lang="es-PR" sz="2400">
                <a:solidFill>
                  <a:srgbClr val="000000"/>
                </a:solidFill>
                <a:latin typeface="Candara" pitchFamily="34" charset="0"/>
              </a:rPr>
              <a:t>"</a:t>
            </a:r>
            <a:r>
              <a:rPr lang="es-ES" sz="2400" i="1">
                <a:solidFill>
                  <a:srgbClr val="000000"/>
                </a:solidFill>
                <a:latin typeface="Candara" pitchFamily="34" charset="0"/>
              </a:rPr>
              <a:t>En el principio era el Verbo, y el Verbo era con Dios, y el Verbo era Dios.</a:t>
            </a:r>
            <a:r>
              <a:rPr lang="es-PR" sz="2400">
                <a:solidFill>
                  <a:srgbClr val="000000"/>
                </a:solidFill>
                <a:latin typeface="Candara" pitchFamily="34" charset="0"/>
              </a:rPr>
              <a:t>" </a:t>
            </a:r>
            <a:r>
              <a:rPr lang="es-PR" sz="2400">
                <a:solidFill>
                  <a:schemeClr val="hlink"/>
                </a:solidFill>
                <a:latin typeface="Candara" pitchFamily="34" charset="0"/>
              </a:rPr>
              <a:t>(Juan 1.1, RVR60) </a:t>
            </a:r>
          </a:p>
          <a:p>
            <a:pPr lvl="1">
              <a:lnSpc>
                <a:spcPct val="80000"/>
              </a:lnSpc>
            </a:pPr>
            <a:r>
              <a:rPr lang="es-PR" sz="2400">
                <a:solidFill>
                  <a:srgbClr val="000000"/>
                </a:solidFill>
                <a:latin typeface="Candara" pitchFamily="34" charset="0"/>
              </a:rPr>
              <a:t>"</a:t>
            </a:r>
            <a:r>
              <a:rPr lang="es-ES" sz="2400" i="1">
                <a:solidFill>
                  <a:srgbClr val="000000"/>
                </a:solidFill>
                <a:latin typeface="Candara" pitchFamily="34" charset="0"/>
              </a:rPr>
              <a:t>Porque en él habita corporalmente toda la plenitud de la Deidad,</a:t>
            </a:r>
            <a:r>
              <a:rPr lang="es-PR" sz="2400">
                <a:solidFill>
                  <a:srgbClr val="000000"/>
                </a:solidFill>
                <a:latin typeface="Candara" pitchFamily="34" charset="0"/>
              </a:rPr>
              <a:t>" </a:t>
            </a:r>
            <a:r>
              <a:rPr lang="es-PR" sz="2400">
                <a:solidFill>
                  <a:schemeClr val="hlink"/>
                </a:solidFill>
                <a:latin typeface="Candara" pitchFamily="34" charset="0"/>
              </a:rPr>
              <a:t>(Colosenses 2.9, RVR60)</a:t>
            </a:r>
            <a:r>
              <a:rPr lang="es-PR" sz="2400">
                <a:solidFill>
                  <a:srgbClr val="000000"/>
                </a:solidFill>
                <a:latin typeface="Candara" pitchFamily="34" charset="0"/>
              </a:rPr>
              <a:t> </a:t>
            </a:r>
          </a:p>
          <a:p>
            <a:pPr lvl="1">
              <a:lnSpc>
                <a:spcPct val="80000"/>
              </a:lnSpc>
            </a:pPr>
            <a:r>
              <a:rPr lang="es-PR" sz="2400">
                <a:solidFill>
                  <a:srgbClr val="000000"/>
                </a:solidFill>
                <a:latin typeface="Candara" pitchFamily="34" charset="0"/>
              </a:rPr>
              <a:t>"</a:t>
            </a:r>
            <a:r>
              <a:rPr lang="es-ES" sz="2400" i="1">
                <a:solidFill>
                  <a:srgbClr val="000000"/>
                </a:solidFill>
                <a:latin typeface="Candara" pitchFamily="34" charset="0"/>
              </a:rPr>
              <a:t>el cual, siendo en forma de Dios, no estimó el ser igual a Dios como cosa a que aferrarse,</a:t>
            </a:r>
            <a:r>
              <a:rPr lang="es-PR" sz="2400" i="1">
                <a:solidFill>
                  <a:srgbClr val="000000"/>
                </a:solidFill>
                <a:latin typeface="Candara" pitchFamily="34" charset="0"/>
              </a:rPr>
              <a:t> </a:t>
            </a:r>
            <a:r>
              <a:rPr lang="es-ES" sz="2400" i="1">
                <a:solidFill>
                  <a:srgbClr val="000000"/>
                </a:solidFill>
                <a:latin typeface="Candara" pitchFamily="34" charset="0"/>
              </a:rPr>
              <a:t>sino que se despojó a sí mismo, tomando forma de siervo, hecho semejante a los hombres;</a:t>
            </a:r>
            <a:r>
              <a:rPr lang="es-PR" sz="2400">
                <a:solidFill>
                  <a:srgbClr val="000000"/>
                </a:solidFill>
                <a:latin typeface="Candara" pitchFamily="34" charset="0"/>
              </a:rPr>
              <a:t>" </a:t>
            </a:r>
            <a:r>
              <a:rPr lang="es-PR" sz="2400">
                <a:solidFill>
                  <a:schemeClr val="hlink"/>
                </a:solidFill>
                <a:latin typeface="Candara" pitchFamily="34" charset="0"/>
              </a:rPr>
              <a:t>(Filipenses 2.6-7, RVR60)</a:t>
            </a:r>
          </a:p>
        </p:txBody>
      </p:sp>
      <p:pic>
        <p:nvPicPr>
          <p:cNvPr id="230404" name="Picture 4" descr="Biblia abierta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39000" y="0"/>
            <a:ext cx="1905000" cy="1447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p:txBody>
          <a:bodyPr/>
          <a:lstStyle/>
          <a:p>
            <a:r>
              <a:rPr lang="es-PR">
                <a:latin typeface="Candara" pitchFamily="34" charset="0"/>
              </a:rPr>
              <a:t>Respuestas Bíblicas</a:t>
            </a:r>
          </a:p>
        </p:txBody>
      </p:sp>
      <p:sp>
        <p:nvSpPr>
          <p:cNvPr id="191491" name="Rectangle 3"/>
          <p:cNvSpPr>
            <a:spLocks noGrp="1" noChangeArrowheads="1"/>
          </p:cNvSpPr>
          <p:nvPr>
            <p:ph type="body" idx="1"/>
          </p:nvPr>
        </p:nvSpPr>
        <p:spPr>
          <a:xfrm>
            <a:off x="381000" y="2017713"/>
            <a:ext cx="8574088" cy="4114800"/>
          </a:xfrm>
        </p:spPr>
        <p:txBody>
          <a:bodyPr/>
          <a:lstStyle/>
          <a:p>
            <a:pPr>
              <a:lnSpc>
                <a:spcPct val="80000"/>
              </a:lnSpc>
            </a:pPr>
            <a:r>
              <a:rPr lang="es-PR" sz="2800" dirty="0">
                <a:latin typeface="Candara" pitchFamily="34" charset="0"/>
              </a:rPr>
              <a:t>La naturaleza de la expiación tuvo que ver con la muerte física de Jesús en la cruz, la cual pagó por los pecados.</a:t>
            </a:r>
          </a:p>
          <a:p>
            <a:pPr lvl="1">
              <a:lnSpc>
                <a:spcPct val="80000"/>
              </a:lnSpc>
            </a:pPr>
            <a:r>
              <a:rPr lang="es-PR" dirty="0">
                <a:solidFill>
                  <a:srgbClr val="000000"/>
                </a:solidFill>
                <a:latin typeface="Candara" pitchFamily="34" charset="0"/>
              </a:rPr>
              <a:t>"</a:t>
            </a:r>
            <a:r>
              <a:rPr lang="es-ES" i="1" dirty="0">
                <a:solidFill>
                  <a:srgbClr val="000000"/>
                </a:solidFill>
                <a:latin typeface="Candara" pitchFamily="34" charset="0"/>
              </a:rPr>
              <a:t>Y casi todo es purificado, según la ley, con sangre; y sin derramamiento de sangre no se hace remisión.</a:t>
            </a:r>
            <a:r>
              <a:rPr lang="es-PR" dirty="0">
                <a:solidFill>
                  <a:srgbClr val="000000"/>
                </a:solidFill>
                <a:latin typeface="Candara" pitchFamily="34" charset="0"/>
              </a:rPr>
              <a:t>" </a:t>
            </a:r>
            <a:r>
              <a:rPr lang="es-PR" dirty="0">
                <a:solidFill>
                  <a:schemeClr val="hlink"/>
                </a:solidFill>
                <a:latin typeface="Candara" pitchFamily="34" charset="0"/>
              </a:rPr>
              <a:t>(Hebreos 9.22, RVR60)</a:t>
            </a:r>
          </a:p>
          <a:p>
            <a:pPr lvl="1">
              <a:lnSpc>
                <a:spcPct val="80000"/>
              </a:lnSpc>
            </a:pPr>
            <a:r>
              <a:rPr lang="es-PR" dirty="0">
                <a:solidFill>
                  <a:srgbClr val="000000"/>
                </a:solidFill>
                <a:latin typeface="Candara" pitchFamily="34" charset="0"/>
              </a:rPr>
              <a:t>"</a:t>
            </a:r>
            <a:r>
              <a:rPr lang="es-ES" i="1" dirty="0">
                <a:solidFill>
                  <a:srgbClr val="000000"/>
                </a:solidFill>
                <a:latin typeface="Candara" pitchFamily="34" charset="0"/>
              </a:rPr>
              <a:t>Cuando Jesús hubo tomado el vinagre, dijo: Consumado es. Y habiendo inclinado la cabeza, entregó el espíritu.</a:t>
            </a:r>
            <a:r>
              <a:rPr lang="es-PR" dirty="0">
                <a:solidFill>
                  <a:srgbClr val="000000"/>
                </a:solidFill>
                <a:latin typeface="Candara" pitchFamily="34" charset="0"/>
              </a:rPr>
              <a:t>" </a:t>
            </a:r>
            <a:r>
              <a:rPr lang="es-PR" dirty="0">
                <a:solidFill>
                  <a:schemeClr val="hlink"/>
                </a:solidFill>
                <a:latin typeface="Candara" pitchFamily="34" charset="0"/>
              </a:rPr>
              <a:t>(Juan 19.30, RVR60) </a:t>
            </a:r>
            <a:endParaRPr lang="es-PR" baseline="30000" dirty="0">
              <a:solidFill>
                <a:schemeClr val="hlink"/>
              </a:solidFill>
              <a:latin typeface="Candara" pitchFamily="34" charset="0"/>
              <a:hlinkClick r:id="" action="ppaction://noaction"/>
            </a:endParaRPr>
          </a:p>
        </p:txBody>
      </p:sp>
      <p:pic>
        <p:nvPicPr>
          <p:cNvPr id="191493" name="Picture 5" descr="Biblia abierta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39000" y="0"/>
            <a:ext cx="1905000" cy="1447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p:txBody>
          <a:bodyPr/>
          <a:lstStyle/>
          <a:p>
            <a:r>
              <a:rPr lang="es-PR">
                <a:latin typeface="Candara" pitchFamily="34" charset="0"/>
              </a:rPr>
              <a:t>Respuestas Bíblicas</a:t>
            </a:r>
          </a:p>
        </p:txBody>
      </p:sp>
      <p:sp>
        <p:nvSpPr>
          <p:cNvPr id="237571" name="Rectangle 3"/>
          <p:cNvSpPr>
            <a:spLocks noGrp="1" noChangeArrowheads="1"/>
          </p:cNvSpPr>
          <p:nvPr>
            <p:ph type="body" idx="1"/>
          </p:nvPr>
        </p:nvSpPr>
        <p:spPr>
          <a:xfrm>
            <a:off x="609600" y="2133600"/>
            <a:ext cx="8345488" cy="4114800"/>
          </a:xfrm>
        </p:spPr>
        <p:txBody>
          <a:bodyPr/>
          <a:lstStyle/>
          <a:p>
            <a:pPr>
              <a:lnSpc>
                <a:spcPct val="80000"/>
              </a:lnSpc>
            </a:pPr>
            <a:r>
              <a:rPr lang="es-PR" sz="2800" dirty="0">
                <a:latin typeface="Candara" pitchFamily="34" charset="0"/>
              </a:rPr>
              <a:t>El pago de nuestros pecados ocurrió en las cruz.</a:t>
            </a:r>
          </a:p>
          <a:p>
            <a:pPr lvl="1">
              <a:lnSpc>
                <a:spcPct val="80000"/>
              </a:lnSpc>
            </a:pPr>
            <a:r>
              <a:rPr lang="es-PR" dirty="0">
                <a:solidFill>
                  <a:srgbClr val="000000"/>
                </a:solidFill>
                <a:latin typeface="Candara" pitchFamily="34" charset="0"/>
              </a:rPr>
              <a:t>"</a:t>
            </a:r>
            <a:r>
              <a:rPr lang="es-ES" i="1" dirty="0">
                <a:solidFill>
                  <a:srgbClr val="000000"/>
                </a:solidFill>
                <a:latin typeface="Candara" pitchFamily="34" charset="0"/>
              </a:rPr>
              <a:t>porque esto es mi sangre del nuevo pacto, que por muchos es derramada para remisión de los pecados.</a:t>
            </a:r>
            <a:r>
              <a:rPr lang="es-PR" dirty="0">
                <a:solidFill>
                  <a:srgbClr val="000000"/>
                </a:solidFill>
                <a:latin typeface="Candara" pitchFamily="34" charset="0"/>
              </a:rPr>
              <a:t>" </a:t>
            </a:r>
            <a:r>
              <a:rPr lang="es-PR" dirty="0">
                <a:solidFill>
                  <a:schemeClr val="hlink"/>
                </a:solidFill>
                <a:latin typeface="Candara" pitchFamily="34" charset="0"/>
              </a:rPr>
              <a:t>(Mateo 26.28, RVR60) </a:t>
            </a:r>
            <a:endParaRPr lang="es-PR" baseline="30000" dirty="0">
              <a:solidFill>
                <a:schemeClr val="hlink"/>
              </a:solidFill>
              <a:latin typeface="Candara" pitchFamily="34" charset="0"/>
              <a:hlinkClick r:id="" action="ppaction://noaction"/>
            </a:endParaRPr>
          </a:p>
          <a:p>
            <a:pPr>
              <a:lnSpc>
                <a:spcPct val="80000"/>
              </a:lnSpc>
            </a:pPr>
            <a:r>
              <a:rPr lang="es-PR" sz="2800" dirty="0">
                <a:latin typeface="Candara" pitchFamily="34" charset="0"/>
              </a:rPr>
              <a:t>No había nada más que pagar más allá de la cruz.</a:t>
            </a:r>
          </a:p>
          <a:p>
            <a:pPr lvl="1">
              <a:lnSpc>
                <a:spcPct val="80000"/>
              </a:lnSpc>
            </a:pPr>
            <a:r>
              <a:rPr lang="es-PR" dirty="0">
                <a:solidFill>
                  <a:srgbClr val="000000"/>
                </a:solidFill>
                <a:latin typeface="Candara" pitchFamily="34" charset="0"/>
              </a:rPr>
              <a:t>"</a:t>
            </a:r>
            <a:r>
              <a:rPr lang="es-ES" i="1" dirty="0">
                <a:solidFill>
                  <a:srgbClr val="000000"/>
                </a:solidFill>
                <a:latin typeface="Candara" pitchFamily="34" charset="0"/>
              </a:rPr>
              <a:t>Pues donde hay remisión de éstos, no hay más ofrenda por el pecado.</a:t>
            </a:r>
            <a:r>
              <a:rPr lang="es-PR" dirty="0">
                <a:solidFill>
                  <a:srgbClr val="000000"/>
                </a:solidFill>
                <a:latin typeface="Candara" pitchFamily="34" charset="0"/>
              </a:rPr>
              <a:t>" </a:t>
            </a:r>
            <a:r>
              <a:rPr lang="es-PR" dirty="0">
                <a:solidFill>
                  <a:schemeClr val="hlink"/>
                </a:solidFill>
                <a:latin typeface="Candara" pitchFamily="34" charset="0"/>
              </a:rPr>
              <a:t>(Hebreos 10.18, RVR60)</a:t>
            </a:r>
            <a:endParaRPr lang="es-PR" baseline="30000" dirty="0">
              <a:solidFill>
                <a:schemeClr val="hlink"/>
              </a:solidFill>
              <a:latin typeface="Candara" pitchFamily="34" charset="0"/>
              <a:hlinkClick r:id="" action="ppaction://noaction"/>
            </a:endParaRPr>
          </a:p>
        </p:txBody>
      </p:sp>
      <p:pic>
        <p:nvPicPr>
          <p:cNvPr id="237572" name="Picture 4" descr="Biblia abierta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39000" y="0"/>
            <a:ext cx="1905000" cy="1447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p:txBody>
          <a:bodyPr/>
          <a:lstStyle/>
          <a:p>
            <a:r>
              <a:rPr lang="es-PR">
                <a:latin typeface="Candara" pitchFamily="34" charset="0"/>
              </a:rPr>
              <a:t>Respuestas Bíblicas</a:t>
            </a:r>
          </a:p>
        </p:txBody>
      </p:sp>
      <p:sp>
        <p:nvSpPr>
          <p:cNvPr id="231427" name="Rectangle 3"/>
          <p:cNvSpPr>
            <a:spLocks noGrp="1" noChangeArrowheads="1"/>
          </p:cNvSpPr>
          <p:nvPr>
            <p:ph type="body" idx="1"/>
          </p:nvPr>
        </p:nvSpPr>
        <p:spPr>
          <a:xfrm>
            <a:off x="457200" y="2017713"/>
            <a:ext cx="8497888" cy="4114800"/>
          </a:xfrm>
        </p:spPr>
        <p:txBody>
          <a:bodyPr/>
          <a:lstStyle/>
          <a:p>
            <a:pPr>
              <a:lnSpc>
                <a:spcPct val="80000"/>
              </a:lnSpc>
            </a:pPr>
            <a:r>
              <a:rPr lang="es-PR" sz="2800" dirty="0">
                <a:latin typeface="Candara" pitchFamily="34" charset="0"/>
              </a:rPr>
              <a:t>Dios es el único que puede crear algo por sus palabras.</a:t>
            </a:r>
          </a:p>
          <a:p>
            <a:pPr lvl="1">
              <a:lnSpc>
                <a:spcPct val="80000"/>
              </a:lnSpc>
            </a:pPr>
            <a:r>
              <a:rPr lang="es-PR" dirty="0">
                <a:solidFill>
                  <a:srgbClr val="000000"/>
                </a:solidFill>
                <a:latin typeface="Candara" pitchFamily="34" charset="0"/>
              </a:rPr>
              <a:t>"</a:t>
            </a:r>
            <a:r>
              <a:rPr lang="es-ES" i="1" dirty="0">
                <a:solidFill>
                  <a:srgbClr val="000000"/>
                </a:solidFill>
                <a:latin typeface="Candara" pitchFamily="34" charset="0"/>
              </a:rPr>
              <a:t>Y dijo Dios: Sea la luz; y fue la luz.</a:t>
            </a:r>
            <a:r>
              <a:rPr lang="es-PR" dirty="0">
                <a:solidFill>
                  <a:srgbClr val="000000"/>
                </a:solidFill>
                <a:latin typeface="Candara" pitchFamily="34" charset="0"/>
              </a:rPr>
              <a:t>" </a:t>
            </a:r>
          </a:p>
          <a:p>
            <a:pPr lvl="1">
              <a:lnSpc>
                <a:spcPct val="80000"/>
              </a:lnSpc>
              <a:buFont typeface="Wingdings" pitchFamily="2" charset="2"/>
              <a:buNone/>
            </a:pPr>
            <a:r>
              <a:rPr lang="es-PR" dirty="0">
                <a:solidFill>
                  <a:srgbClr val="000000"/>
                </a:solidFill>
                <a:latin typeface="Candara" pitchFamily="34" charset="0"/>
              </a:rPr>
              <a:t>	</a:t>
            </a:r>
            <a:r>
              <a:rPr lang="es-PR" dirty="0">
                <a:solidFill>
                  <a:schemeClr val="hlink"/>
                </a:solidFill>
                <a:latin typeface="Candara" pitchFamily="34" charset="0"/>
              </a:rPr>
              <a:t>(Génesis 1.3, RVR60)</a:t>
            </a:r>
            <a:r>
              <a:rPr lang="es-PR" dirty="0">
                <a:solidFill>
                  <a:srgbClr val="000000"/>
                </a:solidFill>
                <a:latin typeface="Candara" pitchFamily="34" charset="0"/>
              </a:rPr>
              <a:t> </a:t>
            </a:r>
            <a:endParaRPr lang="es-PR" baseline="30000" dirty="0">
              <a:solidFill>
                <a:srgbClr val="000000"/>
              </a:solidFill>
              <a:latin typeface="Candara" pitchFamily="34" charset="0"/>
              <a:hlinkClick r:id="" action="ppaction://noaction"/>
            </a:endParaRPr>
          </a:p>
          <a:p>
            <a:pPr>
              <a:lnSpc>
                <a:spcPct val="80000"/>
              </a:lnSpc>
            </a:pPr>
            <a:r>
              <a:rPr lang="es-PR" sz="2800" dirty="0">
                <a:latin typeface="Candara" pitchFamily="34" charset="0"/>
              </a:rPr>
              <a:t>Respecto a la confesión positiva, la Palabra de Dios dice:</a:t>
            </a:r>
          </a:p>
          <a:p>
            <a:pPr lvl="1">
              <a:lnSpc>
                <a:spcPct val="80000"/>
              </a:lnSpc>
            </a:pPr>
            <a:r>
              <a:rPr lang="es-PR" dirty="0">
                <a:solidFill>
                  <a:srgbClr val="000000"/>
                </a:solidFill>
                <a:latin typeface="Candara" pitchFamily="34" charset="0"/>
              </a:rPr>
              <a:t>"</a:t>
            </a:r>
            <a:r>
              <a:rPr lang="es-ES" i="1" dirty="0">
                <a:solidFill>
                  <a:srgbClr val="000000"/>
                </a:solidFill>
                <a:latin typeface="Candara" pitchFamily="34" charset="0"/>
              </a:rPr>
              <a:t>Y esta es la confianza que tenemos en él, que si pedimos alguna cosa </a:t>
            </a:r>
            <a:r>
              <a:rPr lang="es-ES" i="1" u="sng" dirty="0">
                <a:solidFill>
                  <a:srgbClr val="000000"/>
                </a:solidFill>
                <a:latin typeface="Candara" pitchFamily="34" charset="0"/>
              </a:rPr>
              <a:t>conforme a su voluntad</a:t>
            </a:r>
            <a:r>
              <a:rPr lang="es-ES" i="1" dirty="0">
                <a:solidFill>
                  <a:srgbClr val="000000"/>
                </a:solidFill>
                <a:latin typeface="Candara" pitchFamily="34" charset="0"/>
              </a:rPr>
              <a:t>, él nos oye.</a:t>
            </a:r>
            <a:r>
              <a:rPr lang="es-PR" dirty="0">
                <a:solidFill>
                  <a:srgbClr val="000000"/>
                </a:solidFill>
                <a:latin typeface="Candara" pitchFamily="34" charset="0"/>
              </a:rPr>
              <a:t>" </a:t>
            </a:r>
          </a:p>
          <a:p>
            <a:pPr lvl="1">
              <a:lnSpc>
                <a:spcPct val="80000"/>
              </a:lnSpc>
              <a:buFont typeface="Wingdings" pitchFamily="2" charset="2"/>
              <a:buNone/>
            </a:pPr>
            <a:r>
              <a:rPr lang="es-PR" dirty="0">
                <a:solidFill>
                  <a:srgbClr val="000000"/>
                </a:solidFill>
                <a:latin typeface="Candara" pitchFamily="34" charset="0"/>
              </a:rPr>
              <a:t>	</a:t>
            </a:r>
            <a:r>
              <a:rPr lang="es-PR" dirty="0">
                <a:solidFill>
                  <a:schemeClr val="hlink"/>
                </a:solidFill>
                <a:latin typeface="Candara" pitchFamily="34" charset="0"/>
              </a:rPr>
              <a:t>(1 Juan 5.14, RVR60)</a:t>
            </a:r>
            <a:endParaRPr lang="es-PR" baseline="30000" dirty="0">
              <a:solidFill>
                <a:schemeClr val="hlink"/>
              </a:solidFill>
              <a:latin typeface="Candara" pitchFamily="34" charset="0"/>
              <a:hlinkClick r:id="" action="ppaction://noaction"/>
            </a:endParaRPr>
          </a:p>
          <a:p>
            <a:pPr lvl="1">
              <a:lnSpc>
                <a:spcPct val="80000"/>
              </a:lnSpc>
            </a:pPr>
            <a:endParaRPr lang="es-PR" sz="3600" dirty="0">
              <a:latin typeface="Candara" pitchFamily="34" charset="0"/>
            </a:endParaRPr>
          </a:p>
          <a:p>
            <a:pPr>
              <a:lnSpc>
                <a:spcPct val="80000"/>
              </a:lnSpc>
            </a:pPr>
            <a:endParaRPr lang="es-PR" sz="2800" dirty="0">
              <a:latin typeface="Candara" pitchFamily="34" charset="0"/>
            </a:endParaRPr>
          </a:p>
        </p:txBody>
      </p:sp>
      <p:pic>
        <p:nvPicPr>
          <p:cNvPr id="231428" name="Picture 4" descr="Biblia abierta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39000" y="0"/>
            <a:ext cx="1905000" cy="1447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lstStyle/>
          <a:p>
            <a:r>
              <a:rPr lang="es-PR">
                <a:latin typeface="Candara" pitchFamily="34" charset="0"/>
              </a:rPr>
              <a:t>Respuestas Bíblicas</a:t>
            </a:r>
          </a:p>
        </p:txBody>
      </p:sp>
      <p:sp>
        <p:nvSpPr>
          <p:cNvPr id="193539" name="Rectangle 3"/>
          <p:cNvSpPr>
            <a:spLocks noGrp="1" noChangeArrowheads="1"/>
          </p:cNvSpPr>
          <p:nvPr>
            <p:ph type="body" idx="1"/>
          </p:nvPr>
        </p:nvSpPr>
        <p:spPr/>
        <p:txBody>
          <a:bodyPr/>
          <a:lstStyle/>
          <a:p>
            <a:r>
              <a:rPr lang="es-PR">
                <a:solidFill>
                  <a:srgbClr val="000000"/>
                </a:solidFill>
                <a:latin typeface="Candara" pitchFamily="34" charset="0"/>
              </a:rPr>
              <a:t>"</a:t>
            </a:r>
            <a:r>
              <a:rPr lang="es-ES" i="1">
                <a:solidFill>
                  <a:srgbClr val="000000"/>
                </a:solidFill>
                <a:latin typeface="Candara" pitchFamily="34" charset="0"/>
              </a:rPr>
              <a:t>En él asimismo tuvimos herencia, habiendo sido predestinados conforme al propósito del que </a:t>
            </a:r>
            <a:r>
              <a:rPr lang="es-ES" i="1" u="sng">
                <a:solidFill>
                  <a:srgbClr val="000000"/>
                </a:solidFill>
                <a:latin typeface="Candara" pitchFamily="34" charset="0"/>
              </a:rPr>
              <a:t>hace todas las cosas según el designio de su voluntad</a:t>
            </a:r>
            <a:r>
              <a:rPr lang="es-ES" i="1">
                <a:solidFill>
                  <a:srgbClr val="000000"/>
                </a:solidFill>
                <a:latin typeface="Candara" pitchFamily="34" charset="0"/>
              </a:rPr>
              <a:t>,</a:t>
            </a:r>
            <a:r>
              <a:rPr lang="es-PR">
                <a:solidFill>
                  <a:srgbClr val="000000"/>
                </a:solidFill>
                <a:latin typeface="Candara" pitchFamily="34" charset="0"/>
              </a:rPr>
              <a:t>" </a:t>
            </a:r>
          </a:p>
          <a:p>
            <a:pPr>
              <a:buFont typeface="Wingdings" pitchFamily="2" charset="2"/>
              <a:buNone/>
            </a:pPr>
            <a:r>
              <a:rPr lang="es-PR">
                <a:solidFill>
                  <a:schemeClr val="hlink"/>
                </a:solidFill>
                <a:latin typeface="Candara" pitchFamily="34" charset="0"/>
              </a:rPr>
              <a:t>	(Efesios 1.11, RVR60)</a:t>
            </a:r>
            <a:r>
              <a:rPr lang="es-PR">
                <a:solidFill>
                  <a:srgbClr val="000000"/>
                </a:solidFill>
                <a:latin typeface="Candara" pitchFamily="34" charset="0"/>
              </a:rPr>
              <a:t> </a:t>
            </a:r>
            <a:endParaRPr lang="es-PR" baseline="30000">
              <a:solidFill>
                <a:srgbClr val="000000"/>
              </a:solidFill>
              <a:latin typeface="Candara" pitchFamily="34" charset="0"/>
              <a:hlinkClick r:id="" action="ppaction://noaction"/>
            </a:endParaRPr>
          </a:p>
        </p:txBody>
      </p:sp>
      <p:pic>
        <p:nvPicPr>
          <p:cNvPr id="193540" name="Picture 4" descr="Biblia abierta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39000" y="0"/>
            <a:ext cx="1905000" cy="1447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r>
              <a:rPr lang="es-PR">
                <a:latin typeface="Candara" pitchFamily="34" charset="0"/>
              </a:rPr>
              <a:t>Respuestas Bíblicas</a:t>
            </a:r>
          </a:p>
        </p:txBody>
      </p:sp>
      <p:sp>
        <p:nvSpPr>
          <p:cNvPr id="194563" name="Rectangle 3"/>
          <p:cNvSpPr>
            <a:spLocks noGrp="1" noChangeArrowheads="1"/>
          </p:cNvSpPr>
          <p:nvPr>
            <p:ph type="body" idx="1"/>
          </p:nvPr>
        </p:nvSpPr>
        <p:spPr/>
        <p:txBody>
          <a:bodyPr/>
          <a:lstStyle/>
          <a:p>
            <a:r>
              <a:rPr lang="es-PR">
                <a:solidFill>
                  <a:srgbClr val="000000"/>
                </a:solidFill>
                <a:latin typeface="Candara" pitchFamily="34" charset="0"/>
              </a:rPr>
              <a:t>"</a:t>
            </a:r>
            <a:r>
              <a:rPr lang="es-ES" i="1">
                <a:solidFill>
                  <a:srgbClr val="000000"/>
                </a:solidFill>
                <a:latin typeface="Candara" pitchFamily="34" charset="0"/>
              </a:rPr>
              <a:t>Así que no depende del que quiere, ni del que corre, </a:t>
            </a:r>
            <a:r>
              <a:rPr lang="es-ES" i="1" u="sng">
                <a:solidFill>
                  <a:srgbClr val="000000"/>
                </a:solidFill>
                <a:latin typeface="Candara" pitchFamily="34" charset="0"/>
              </a:rPr>
              <a:t>sino de Dios que tiene misericordia</a:t>
            </a:r>
            <a:r>
              <a:rPr lang="es-ES" i="1">
                <a:solidFill>
                  <a:srgbClr val="000000"/>
                </a:solidFill>
                <a:latin typeface="Candara" pitchFamily="34" charset="0"/>
              </a:rPr>
              <a:t>.</a:t>
            </a:r>
            <a:r>
              <a:rPr lang="es-PR">
                <a:solidFill>
                  <a:srgbClr val="000000"/>
                </a:solidFill>
                <a:latin typeface="Candara" pitchFamily="34" charset="0"/>
              </a:rPr>
              <a:t>" </a:t>
            </a:r>
          </a:p>
          <a:p>
            <a:pPr>
              <a:buFont typeface="Wingdings" pitchFamily="2" charset="2"/>
              <a:buNone/>
            </a:pPr>
            <a:r>
              <a:rPr lang="es-PR">
                <a:solidFill>
                  <a:schemeClr val="hlink"/>
                </a:solidFill>
                <a:latin typeface="Candara" pitchFamily="34" charset="0"/>
              </a:rPr>
              <a:t>	(Romanos 9.16, RVR60)</a:t>
            </a:r>
            <a:endParaRPr lang="es-PR" baseline="30000">
              <a:solidFill>
                <a:schemeClr val="hlink"/>
              </a:solidFill>
              <a:latin typeface="Candara" pitchFamily="34" charset="0"/>
              <a:hlinkClick r:id="" action="ppaction://noaction"/>
            </a:endParaRPr>
          </a:p>
        </p:txBody>
      </p:sp>
      <p:pic>
        <p:nvPicPr>
          <p:cNvPr id="194564" name="Picture 4" descr="Biblia abierta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39000" y="0"/>
            <a:ext cx="1905000" cy="1447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p:txBody>
          <a:bodyPr/>
          <a:lstStyle/>
          <a:p>
            <a:r>
              <a:rPr lang="es-PR">
                <a:latin typeface="Candara" pitchFamily="34" charset="0"/>
              </a:rPr>
              <a:t>Respuestas Bíblicas</a:t>
            </a:r>
          </a:p>
        </p:txBody>
      </p:sp>
      <p:sp>
        <p:nvSpPr>
          <p:cNvPr id="195587" name="Rectangle 3"/>
          <p:cNvSpPr>
            <a:spLocks noGrp="1" noChangeArrowheads="1"/>
          </p:cNvSpPr>
          <p:nvPr>
            <p:ph type="body" idx="1"/>
          </p:nvPr>
        </p:nvSpPr>
        <p:spPr>
          <a:xfrm>
            <a:off x="533400" y="2017713"/>
            <a:ext cx="8421688" cy="4114800"/>
          </a:xfrm>
        </p:spPr>
        <p:txBody>
          <a:bodyPr/>
          <a:lstStyle/>
          <a:p>
            <a:pPr>
              <a:lnSpc>
                <a:spcPct val="90000"/>
              </a:lnSpc>
            </a:pPr>
            <a:r>
              <a:rPr lang="es-PR" sz="2800" dirty="0">
                <a:solidFill>
                  <a:srgbClr val="000000"/>
                </a:solidFill>
                <a:latin typeface="Candara" pitchFamily="34" charset="0"/>
              </a:rPr>
              <a:t>"</a:t>
            </a:r>
            <a:r>
              <a:rPr lang="es-ES" sz="2800" i="1" dirty="0">
                <a:solidFill>
                  <a:srgbClr val="000000"/>
                </a:solidFill>
                <a:latin typeface="Candara" pitchFamily="34" charset="0"/>
              </a:rPr>
              <a:t>¡Vamos ahora! los que decís: Hoy y mañana iremos a tal ciudad, y estaremos allá un año, y traficaremos, y ganaremos;</a:t>
            </a:r>
            <a:r>
              <a:rPr lang="es-PR" sz="2800" i="1" dirty="0">
                <a:solidFill>
                  <a:srgbClr val="000000"/>
                </a:solidFill>
                <a:latin typeface="Candara" pitchFamily="34" charset="0"/>
              </a:rPr>
              <a:t> </a:t>
            </a:r>
            <a:r>
              <a:rPr lang="es-ES" sz="2800" i="1" dirty="0">
                <a:solidFill>
                  <a:srgbClr val="000000"/>
                </a:solidFill>
                <a:latin typeface="Candara" pitchFamily="34" charset="0"/>
              </a:rPr>
              <a:t>cuando no sabéis lo que será mañana. Porque ¿qué es vuestra vida? Ciertamente es neblina que se aparece por un poco de tiempo, y luego se desvanece.</a:t>
            </a:r>
            <a:r>
              <a:rPr lang="es-PR" sz="2800" i="1" dirty="0">
                <a:solidFill>
                  <a:srgbClr val="000000"/>
                </a:solidFill>
                <a:latin typeface="Candara" pitchFamily="34" charset="0"/>
              </a:rPr>
              <a:t> </a:t>
            </a:r>
            <a:r>
              <a:rPr lang="es-ES" sz="2800" i="1" u="sng" dirty="0">
                <a:solidFill>
                  <a:srgbClr val="000000"/>
                </a:solidFill>
                <a:latin typeface="Candara" pitchFamily="34" charset="0"/>
              </a:rPr>
              <a:t>En lugar de lo cual deberíais decir: Si el Señor quiere, viviremos y haremos esto o aquello.</a:t>
            </a:r>
            <a:r>
              <a:rPr lang="es-PR" sz="2800" i="1" dirty="0">
                <a:solidFill>
                  <a:srgbClr val="000000"/>
                </a:solidFill>
                <a:latin typeface="Candara" pitchFamily="34" charset="0"/>
              </a:rPr>
              <a:t> </a:t>
            </a:r>
            <a:r>
              <a:rPr lang="es-ES" sz="2800" i="1" dirty="0">
                <a:solidFill>
                  <a:srgbClr val="000000"/>
                </a:solidFill>
                <a:latin typeface="Candara" pitchFamily="34" charset="0"/>
              </a:rPr>
              <a:t>Pero ahora os jactáis en vuestras soberbias. Toda jactancia semejante es mala;</a:t>
            </a:r>
            <a:r>
              <a:rPr lang="es-PR" sz="2800" i="1" dirty="0">
                <a:solidFill>
                  <a:srgbClr val="000000"/>
                </a:solidFill>
                <a:latin typeface="Candara" pitchFamily="34" charset="0"/>
              </a:rPr>
              <a:t> </a:t>
            </a:r>
            <a:r>
              <a:rPr lang="es-ES" sz="2800" i="1" dirty="0">
                <a:solidFill>
                  <a:srgbClr val="000000"/>
                </a:solidFill>
                <a:latin typeface="Candara" pitchFamily="34" charset="0"/>
              </a:rPr>
              <a:t>y al que sabe hacer lo bueno, y no lo hace, le es pecado.</a:t>
            </a:r>
            <a:r>
              <a:rPr lang="es-PR" sz="2800" dirty="0">
                <a:solidFill>
                  <a:srgbClr val="000000"/>
                </a:solidFill>
                <a:latin typeface="Candara" pitchFamily="34" charset="0"/>
              </a:rPr>
              <a:t>" </a:t>
            </a:r>
          </a:p>
          <a:p>
            <a:pPr>
              <a:lnSpc>
                <a:spcPct val="90000"/>
              </a:lnSpc>
              <a:buFont typeface="Wingdings" pitchFamily="2" charset="2"/>
              <a:buNone/>
            </a:pPr>
            <a:r>
              <a:rPr lang="es-PR" sz="2800" dirty="0">
                <a:solidFill>
                  <a:srgbClr val="000000"/>
                </a:solidFill>
                <a:latin typeface="Candara" pitchFamily="34" charset="0"/>
              </a:rPr>
              <a:t>	</a:t>
            </a:r>
            <a:r>
              <a:rPr lang="es-PR" sz="2800" dirty="0">
                <a:solidFill>
                  <a:schemeClr val="hlink"/>
                </a:solidFill>
                <a:latin typeface="Candara" pitchFamily="34" charset="0"/>
              </a:rPr>
              <a:t>(Santiago 4.13-17, RVR60)</a:t>
            </a:r>
            <a:endParaRPr lang="es-PR" sz="2800" baseline="30000" dirty="0">
              <a:solidFill>
                <a:schemeClr val="hlink"/>
              </a:solidFill>
              <a:latin typeface="Candara" pitchFamily="34" charset="0"/>
              <a:hlinkClick r:id="" action="ppaction://noaction"/>
            </a:endParaRPr>
          </a:p>
        </p:txBody>
      </p:sp>
      <p:pic>
        <p:nvPicPr>
          <p:cNvPr id="195588" name="Picture 4" descr="Biblia abierta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239000" y="0"/>
            <a:ext cx="1905000" cy="1447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sharpenSoften amount="31000"/>
                    </a14:imgEffect>
                    <a14:imgEffect>
                      <a14:brightnessContrast bright="14000" contrast="21000"/>
                    </a14:imgEffect>
                  </a14:imgLayer>
                </a14:imgProps>
              </a:ext>
              <a:ext uri="{28A0092B-C50C-407E-A947-70E740481C1C}">
                <a14:useLocalDpi xmlns:a14="http://schemas.microsoft.com/office/drawing/2010/main"/>
              </a:ext>
            </a:extLst>
          </a:blip>
          <a:srcRect/>
          <a:stretch/>
        </p:blipFill>
        <p:spPr bwMode="auto">
          <a:xfrm>
            <a:off x="0" y="1130300"/>
            <a:ext cx="9163503" cy="572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14"/>
          <p:cNvSpPr>
            <a:spLocks noGrp="1" noChangeArrowheads="1"/>
          </p:cNvSpPr>
          <p:nvPr>
            <p:ph type="dt" sz="half" idx="2"/>
          </p:nvPr>
        </p:nvSpPr>
        <p:spPr/>
        <p:txBody>
          <a:bodyPr/>
          <a:lstStyle/>
          <a:p>
            <a:r>
              <a:rPr lang="es-PR"/>
              <a:t>(787) 890-0118</a:t>
            </a:r>
          </a:p>
          <a:p>
            <a:r>
              <a:rPr lang="es-PR"/>
              <a:t>www.iglesiabiblicabautista.org</a:t>
            </a:r>
          </a:p>
        </p:txBody>
      </p:sp>
      <p:sp>
        <p:nvSpPr>
          <p:cNvPr id="4" name="Rectangle 15"/>
          <p:cNvSpPr>
            <a:spLocks noGrp="1" noChangeArrowheads="1"/>
          </p:cNvSpPr>
          <p:nvPr>
            <p:ph type="ftr" sz="quarter" idx="3"/>
          </p:nvPr>
        </p:nvSpPr>
        <p:spPr/>
        <p:txBody>
          <a:bodyPr/>
          <a:lstStyle/>
          <a:p>
            <a:r>
              <a:rPr lang="es-PR" dirty="0"/>
              <a:t>Iglesia Bíblica Bautista de Aguadilla</a:t>
            </a:r>
          </a:p>
        </p:txBody>
      </p:sp>
      <p:sp>
        <p:nvSpPr>
          <p:cNvPr id="178178" name="Rectangle 2"/>
          <p:cNvSpPr>
            <a:spLocks noGrp="1" noChangeArrowheads="1"/>
          </p:cNvSpPr>
          <p:nvPr>
            <p:ph type="ctrTitle"/>
          </p:nvPr>
        </p:nvSpPr>
        <p:spPr>
          <a:xfrm>
            <a:off x="1371600" y="304800"/>
            <a:ext cx="7772400" cy="1066800"/>
          </a:xfrm>
        </p:spPr>
        <p:txBody>
          <a:bodyPr/>
          <a:lstStyle/>
          <a:p>
            <a:r>
              <a:rPr lang="es-PR" dirty="0" smtClean="0">
                <a:solidFill>
                  <a:schemeClr val="bg1"/>
                </a:solidFill>
                <a:effectLst>
                  <a:outerShdw blurRad="38100" dist="38100" dir="2700000" algn="tl">
                    <a:srgbClr val="000000">
                      <a:alpha val="43137"/>
                    </a:srgbClr>
                  </a:outerShdw>
                </a:effectLst>
                <a:latin typeface="Candara" pitchFamily="34" charset="0"/>
              </a:rPr>
              <a:t>Apóstoles y Profetas a la Luz de la Biblia</a:t>
            </a:r>
            <a:endParaRPr lang="es-PR" dirty="0">
              <a:solidFill>
                <a:schemeClr val="bg1"/>
              </a:solidFill>
              <a:effectLst>
                <a:outerShdw blurRad="38100" dist="38100" dir="2700000" algn="tl">
                  <a:srgbClr val="000000">
                    <a:alpha val="43137"/>
                  </a:srgbClr>
                </a:outerShdw>
              </a:effectLst>
              <a:latin typeface="Candara" pitchFamily="34" charset="0"/>
            </a:endParaRPr>
          </a:p>
        </p:txBody>
      </p:sp>
      <p:pic>
        <p:nvPicPr>
          <p:cNvPr id="7" name="Picture 4"/>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8248876" y="685800"/>
            <a:ext cx="90487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105400" y="533400"/>
            <a:ext cx="689129" cy="838200"/>
          </a:xfrm>
          <a:prstGeom prst="rect">
            <a:avLst/>
          </a:prstGeom>
        </p:spPr>
      </p:pic>
    </p:spTree>
    <p:extLst>
      <p:ext uri="{BB962C8B-B14F-4D97-AF65-F5344CB8AC3E}">
        <p14:creationId xmlns:p14="http://schemas.microsoft.com/office/powerpoint/2010/main" val="3958599497"/>
      </p:ext>
    </p:extLst>
  </p:cSld>
  <p:clrMapOvr>
    <a:masterClrMapping/>
  </p:clrMapOvr>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sz="1800" b="0" i="0" u="none" strike="noStrike" cap="none" normalizeH="0" baseline="0" smtClean="0">
            <a:ln>
              <a:noFill/>
            </a:ln>
            <a:solidFill>
              <a:schemeClr val="tx1"/>
            </a:solidFill>
            <a:effectLst/>
            <a:latin typeface="Tahoma" pitchFamily="34" charset="0"/>
            <a:cs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sz="1800" b="0" i="0" u="none" strike="noStrike" cap="none" normalizeH="0" baseline="0" smtClean="0">
            <a:ln>
              <a:noFill/>
            </a:ln>
            <a:solidFill>
              <a:schemeClr val="tx1"/>
            </a:solidFill>
            <a:effectLst/>
            <a:latin typeface="Tahoma" pitchFamily="34" charset="0"/>
            <a:cs typeface="Arial"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IBB(+)</Template>
  <TotalTime>8700</TotalTime>
  <Words>8404</Words>
  <Application>Microsoft Office PowerPoint</Application>
  <PresentationFormat>On-screen Show (4:3)</PresentationFormat>
  <Paragraphs>801</Paragraphs>
  <Slides>143</Slides>
  <Notes>143</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143</vt:i4>
      </vt:variant>
    </vt:vector>
  </HeadingPairs>
  <TitlesOfParts>
    <vt:vector size="148" baseType="lpstr">
      <vt:lpstr>Arial</vt:lpstr>
      <vt:lpstr>Candara</vt:lpstr>
      <vt:lpstr>Tahoma</vt:lpstr>
      <vt:lpstr>Wingdings</vt:lpstr>
      <vt:lpstr>Blends</vt:lpstr>
      <vt:lpstr>El Movimiento Neoevangélico: una perspectiva bíblica</vt:lpstr>
      <vt:lpstr>Contenido</vt:lpstr>
      <vt:lpstr>Contenido</vt:lpstr>
      <vt:lpstr>Nota Aclaratoria</vt:lpstr>
      <vt:lpstr>Nota aclaratoria</vt:lpstr>
      <vt:lpstr>Nota aclaratoria</vt:lpstr>
      <vt:lpstr>Nota aclaratoria</vt:lpstr>
      <vt:lpstr>Nota aclaratoria</vt:lpstr>
      <vt:lpstr>Nota aclaratoria</vt:lpstr>
      <vt:lpstr>Nota aclaratoria</vt:lpstr>
      <vt:lpstr>Nota aclaratoria</vt:lpstr>
      <vt:lpstr>Definiciones</vt:lpstr>
      <vt:lpstr>Definiciones</vt:lpstr>
      <vt:lpstr>Definiciones</vt:lpstr>
      <vt:lpstr>Definiciones</vt:lpstr>
      <vt:lpstr>Definiciones</vt:lpstr>
      <vt:lpstr>Definiciones</vt:lpstr>
      <vt:lpstr>Definiciones</vt:lpstr>
      <vt:lpstr>Aclaración</vt:lpstr>
      <vt:lpstr>Dos vertientes</vt:lpstr>
      <vt:lpstr>Dos vertientes</vt:lpstr>
      <vt:lpstr>Dos vertientes</vt:lpstr>
      <vt:lpstr>Dos vertientes</vt:lpstr>
      <vt:lpstr>Razonando</vt:lpstr>
      <vt:lpstr>Razonando</vt:lpstr>
      <vt:lpstr>Características de los Neo-evangélicos, Carismáticos y Pentecostales</vt:lpstr>
      <vt:lpstr>Nota aclaratoria</vt:lpstr>
      <vt:lpstr>Características de los Carismáticos y Pentecostales</vt:lpstr>
      <vt:lpstr>Características de los Carismáticos y Pentecostales</vt:lpstr>
      <vt:lpstr>Características de los Carismáticos y Pentecostales</vt:lpstr>
      <vt:lpstr>Características de los Carismáticos y Pentecostales</vt:lpstr>
      <vt:lpstr>Características de los Carismáticos y Pentecostales</vt:lpstr>
      <vt:lpstr>Características de los Carismáticos y Pentecostales</vt:lpstr>
      <vt:lpstr>Abrir las Escrituras</vt:lpstr>
      <vt:lpstr>Consejo Bíblico</vt:lpstr>
      <vt:lpstr>Repitiendo…</vt:lpstr>
      <vt:lpstr>PowerPoint Presentation</vt:lpstr>
      <vt:lpstr>PowerPoint Presentation</vt:lpstr>
      <vt:lpstr>Advertencia</vt:lpstr>
      <vt:lpstr>Resumen</vt:lpstr>
      <vt:lpstr>“La Doctrina de la Subsiguiencia”</vt:lpstr>
      <vt:lpstr>La Doctrina de la Subsiguiencia</vt:lpstr>
      <vt:lpstr>La Doctrina de la Subsiguiencia</vt:lpstr>
      <vt:lpstr>La Doctrina de la Subsiguiencia</vt:lpstr>
      <vt:lpstr>La Doctrina de la Subsiguiencia y la Biblia</vt:lpstr>
      <vt:lpstr>La Doctrina de la Subsiguiencia y la Biblia</vt:lpstr>
      <vt:lpstr>La Doctrina de la Subsiguiencia y la Biblia</vt:lpstr>
      <vt:lpstr>La Doctrina de la Subsiguiencia y la Biblia</vt:lpstr>
      <vt:lpstr>La Doctrina de la Subsiguiencia y la Biblia</vt:lpstr>
      <vt:lpstr>La Doctrina de la Subsiguiencia y la Biblia</vt:lpstr>
      <vt:lpstr>La Doctrina de la Subsiguiencia y la Biblia</vt:lpstr>
      <vt:lpstr>La Doctrina de la Subsiguiencia y la Biblia</vt:lpstr>
      <vt:lpstr>La Doctrina de la Subsiguiencia y la Biblia</vt:lpstr>
      <vt:lpstr>La Doctrina de la Subsiguiencia y la Biblia</vt:lpstr>
      <vt:lpstr>La Doctrina de la Subsiguiencia y la Biblia</vt:lpstr>
      <vt:lpstr>La Doctrina de la Subsiguiencia y la Biblia</vt:lpstr>
      <vt:lpstr>Qué nos enseña la Biblia</vt:lpstr>
      <vt:lpstr>Importancia</vt:lpstr>
      <vt:lpstr>Consejo Bíblico</vt:lpstr>
      <vt:lpstr>Advertencia</vt:lpstr>
      <vt:lpstr>Llenos del Espíritu Santo</vt:lpstr>
      <vt:lpstr>Ser llenos del Espíritu</vt:lpstr>
      <vt:lpstr>¿Cómo puedo ser lleno del Espíritu?</vt:lpstr>
      <vt:lpstr>¿Cómo puedo ser lleno del Espíritu?</vt:lpstr>
      <vt:lpstr>¿Qué pasa cuando estás lleno del Espíritu?</vt:lpstr>
      <vt:lpstr>¿Qué pasa cuando estás lleno del Espíritu?</vt:lpstr>
      <vt:lpstr>¿Cómo puedo saber si estoy lleno del Espíritu?</vt:lpstr>
      <vt:lpstr>¿Cómo puedo saber si estoy lleno del Espíritu?</vt:lpstr>
      <vt:lpstr>¿Cómo puedo saber si estoy lleno del Espíritu?</vt:lpstr>
      <vt:lpstr>“Confesión Positiva”</vt:lpstr>
      <vt:lpstr>Confesión Positiva</vt:lpstr>
      <vt:lpstr>Confesión Positiva</vt:lpstr>
      <vt:lpstr>Confesión Positiva</vt:lpstr>
      <vt:lpstr>Confesión Positiva</vt:lpstr>
      <vt:lpstr>Confesión Positiva</vt:lpstr>
      <vt:lpstr>Confesión Positiva</vt:lpstr>
      <vt:lpstr>Confesión Positiva</vt:lpstr>
      <vt:lpstr>Confesión Positiva</vt:lpstr>
      <vt:lpstr>“Movimiento Palabra   y Fe”  (enseñanzas)</vt:lpstr>
      <vt:lpstr>“Movimiento Palabra   y Fe”  (enseñanzas)</vt:lpstr>
      <vt:lpstr>“Movimiento Palabra   y Fe”  (enseñanzas)</vt:lpstr>
      <vt:lpstr>“Movimiento Palabra   y Fe”  (enseñanzas)</vt:lpstr>
      <vt:lpstr>“Movimiento Palabra   y Fe”  (enseñanzas)</vt:lpstr>
      <vt:lpstr>“Movimiento Palabra   y Fe”  (enseñanzas)</vt:lpstr>
      <vt:lpstr>“Movimiento Palabra   y Fe”  (enseñanzas)</vt:lpstr>
      <vt:lpstr>“Movimiento Palabra   y Fe”  (enseñanzas)</vt:lpstr>
      <vt:lpstr>“Movimiento Palabra   y Fe”  (enseñanzas)</vt:lpstr>
      <vt:lpstr>Respuestas Bíblicas</vt:lpstr>
      <vt:lpstr>Respuestas Bíblicas</vt:lpstr>
      <vt:lpstr>Respuestas Bíblicas</vt:lpstr>
      <vt:lpstr>Respuestas Bíblicas</vt:lpstr>
      <vt:lpstr>Respuestas Bíblicas</vt:lpstr>
      <vt:lpstr>Respuestas Bíblicas</vt:lpstr>
      <vt:lpstr>Respuestas Bíblicas</vt:lpstr>
      <vt:lpstr>Respuestas Bíblicas</vt:lpstr>
      <vt:lpstr>Respuestas Bíblicas</vt:lpstr>
      <vt:lpstr>Respuestas Bíblicas</vt:lpstr>
      <vt:lpstr>Respuestas Bíblicas</vt:lpstr>
      <vt:lpstr>Apóstoles y Profetas a la Luz de la Biblia</vt:lpstr>
      <vt:lpstr>Profetas</vt:lpstr>
      <vt:lpstr>¿Qué dice la Biblia acerca de los profetas?</vt:lpstr>
      <vt:lpstr>¿Qué dice la Biblia acerca de los profetas?</vt:lpstr>
      <vt:lpstr>¿Qué dice la Biblia acerca de los profetas?</vt:lpstr>
      <vt:lpstr>¿Qué dice la Biblia acerca de los profetas?</vt:lpstr>
      <vt:lpstr>¿Qué dice la Biblia acerca de los profetas?</vt:lpstr>
      <vt:lpstr>¿Qué dice la Biblia acerca de los profetas?</vt:lpstr>
      <vt:lpstr>¿Qué dice la Biblia acerca de los profetas?</vt:lpstr>
      <vt:lpstr>¿Qué dice la Biblia acerca de los profetas?</vt:lpstr>
      <vt:lpstr>¿Qué dice la Biblia acerca de los profetas?</vt:lpstr>
      <vt:lpstr>¿Qué dice la Biblia acerca de los profetas?</vt:lpstr>
      <vt:lpstr>¿Qué dice la Biblia acerca de los profetas?</vt:lpstr>
      <vt:lpstr>¿Qué dice la Biblia acerca de los profetas?</vt:lpstr>
      <vt:lpstr>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vt:lpstr>
      <vt:lpstr>¿Qué dice la Biblia acerca de los apóstoles? </vt:lpstr>
      <vt:lpstr>¿Qué dice la Biblia acerca de los apóstoles?</vt:lpstr>
      <vt:lpstr>¿Qué dice la Biblia acerca de los apóstoles?</vt:lpstr>
      <vt:lpstr>¿Qué dice la Biblia acerca de los apóstoles?</vt:lpstr>
      <vt:lpstr>¿Qué dice la Biblia acerca de los apóstoles?</vt:lpstr>
      <vt:lpstr>Joel Osteen</vt:lpstr>
      <vt:lpstr>Joel Osteen</vt:lpstr>
      <vt:lpstr>Cash Luna</vt:lpstr>
      <vt:lpstr>PowerPoint Presentation</vt:lpstr>
      <vt:lpstr>Referencias</vt:lpstr>
      <vt:lpstr>Referencias</vt:lpstr>
      <vt:lpstr>PowerPoint Presentation</vt:lpstr>
      <vt:lpstr>PowerPoint Presentation</vt:lpstr>
      <vt:lpstr>Terminando</vt:lpstr>
      <vt:lpstr>Terminando</vt:lpstr>
      <vt:lpstr>Referencias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Movimiento Neoevangélico</dc:title>
  <dc:creator>Tito Ortega</dc:creator>
  <cp:lastModifiedBy>Ortega, Tito (GSO Inks/Supplies SM)</cp:lastModifiedBy>
  <cp:revision>459</cp:revision>
  <cp:lastPrinted>1601-01-01T00:00:00Z</cp:lastPrinted>
  <dcterms:created xsi:type="dcterms:W3CDTF">1601-01-01T00:00:00Z</dcterms:created>
  <dcterms:modified xsi:type="dcterms:W3CDTF">2016-03-08T01:05:04Z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