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815" r:id="rId2"/>
  </p:sldMasterIdLst>
  <p:notesMasterIdLst>
    <p:notesMasterId r:id="rId134"/>
  </p:notesMasterIdLst>
  <p:handoutMasterIdLst>
    <p:handoutMasterId r:id="rId135"/>
  </p:handoutMasterIdLst>
  <p:sldIdLst>
    <p:sldId id="3814" r:id="rId3"/>
    <p:sldId id="3686" r:id="rId4"/>
    <p:sldId id="3931" r:id="rId5"/>
    <p:sldId id="3930" r:id="rId6"/>
    <p:sldId id="3935" r:id="rId7"/>
    <p:sldId id="3936" r:id="rId8"/>
    <p:sldId id="3937" r:id="rId9"/>
    <p:sldId id="3934" r:id="rId10"/>
    <p:sldId id="3865" r:id="rId11"/>
    <p:sldId id="4017" r:id="rId12"/>
    <p:sldId id="3928" r:id="rId13"/>
    <p:sldId id="4077" r:id="rId14"/>
    <p:sldId id="4018" r:id="rId15"/>
    <p:sldId id="4019" r:id="rId16"/>
    <p:sldId id="4020" r:id="rId17"/>
    <p:sldId id="4021" r:id="rId18"/>
    <p:sldId id="4022" r:id="rId19"/>
    <p:sldId id="4078" r:id="rId20"/>
    <p:sldId id="4023" r:id="rId21"/>
    <p:sldId id="4079" r:id="rId22"/>
    <p:sldId id="4024" r:id="rId23"/>
    <p:sldId id="4080" r:id="rId24"/>
    <p:sldId id="4081" r:id="rId25"/>
    <p:sldId id="4025" r:id="rId26"/>
    <p:sldId id="4082" r:id="rId27"/>
    <p:sldId id="4026" r:id="rId28"/>
    <p:sldId id="4083" r:id="rId29"/>
    <p:sldId id="3945" r:id="rId30"/>
    <p:sldId id="4027" r:id="rId31"/>
    <p:sldId id="4084" r:id="rId32"/>
    <p:sldId id="4085" r:id="rId33"/>
    <p:sldId id="4028" r:id="rId34"/>
    <p:sldId id="4086" r:id="rId35"/>
    <p:sldId id="4029" r:id="rId36"/>
    <p:sldId id="4087" r:id="rId37"/>
    <p:sldId id="4030" r:id="rId38"/>
    <p:sldId id="4088" r:id="rId39"/>
    <p:sldId id="4089" r:id="rId40"/>
    <p:sldId id="4031" r:id="rId41"/>
    <p:sldId id="4090" r:id="rId42"/>
    <p:sldId id="4032" r:id="rId43"/>
    <p:sldId id="4091" r:id="rId44"/>
    <p:sldId id="4033" r:id="rId45"/>
    <p:sldId id="4093" r:id="rId46"/>
    <p:sldId id="4092" r:id="rId47"/>
    <p:sldId id="4094" r:id="rId48"/>
    <p:sldId id="4095" r:id="rId49"/>
    <p:sldId id="4034" r:id="rId50"/>
    <p:sldId id="4035" r:id="rId51"/>
    <p:sldId id="4036" r:id="rId52"/>
    <p:sldId id="4096" r:id="rId53"/>
    <p:sldId id="4097" r:id="rId54"/>
    <p:sldId id="4098" r:id="rId55"/>
    <p:sldId id="4037" r:id="rId56"/>
    <p:sldId id="4099" r:id="rId57"/>
    <p:sldId id="4038" r:id="rId58"/>
    <p:sldId id="4100" r:id="rId59"/>
    <p:sldId id="4039" r:id="rId60"/>
    <p:sldId id="4101" r:id="rId61"/>
    <p:sldId id="4102" r:id="rId62"/>
    <p:sldId id="4103" r:id="rId63"/>
    <p:sldId id="4040" r:id="rId64"/>
    <p:sldId id="4042" r:id="rId65"/>
    <p:sldId id="4041" r:id="rId66"/>
    <p:sldId id="4104" r:id="rId67"/>
    <p:sldId id="4043" r:id="rId68"/>
    <p:sldId id="4105" r:id="rId69"/>
    <p:sldId id="4106" r:id="rId70"/>
    <p:sldId id="4107" r:id="rId71"/>
    <p:sldId id="4044" r:id="rId72"/>
    <p:sldId id="4045" r:id="rId73"/>
    <p:sldId id="4108" r:id="rId74"/>
    <p:sldId id="4046" r:id="rId75"/>
    <p:sldId id="4109" r:id="rId76"/>
    <p:sldId id="4047" r:id="rId77"/>
    <p:sldId id="4048" r:id="rId78"/>
    <p:sldId id="4110" r:id="rId79"/>
    <p:sldId id="4111" r:id="rId80"/>
    <p:sldId id="4112" r:id="rId81"/>
    <p:sldId id="4049" r:id="rId82"/>
    <p:sldId id="4050" r:id="rId83"/>
    <p:sldId id="4113" r:id="rId84"/>
    <p:sldId id="4114" r:id="rId85"/>
    <p:sldId id="4051" r:id="rId86"/>
    <p:sldId id="4115" r:id="rId87"/>
    <p:sldId id="4116" r:id="rId88"/>
    <p:sldId id="4052" r:id="rId89"/>
    <p:sldId id="4053" r:id="rId90"/>
    <p:sldId id="4055" r:id="rId91"/>
    <p:sldId id="3946" r:id="rId92"/>
    <p:sldId id="4117" r:id="rId93"/>
    <p:sldId id="4118" r:id="rId94"/>
    <p:sldId id="4119" r:id="rId95"/>
    <p:sldId id="4056" r:id="rId96"/>
    <p:sldId id="4057" r:id="rId97"/>
    <p:sldId id="4058" r:id="rId98"/>
    <p:sldId id="4059" r:id="rId99"/>
    <p:sldId id="4060" r:id="rId100"/>
    <p:sldId id="3948" r:id="rId101"/>
    <p:sldId id="4120" r:id="rId102"/>
    <p:sldId id="4061" r:id="rId103"/>
    <p:sldId id="4062" r:id="rId104"/>
    <p:sldId id="4121" r:id="rId105"/>
    <p:sldId id="4064" r:id="rId106"/>
    <p:sldId id="4065" r:id="rId107"/>
    <p:sldId id="4122" r:id="rId108"/>
    <p:sldId id="4123" r:id="rId109"/>
    <p:sldId id="4125" r:id="rId110"/>
    <p:sldId id="4066" r:id="rId111"/>
    <p:sldId id="4068" r:id="rId112"/>
    <p:sldId id="4067" r:id="rId113"/>
    <p:sldId id="4127" r:id="rId114"/>
    <p:sldId id="4126" r:id="rId115"/>
    <p:sldId id="4069" r:id="rId116"/>
    <p:sldId id="4070" r:id="rId117"/>
    <p:sldId id="4128" r:id="rId118"/>
    <p:sldId id="4071" r:id="rId119"/>
    <p:sldId id="4129" r:id="rId120"/>
    <p:sldId id="4072" r:id="rId121"/>
    <p:sldId id="4073" r:id="rId122"/>
    <p:sldId id="4130" r:id="rId123"/>
    <p:sldId id="4131" r:id="rId124"/>
    <p:sldId id="4074" r:id="rId125"/>
    <p:sldId id="4001" r:id="rId126"/>
    <p:sldId id="4132" r:id="rId127"/>
    <p:sldId id="4133" r:id="rId128"/>
    <p:sldId id="4075" r:id="rId129"/>
    <p:sldId id="4076" r:id="rId130"/>
    <p:sldId id="1391" r:id="rId131"/>
    <p:sldId id="3484" r:id="rId132"/>
    <p:sldId id="627" r:id="rId13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90" autoAdjust="0"/>
    <p:restoredTop sz="91165" autoAdjust="0"/>
  </p:normalViewPr>
  <p:slideViewPr>
    <p:cSldViewPr>
      <p:cViewPr varScale="1">
        <p:scale>
          <a:sx n="72" d="100"/>
          <a:sy n="72" d="100"/>
        </p:scale>
        <p:origin x="99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83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04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3/4/2015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52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60070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63423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25464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8279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22920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1182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8134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0715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34652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6692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30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55494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93937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9132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6290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635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12340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64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55771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35049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55454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96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5415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2889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40316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19095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75575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18834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2757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4243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20366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59670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129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258795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130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131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34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56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302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05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54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16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25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1322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489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84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95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3032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63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1820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1741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14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500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829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569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110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578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573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893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554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0676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218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032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8101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976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5795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2348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288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472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433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7361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6350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626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157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82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1497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9675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063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14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7242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3293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793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3859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2325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6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77561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1071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7850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05200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34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140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6184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19363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94171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8020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720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2504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1405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2397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6531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748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4460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7004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6908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0052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9413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98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237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8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0704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3948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366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38273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3451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4416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124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55145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225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9582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8376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8644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53396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1366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9074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956238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43132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4660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16365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9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4010660" y="5218112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deuteronomy" TargetMode="External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586" b="11539"/>
          <a:stretch/>
        </p:blipFill>
        <p:spPr>
          <a:xfrm>
            <a:off x="-1379" y="0"/>
            <a:ext cx="9144000" cy="687705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1379" y="990600"/>
            <a:ext cx="9144000" cy="24384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#2</a:t>
            </a:r>
          </a:p>
          <a:p>
            <a:pPr marL="0" indent="0" algn="ctr">
              <a:buFontTx/>
              <a:buNone/>
            </a:pP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</a:t>
            </a:r>
            <a:r>
              <a:rPr lang="en-US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Disciplina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del </a:t>
            </a:r>
            <a:r>
              <a:rPr lang="en-US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Matrimonio</a:t>
            </a:r>
            <a:endParaRPr lang="en-US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26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de febrero de 2015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4807625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Las Disciplinas de un Hombre Piadoso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158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609600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Imagínese una boda de un apareja cristiana.</a:t>
            </a:r>
            <a:endParaRPr lang="es-PR" dirty="0"/>
          </a:p>
          <a:p>
            <a:r>
              <a:rPr lang="es-PR" dirty="0" smtClean="0"/>
              <a:t>Los </a:t>
            </a:r>
            <a:r>
              <a:rPr lang="es-PR" dirty="0"/>
              <a:t>ojos humedecidos, las manos temblorosas, los </a:t>
            </a:r>
            <a:r>
              <a:rPr lang="es-PR" dirty="0" smtClean="0"/>
              <a:t>guiñadas, el </a:t>
            </a:r>
            <a:r>
              <a:rPr lang="es-PR" dirty="0"/>
              <a:t>mutuo ardor de sus almas; y escucho las palabras que sus padres repitieron </a:t>
            </a:r>
            <a:r>
              <a:rPr lang="es-PR" dirty="0" smtClean="0"/>
              <a:t>una vez </a:t>
            </a:r>
            <a:r>
              <a:rPr lang="es-PR" dirty="0"/>
              <a:t>antes que ellos:" </a:t>
            </a:r>
            <a:r>
              <a:rPr lang="es-PR" dirty="0" smtClean="0"/>
              <a:t>...para </a:t>
            </a:r>
            <a:r>
              <a:rPr lang="es-PR" dirty="0"/>
              <a:t>bien o para mal, en pobreza o en riqueza; en </a:t>
            </a:r>
            <a:r>
              <a:rPr lang="es-PR" dirty="0" smtClean="0"/>
              <a:t>enfermedad o </a:t>
            </a:r>
            <a:r>
              <a:rPr lang="es-PR" dirty="0"/>
              <a:t>en </a:t>
            </a:r>
            <a:r>
              <a:rPr lang="es-PR" dirty="0" smtClean="0"/>
              <a:t>salud... “</a:t>
            </a:r>
          </a:p>
          <a:p>
            <a:r>
              <a:rPr lang="es-PR" dirty="0" smtClean="0"/>
              <a:t>Se </a:t>
            </a:r>
            <a:r>
              <a:rPr lang="es-PR" dirty="0"/>
              <a:t>están sometiendo a lo de más alcance en la vida, a los </a:t>
            </a:r>
            <a:r>
              <a:rPr lang="es-PR" dirty="0" smtClean="0"/>
              <a:t>intereses, sentimientos </a:t>
            </a:r>
            <a:r>
              <a:rPr lang="es-PR" dirty="0"/>
              <a:t>y aspiraciones de la comunidad cristiana, a la vida misma.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526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consenso </a:t>
            </a:r>
            <a:r>
              <a:rPr lang="es-PR" dirty="0" smtClean="0"/>
              <a:t>abrumado que </a:t>
            </a:r>
            <a:r>
              <a:rPr lang="es-PR" dirty="0"/>
              <a:t>les gustaría que mejoraran su comunicación con ellas. </a:t>
            </a:r>
            <a:endParaRPr lang="es-PR" dirty="0" smtClean="0"/>
          </a:p>
          <a:p>
            <a:r>
              <a:rPr lang="es-PR" dirty="0" smtClean="0"/>
              <a:t>También indicó que</a:t>
            </a:r>
            <a:r>
              <a:rPr lang="es-PR" dirty="0"/>
              <a:t>, todavía mejor, les agradaría que sus esposos las </a:t>
            </a:r>
            <a:r>
              <a:rPr lang="es-PR" i="1" dirty="0"/>
              <a:t>escucharan. </a:t>
            </a:r>
            <a:endParaRPr lang="es-PR" i="1" dirty="0" smtClean="0"/>
          </a:p>
          <a:p>
            <a:r>
              <a:rPr lang="es-PR" dirty="0" smtClean="0"/>
              <a:t>A </a:t>
            </a:r>
            <a:r>
              <a:rPr lang="es-PR" dirty="0"/>
              <a:t>este </a:t>
            </a:r>
            <a:r>
              <a:rPr lang="es-PR" dirty="0" smtClean="0"/>
              <a:t>respuesta dice </a:t>
            </a:r>
            <a:r>
              <a:rPr lang="es-PR" dirty="0"/>
              <a:t>Eugene Peterson: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758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i="1" dirty="0" smtClean="0"/>
              <a:t>“El </a:t>
            </a:r>
            <a:r>
              <a:rPr lang="es-PR" i="1" dirty="0"/>
              <a:t>estereotipo es el del esposo escondido tras las páginas del periódico </a:t>
            </a:r>
            <a:r>
              <a:rPr lang="es-PR" i="1" dirty="0" smtClean="0"/>
              <a:t>durante el </a:t>
            </a:r>
            <a:r>
              <a:rPr lang="es-PR" i="1" dirty="0"/>
              <a:t>desayuno, leyendo la información de una agencia noticiosa en cuanto </a:t>
            </a:r>
            <a:r>
              <a:rPr lang="es-PR" i="1" dirty="0" smtClean="0"/>
              <a:t>al escándalo </a:t>
            </a:r>
            <a:r>
              <a:rPr lang="es-PR" i="1" dirty="0"/>
              <a:t>más reciente de un gobierno europeo, la puntuación de </a:t>
            </a:r>
            <a:r>
              <a:rPr lang="es-PR" i="1" dirty="0" smtClean="0"/>
              <a:t>las competencias </a:t>
            </a:r>
            <a:r>
              <a:rPr lang="es-PR" i="1" dirty="0"/>
              <a:t>atléticas del día anterior, y las opiniones de un par de </a:t>
            </a:r>
            <a:r>
              <a:rPr lang="es-PR" i="1" dirty="0" smtClean="0"/>
              <a:t>columnistas con </a:t>
            </a:r>
            <a:r>
              <a:rPr lang="es-PR" i="1" dirty="0"/>
              <a:t>los cuales él jamás se encontrará, en vez de escuchar la voz de la </a:t>
            </a:r>
            <a:r>
              <a:rPr lang="es-PR" i="1" dirty="0" smtClean="0"/>
              <a:t>persona que </a:t>
            </a:r>
            <a:r>
              <a:rPr lang="es-PR" i="1" dirty="0"/>
              <a:t>ha acabado de compartir su misma cama, servido su café y freído </a:t>
            </a:r>
            <a:r>
              <a:rPr lang="es-PR" i="1" dirty="0" smtClean="0"/>
              <a:t>sus huevos</a:t>
            </a:r>
            <a:r>
              <a:rPr lang="es-PR" i="1" dirty="0"/>
              <a:t>, a pesar de que escuchar esa voz viva presagia amor y </a:t>
            </a:r>
            <a:r>
              <a:rPr lang="es-PR" i="1" dirty="0" smtClean="0"/>
              <a:t>esperanza, profundidad </a:t>
            </a:r>
            <a:r>
              <a:rPr lang="es-PR" i="1" dirty="0"/>
              <a:t>emocional y exploración intelectual mucho mayores que lo </a:t>
            </a:r>
            <a:r>
              <a:rPr lang="es-PR" i="1" dirty="0" smtClean="0"/>
              <a:t>que él </a:t>
            </a:r>
            <a:r>
              <a:rPr lang="es-PR" i="1" dirty="0"/>
              <a:t>puede sacar de las informaciones del </a:t>
            </a:r>
            <a:r>
              <a:rPr lang="es-PR" i="1" dirty="0" smtClean="0"/>
              <a:t>New </a:t>
            </a:r>
            <a:r>
              <a:rPr lang="es-PR" i="1" dirty="0"/>
              <a:t>York Times, de </a:t>
            </a:r>
            <a:r>
              <a:rPr lang="es-PR" i="1" dirty="0" err="1"/>
              <a:t>The</a:t>
            </a:r>
            <a:r>
              <a:rPr lang="es-PR" i="1" dirty="0"/>
              <a:t> Wall </a:t>
            </a:r>
            <a:r>
              <a:rPr lang="es-PR" i="1" dirty="0" smtClean="0"/>
              <a:t>Street </a:t>
            </a:r>
            <a:r>
              <a:rPr lang="es-PR" i="1" dirty="0" err="1" smtClean="0"/>
              <a:t>Journal</a:t>
            </a:r>
            <a:r>
              <a:rPr lang="es-PR" i="1" dirty="0" smtClean="0"/>
              <a:t> </a:t>
            </a:r>
            <a:r>
              <a:rPr lang="es-PR" i="1" dirty="0"/>
              <a:t>y de </a:t>
            </a:r>
            <a:r>
              <a:rPr lang="es-PR" i="1" dirty="0" err="1"/>
              <a:t>The</a:t>
            </a:r>
            <a:r>
              <a:rPr lang="es-PR" i="1" dirty="0"/>
              <a:t> Christian </a:t>
            </a:r>
            <a:r>
              <a:rPr lang="es-PR" i="1" dirty="0" err="1"/>
              <a:t>Science</a:t>
            </a:r>
            <a:r>
              <a:rPr lang="es-PR" i="1" dirty="0"/>
              <a:t> Monitor, todos ellos </a:t>
            </a:r>
            <a:r>
              <a:rPr lang="es-PR" i="1" dirty="0" smtClean="0"/>
              <a:t>combinados.”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816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28600" y="1981200"/>
            <a:ext cx="5791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La disciplina de la </a:t>
            </a:r>
            <a:r>
              <a:rPr lang="es-PR" dirty="0" smtClean="0"/>
              <a:t>comunicación requiere </a:t>
            </a:r>
            <a:r>
              <a:rPr lang="es-PR" dirty="0"/>
              <a:t>que aparten </a:t>
            </a:r>
            <a:r>
              <a:rPr lang="es-PR" dirty="0" smtClean="0"/>
              <a:t>tiempo regularmente </a:t>
            </a:r>
            <a:r>
              <a:rPr lang="es-PR" dirty="0"/>
              <a:t>para hablar - para hablar realmente, comunicando más </a:t>
            </a:r>
            <a:r>
              <a:rPr lang="es-PR" dirty="0" smtClean="0"/>
              <a:t>que hechos</a:t>
            </a:r>
            <a:r>
              <a:rPr lang="es-PR" dirty="0"/>
              <a:t>, sentimientos - y que aprendan a hablar en metáforas y símiles, </a:t>
            </a:r>
            <a:r>
              <a:rPr lang="es-PR" dirty="0" smtClean="0"/>
              <a:t>con frases </a:t>
            </a:r>
            <a:r>
              <a:rPr lang="es-PR" dirty="0"/>
              <a:t>que comiencen con: "Me parece que </a:t>
            </a:r>
            <a:r>
              <a:rPr lang="es-PR" dirty="0" smtClean="0"/>
              <a:t>..." </a:t>
            </a:r>
            <a:r>
              <a:rPr lang="es-PR" dirty="0"/>
              <a:t>Eso significa que usted </a:t>
            </a:r>
            <a:r>
              <a:rPr lang="es-PR" dirty="0" smtClean="0"/>
              <a:t>está escuchando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6520945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864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publicación Harvard Business </a:t>
            </a:r>
            <a:r>
              <a:rPr lang="es-PR" dirty="0" err="1"/>
              <a:t>Review</a:t>
            </a:r>
            <a:r>
              <a:rPr lang="es-PR" dirty="0"/>
              <a:t> (Revista de </a:t>
            </a:r>
            <a:r>
              <a:rPr lang="es-PR" dirty="0" smtClean="0"/>
              <a:t>temas económicos </a:t>
            </a:r>
            <a:r>
              <a:rPr lang="es-PR" dirty="0"/>
              <a:t>de la Universidad de Harvard) sugiere que todo ejecutivo </a:t>
            </a:r>
            <a:r>
              <a:rPr lang="es-PR" dirty="0" smtClean="0"/>
              <a:t>dedique el </a:t>
            </a:r>
            <a:r>
              <a:rPr lang="es-PR" dirty="0"/>
              <a:t>sesenta y cinco por ciento de su tiempo a escuchar. </a:t>
            </a:r>
            <a:endParaRPr lang="es-PR" dirty="0" smtClean="0"/>
          </a:p>
          <a:p>
            <a:r>
              <a:rPr lang="es-PR" dirty="0" smtClean="0"/>
              <a:t>¡</a:t>
            </a:r>
            <a:r>
              <a:rPr lang="es-PR" dirty="0"/>
              <a:t>Cuánto más </a:t>
            </a:r>
            <a:r>
              <a:rPr lang="es-PR" dirty="0" smtClean="0"/>
              <a:t>el esposo </a:t>
            </a:r>
            <a:r>
              <a:rPr lang="es-PR" dirty="0"/>
              <a:t>inteligente!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4013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 smtClean="0"/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104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537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Después recomiendo firmemente la disciplina del encomio.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cierta </a:t>
            </a:r>
            <a:r>
              <a:rPr lang="es-PR" dirty="0" smtClean="0"/>
              <a:t>ocasión, Winston </a:t>
            </a:r>
            <a:r>
              <a:rPr lang="es-PR" dirty="0"/>
              <a:t>Churchill asistía a un banquete de etiqueta en Londres en el cual </a:t>
            </a:r>
            <a:r>
              <a:rPr lang="es-PR" dirty="0" smtClean="0"/>
              <a:t>se les </a:t>
            </a:r>
            <a:r>
              <a:rPr lang="es-PR" dirty="0"/>
              <a:t>hizo la siguiente pregunta a los dignatarios presentes: </a:t>
            </a:r>
            <a:r>
              <a:rPr lang="es-PR" i="1" dirty="0"/>
              <a:t>"Si usted no </a:t>
            </a:r>
            <a:r>
              <a:rPr lang="es-PR" i="1" dirty="0" smtClean="0"/>
              <a:t>fuera quien </a:t>
            </a:r>
            <a:r>
              <a:rPr lang="es-PR" i="1" dirty="0"/>
              <a:t>es, ¿quién quisiera ser?" </a:t>
            </a:r>
            <a:endParaRPr lang="es-PR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261" t="1292" r="8831" b="2519"/>
          <a:stretch/>
        </p:blipFill>
        <p:spPr>
          <a:xfrm>
            <a:off x="5410200" y="183873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463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Naturalmente</a:t>
            </a:r>
            <a:r>
              <a:rPr lang="es-PR" dirty="0"/>
              <a:t>, todo el mundo tenía </a:t>
            </a:r>
            <a:r>
              <a:rPr lang="es-PR" dirty="0" smtClean="0"/>
              <a:t>curiosidad por </a:t>
            </a:r>
            <a:r>
              <a:rPr lang="es-PR" dirty="0"/>
              <a:t>saber lo que diría Churchill, que estaba sentado al lado de su </a:t>
            </a:r>
            <a:r>
              <a:rPr lang="es-PR" dirty="0" smtClean="0"/>
              <a:t>amada esposa </a:t>
            </a:r>
            <a:r>
              <a:rPr lang="es-PR" dirty="0" err="1" smtClean="0"/>
              <a:t>Clemmie</a:t>
            </a:r>
            <a:r>
              <a:rPr lang="es-PR" dirty="0" smtClean="0"/>
              <a:t>. </a:t>
            </a:r>
          </a:p>
          <a:p>
            <a:r>
              <a:rPr lang="es-PR" dirty="0" smtClean="0"/>
              <a:t>Después </a:t>
            </a:r>
            <a:r>
              <a:rPr lang="es-PR" dirty="0"/>
              <a:t>de todo, nadie esperaba que Churchill dijera que </a:t>
            </a:r>
            <a:r>
              <a:rPr lang="es-PR" dirty="0" smtClean="0"/>
              <a:t>le gustaría </a:t>
            </a:r>
            <a:r>
              <a:rPr lang="es-PR" dirty="0"/>
              <a:t>haber sido César o Napoleón.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261" t="1292" r="8831" b="2519"/>
          <a:stretch/>
        </p:blipFill>
        <p:spPr>
          <a:xfrm>
            <a:off x="5410200" y="183873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316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60951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Cuando </a:t>
            </a:r>
            <a:r>
              <a:rPr lang="es-PR" dirty="0"/>
              <a:t>finalmente le llegó el turno </a:t>
            </a:r>
            <a:r>
              <a:rPr lang="es-PR" dirty="0" smtClean="0"/>
              <a:t>a Churchill</a:t>
            </a:r>
            <a:r>
              <a:rPr lang="es-PR" dirty="0"/>
              <a:t>, el anciano líder, el último en responder la pregunta, se levantó </a:t>
            </a:r>
            <a:r>
              <a:rPr lang="es-PR" dirty="0" smtClean="0"/>
              <a:t>y dio </a:t>
            </a:r>
            <a:r>
              <a:rPr lang="es-PR" dirty="0"/>
              <a:t>su </a:t>
            </a:r>
            <a:r>
              <a:rPr lang="es-PR" dirty="0" smtClean="0"/>
              <a:t>respuesta</a:t>
            </a:r>
            <a:r>
              <a:rPr lang="es-PR" dirty="0"/>
              <a:t>: </a:t>
            </a:r>
            <a:r>
              <a:rPr lang="es-PR" i="1" dirty="0"/>
              <a:t>"Si no hubiera sido quien soy, lo que más me habría </a:t>
            </a:r>
            <a:r>
              <a:rPr lang="es-PR" i="1" dirty="0" smtClean="0"/>
              <a:t>gustado ser</a:t>
            </a:r>
            <a:r>
              <a:rPr lang="es-PR" dirty="0" smtClean="0"/>
              <a:t> </a:t>
            </a:r>
            <a:r>
              <a:rPr lang="es-PR" dirty="0"/>
              <a:t>- y aquí hizo una pausa para tomar la mano de su esposa - </a:t>
            </a:r>
            <a:r>
              <a:rPr lang="es-PR" i="1" dirty="0"/>
              <a:t>es el </a:t>
            </a:r>
            <a:r>
              <a:rPr lang="es-PR" i="1" dirty="0" smtClean="0"/>
              <a:t>segundo esposo </a:t>
            </a:r>
            <a:r>
              <a:rPr lang="es-PR" i="1" dirty="0"/>
              <a:t>de Lady Churchill</a:t>
            </a:r>
            <a:r>
              <a:rPr lang="es-PR" i="1" dirty="0" smtClean="0"/>
              <a:t>.“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261" t="1292" r="8831" b="2519"/>
          <a:stretch/>
        </p:blipFill>
        <p:spPr>
          <a:xfrm>
            <a:off x="5410200" y="183873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081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“Eso </a:t>
            </a:r>
            <a:r>
              <a:rPr lang="es-PR" dirty="0"/>
              <a:t>le resultó agradable a su esposa, pero </a:t>
            </a:r>
            <a:r>
              <a:rPr lang="es-PR" dirty="0" smtClean="0"/>
              <a:t>él hablaba </a:t>
            </a:r>
            <a:r>
              <a:rPr lang="es-PR" dirty="0"/>
              <a:t>también en nombre de todos los que se sentían satisfechos con </a:t>
            </a:r>
            <a:r>
              <a:rPr lang="es-PR" dirty="0" smtClean="0"/>
              <a:t>su matrimonio</a:t>
            </a:r>
            <a:r>
              <a:rPr lang="es-PR" dirty="0"/>
              <a:t>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261" t="1292" r="8831" b="2519"/>
          <a:stretch/>
        </p:blipFill>
        <p:spPr>
          <a:xfrm>
            <a:off x="5410200" y="1838739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368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Encomio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19638"/>
          </a:xfrm>
        </p:spPr>
        <p:txBody>
          <a:bodyPr>
            <a:normAutofit fontScale="92500"/>
          </a:bodyPr>
          <a:lstStyle/>
          <a:p>
            <a:r>
              <a:rPr lang="es-PR" dirty="0"/>
              <a:t>El compromiso responsable de exaltar a nuestra esposa es de </a:t>
            </a:r>
            <a:r>
              <a:rPr lang="es-PR" dirty="0" smtClean="0"/>
              <a:t>suma importancia</a:t>
            </a:r>
            <a:r>
              <a:rPr lang="es-PR" dirty="0"/>
              <a:t>. Si cree que lo que su esposa hace es menos importante que </a:t>
            </a:r>
            <a:r>
              <a:rPr lang="es-PR" dirty="0" smtClean="0"/>
              <a:t>lo que </a:t>
            </a:r>
            <a:r>
              <a:rPr lang="es-PR" dirty="0"/>
              <a:t>usted hace, está equivocado y tiene un problema muy grande. </a:t>
            </a:r>
            <a:endParaRPr lang="es-PR" dirty="0" smtClean="0"/>
          </a:p>
          <a:p>
            <a:r>
              <a:rPr lang="es-PR" dirty="0" smtClean="0"/>
              <a:t>El felicitarla por </a:t>
            </a:r>
            <a:r>
              <a:rPr lang="es-PR" dirty="0"/>
              <a:t>sus atenciones y por lo que hace por usted cada día, debe ser algo </a:t>
            </a:r>
            <a:r>
              <a:rPr lang="es-PR" dirty="0" smtClean="0"/>
              <a:t>común y </a:t>
            </a:r>
            <a:r>
              <a:rPr lang="es-PR" dirty="0"/>
              <a:t>corriente, como también debe ser el mostrarle siempre respeto siendo </a:t>
            </a:r>
            <a:r>
              <a:rPr lang="es-PR" dirty="0" smtClean="0"/>
              <a:t>cortés con </a:t>
            </a:r>
            <a:r>
              <a:rPr lang="es-PR" dirty="0"/>
              <a:t>ella.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737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Nos podemos imaginar la </a:t>
            </a:r>
            <a:r>
              <a:rPr lang="es-PR" dirty="0"/>
              <a:t>boda final cuando Cristo nos desposará oficialmente con </a:t>
            </a:r>
            <a:r>
              <a:rPr lang="es-PR" dirty="0" smtClean="0"/>
              <a:t>Él… </a:t>
            </a:r>
          </a:p>
          <a:p>
            <a:r>
              <a:rPr lang="es-PR" dirty="0" smtClean="0"/>
              <a:t>Pero, antes, volvamos al presente:</a:t>
            </a:r>
          </a:p>
          <a:p>
            <a:r>
              <a:rPr lang="es-PR" dirty="0" smtClean="0"/>
              <a:t>¿</a:t>
            </a:r>
            <a:r>
              <a:rPr lang="es-PR" dirty="0"/>
              <a:t>Cómo le irá a esta pareja en su matrimonio con el paso de los años</a:t>
            </a:r>
            <a:r>
              <a:rPr lang="es-PR" dirty="0" smtClean="0"/>
              <a:t>?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469978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/>
              <a:t>DEFERENCIA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110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922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Deferencia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/>
              <a:t>Junto con esto, debe practicarse cuidadosamente la disciplina de la </a:t>
            </a:r>
            <a:r>
              <a:rPr lang="es-PR" dirty="0" smtClean="0"/>
              <a:t>deferencia. </a:t>
            </a:r>
          </a:p>
          <a:p>
            <a:r>
              <a:rPr lang="es-PR" dirty="0" smtClean="0"/>
              <a:t>Son </a:t>
            </a:r>
            <a:r>
              <a:rPr lang="es-PR" dirty="0"/>
              <a:t>muchos los hombres que jamás se privan de algún placer personal </a:t>
            </a:r>
            <a:r>
              <a:rPr lang="es-PR" dirty="0" smtClean="0"/>
              <a:t>por amor </a:t>
            </a:r>
            <a:r>
              <a:rPr lang="es-PR" dirty="0"/>
              <a:t>a su esposa.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0628633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Deferencia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Para </a:t>
            </a:r>
            <a:r>
              <a:rPr lang="es-PR" dirty="0"/>
              <a:t>ciertos hombres, el golf es sinónimo del Paraíso </a:t>
            </a:r>
            <a:r>
              <a:rPr lang="es-PR" dirty="0" smtClean="0"/>
              <a:t>de Dante</a:t>
            </a:r>
            <a:r>
              <a:rPr lang="es-PR" dirty="0"/>
              <a:t>, pero la entrada a una tienda por departamentos es como las puertas </a:t>
            </a:r>
            <a:r>
              <a:rPr lang="es-PR" dirty="0" smtClean="0"/>
              <a:t>del infierno </a:t>
            </a:r>
            <a:r>
              <a:rPr lang="es-PR" dirty="0"/>
              <a:t>del poeta italiano, con la siguiente inscripción: "Abandonad </a:t>
            </a:r>
            <a:r>
              <a:rPr lang="es-PR" dirty="0" smtClean="0"/>
              <a:t>cualquier esperanza </a:t>
            </a:r>
            <a:r>
              <a:rPr lang="es-PR" dirty="0"/>
              <a:t>los que entréis aquí."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8637853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Deferencia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Pero </a:t>
            </a:r>
            <a:r>
              <a:rPr lang="es-PR" dirty="0"/>
              <a:t>si usted ama a su esposa, debe </a:t>
            </a:r>
            <a:r>
              <a:rPr lang="es-PR" dirty="0" smtClean="0"/>
              <a:t>haber </a:t>
            </a:r>
            <a:r>
              <a:rPr lang="es-PR" dirty="0"/>
              <a:t>ocasiones en que usted se olvide de su deporte preferido porque aprecia </a:t>
            </a:r>
            <a:r>
              <a:rPr lang="es-PR" dirty="0" smtClean="0"/>
              <a:t>los intereses </a:t>
            </a:r>
            <a:r>
              <a:rPr lang="es-PR" dirty="0"/>
              <a:t>de ella y porque simplemente la ama.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4455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/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114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814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Por último, debo mencionar la disciplina de apartar tiempo para el </a:t>
            </a:r>
            <a:r>
              <a:rPr lang="es-PR" dirty="0" smtClean="0"/>
              <a:t>romance. </a:t>
            </a:r>
          </a:p>
          <a:p>
            <a:r>
              <a:rPr lang="es-PR" dirty="0" smtClean="0"/>
              <a:t>Hace </a:t>
            </a:r>
            <a:r>
              <a:rPr lang="es-PR" dirty="0"/>
              <a:t>algunos años, en el medio oeste de los Estados Unidos, un granjero y </a:t>
            </a:r>
            <a:r>
              <a:rPr lang="es-PR" dirty="0" smtClean="0"/>
              <a:t>su esposa </a:t>
            </a:r>
            <a:r>
              <a:rPr lang="es-PR" dirty="0"/>
              <a:t>se encontraban acostados durante una tormenta cuando el embudo </a:t>
            </a:r>
            <a:r>
              <a:rPr lang="es-PR" dirty="0" smtClean="0"/>
              <a:t>de un </a:t>
            </a:r>
            <a:r>
              <a:rPr lang="es-PR" dirty="0"/>
              <a:t>tornado repentinamente levantó el techo de la casa y la cama donde </a:t>
            </a:r>
            <a:r>
              <a:rPr lang="es-PR" dirty="0" smtClean="0"/>
              <a:t>se hallaban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4481776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esposa comenzó a dar chillidos de entusiasmo y el marido le </a:t>
            </a:r>
            <a:r>
              <a:rPr lang="es-PR" dirty="0" smtClean="0"/>
              <a:t>dijo que </a:t>
            </a:r>
            <a:r>
              <a:rPr lang="es-PR" dirty="0"/>
              <a:t>no eran momentos para estar gritando. </a:t>
            </a:r>
            <a:endParaRPr lang="es-PR" dirty="0" smtClean="0"/>
          </a:p>
          <a:p>
            <a:r>
              <a:rPr lang="es-PR" dirty="0" smtClean="0"/>
              <a:t>Ella </a:t>
            </a:r>
            <a:r>
              <a:rPr lang="es-PR" dirty="0"/>
              <a:t>le respondió que estaba </a:t>
            </a:r>
            <a:r>
              <a:rPr lang="es-PR" dirty="0" smtClean="0"/>
              <a:t>tan feliz </a:t>
            </a:r>
            <a:r>
              <a:rPr lang="es-PR" dirty="0"/>
              <a:t>que no podía evitarlo. ¡Era la primera vez, en veinte años de casados, </a:t>
            </a:r>
            <a:r>
              <a:rPr lang="es-PR" dirty="0" smtClean="0"/>
              <a:t>que habían </a:t>
            </a:r>
            <a:r>
              <a:rPr lang="es-PR" dirty="0"/>
              <a:t>salido de noche juntos!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5005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En 1986 la </a:t>
            </a:r>
            <a:r>
              <a:rPr lang="es-PR" dirty="0" smtClean="0"/>
              <a:t>revista </a:t>
            </a:r>
            <a:r>
              <a:rPr lang="es-PR" i="1" dirty="0" err="1"/>
              <a:t>Psychology</a:t>
            </a:r>
            <a:r>
              <a:rPr lang="es-PR" i="1" dirty="0"/>
              <a:t> </a:t>
            </a:r>
            <a:r>
              <a:rPr lang="es-PR" i="1" dirty="0" err="1"/>
              <a:t>Today</a:t>
            </a:r>
            <a:r>
              <a:rPr lang="es-PR" i="1" dirty="0"/>
              <a:t> </a:t>
            </a:r>
            <a:r>
              <a:rPr lang="es-PR" dirty="0"/>
              <a:t>[Psicología hoy] hizo una </a:t>
            </a:r>
            <a:r>
              <a:rPr lang="es-PR" dirty="0" smtClean="0"/>
              <a:t>encuesta entre </a:t>
            </a:r>
            <a:r>
              <a:rPr lang="es-PR" dirty="0"/>
              <a:t>trescientas parejas a las que se les preguntó qué cosa las mantenía unidas.</a:t>
            </a:r>
          </a:p>
          <a:p>
            <a:r>
              <a:rPr lang="es-PR" dirty="0"/>
              <a:t>Uno de los principales factores que mantuvo la unión fue el tiempo </a:t>
            </a:r>
            <a:r>
              <a:rPr lang="es-PR" dirty="0" smtClean="0"/>
              <a:t>que pasaban </a:t>
            </a:r>
            <a:r>
              <a:rPr lang="es-PR" dirty="0"/>
              <a:t>juntos. </a:t>
            </a:r>
            <a:r>
              <a:rPr lang="es-PR" dirty="0" smtClean="0"/>
              <a:t>Siendo </a:t>
            </a:r>
            <a:r>
              <a:rPr lang="es-PR" dirty="0"/>
              <a:t>así, asegúrese de mantener esta prioridad.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8027745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Su calendario revela </a:t>
            </a:r>
            <a:r>
              <a:rPr lang="es-PR" dirty="0"/>
              <a:t>lo que es importante para usted, por tanto incluya el calendario de </a:t>
            </a:r>
            <a:r>
              <a:rPr lang="es-PR" dirty="0" smtClean="0"/>
              <a:t>su esposa </a:t>
            </a:r>
            <a:r>
              <a:rPr lang="es-PR" dirty="0"/>
              <a:t>dentro del suyo. </a:t>
            </a:r>
            <a:r>
              <a:rPr lang="es-PR" dirty="0" smtClean="0"/>
              <a:t>parte </a:t>
            </a:r>
            <a:r>
              <a:rPr lang="es-PR" dirty="0"/>
              <a:t>horas especiales en su calendario semanal </a:t>
            </a:r>
            <a:r>
              <a:rPr lang="es-PR" dirty="0" smtClean="0"/>
              <a:t>para pasarlas </a:t>
            </a:r>
            <a:r>
              <a:rPr lang="es-PR" dirty="0"/>
              <a:t>juntos, a propósito. </a:t>
            </a:r>
            <a:endParaRPr lang="es-PR" dirty="0" smtClean="0"/>
          </a:p>
          <a:p>
            <a:r>
              <a:rPr lang="es-PR" dirty="0" smtClean="0"/>
              <a:t>Sea </a:t>
            </a:r>
            <a:r>
              <a:rPr lang="es-PR" dirty="0"/>
              <a:t>creativo. ¡Cítela! Sorpréndala. </a:t>
            </a:r>
            <a:r>
              <a:rPr lang="es-PR" dirty="0" smtClean="0"/>
              <a:t>Sea pródigo con </a:t>
            </a:r>
            <a:r>
              <a:rPr lang="es-PR" dirty="0"/>
              <a:t>ella.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6987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19638"/>
          </a:xfrm>
        </p:spPr>
        <p:txBody>
          <a:bodyPr>
            <a:normAutofit/>
          </a:bodyPr>
          <a:lstStyle/>
          <a:p>
            <a:r>
              <a:rPr lang="es-PR" dirty="0"/>
              <a:t>¿Cuándo fue la última vez que se adelantó a abrirle la puerta a su </a:t>
            </a:r>
            <a:r>
              <a:rPr lang="es-PR" dirty="0" smtClean="0"/>
              <a:t>esposa?</a:t>
            </a:r>
            <a:endParaRPr lang="es-PR" dirty="0"/>
          </a:p>
          <a:p>
            <a:r>
              <a:rPr lang="es-PR" dirty="0"/>
              <a:t>¿Cuándo le dijo</a:t>
            </a:r>
            <a:r>
              <a:rPr lang="es-PR" dirty="0" smtClean="0"/>
              <a:t>: "</a:t>
            </a:r>
            <a:r>
              <a:rPr lang="es-PR" dirty="0"/>
              <a:t>Te amo"? ¿Cuándo la felicitó o le escribió una nota </a:t>
            </a:r>
            <a:r>
              <a:rPr lang="es-PR" dirty="0" smtClean="0"/>
              <a:t>cariñosa?</a:t>
            </a:r>
            <a:endParaRPr lang="es-PR" dirty="0"/>
          </a:p>
          <a:p>
            <a:r>
              <a:rPr lang="es-PR" dirty="0"/>
              <a:t>¿Cuánto tiempo hace desde que le llevó flores y se "citó" con ella? ¿</a:t>
            </a:r>
            <a:r>
              <a:rPr lang="es-PR" dirty="0" smtClean="0"/>
              <a:t>Cuándo le </a:t>
            </a:r>
            <a:r>
              <a:rPr lang="es-PR" dirty="0"/>
              <a:t>dio atención </a:t>
            </a:r>
            <a:r>
              <a:rPr lang="es-PR" dirty="0" err="1"/>
              <a:t>superespecial</a:t>
            </a:r>
            <a:r>
              <a:rPr lang="es-PR" dirty="0"/>
              <a:t>?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3943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¿Venerará </a:t>
            </a:r>
            <a:r>
              <a:rPr lang="es-PR" dirty="0"/>
              <a:t>la esposa a su marido? ¿Amará él a la que ahora es su </a:t>
            </a:r>
            <a:r>
              <a:rPr lang="es-PR" dirty="0" smtClean="0"/>
              <a:t>hermosa novia</a:t>
            </a:r>
            <a:r>
              <a:rPr lang="es-PR" dirty="0"/>
              <a:t>, como Cristo amó a la Iglesia y se entregó por ella?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La amará con </a:t>
            </a:r>
            <a:r>
              <a:rPr lang="es-PR" dirty="0" smtClean="0"/>
              <a:t>un amor </a:t>
            </a:r>
            <a:r>
              <a:rPr lang="es-PR" dirty="0"/>
              <a:t>sublime y santificador? ¿La amará como se ama a sí mismo? </a:t>
            </a:r>
            <a:endParaRPr lang="es-PR" dirty="0" smtClean="0"/>
          </a:p>
          <a:p>
            <a:r>
              <a:rPr lang="es-PR" dirty="0" smtClean="0"/>
              <a:t>Nuestra sincera oración </a:t>
            </a:r>
            <a:r>
              <a:rPr lang="es-PR" dirty="0"/>
              <a:t>es que así sea.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28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/>
              <a:t>Muchas otras "disciplinas" pudieran mencionarse, la mayoría de las </a:t>
            </a:r>
            <a:r>
              <a:rPr lang="es-PR" dirty="0" smtClean="0"/>
              <a:t>cuales se </a:t>
            </a:r>
            <a:r>
              <a:rPr lang="es-PR" dirty="0"/>
              <a:t>hallan implícitas en lo que hemos dicho; por ejemplo, la ternura, </a:t>
            </a:r>
            <a:r>
              <a:rPr lang="es-PR" dirty="0" smtClean="0"/>
              <a:t>la sensibilidad</a:t>
            </a:r>
            <a:r>
              <a:rPr lang="es-PR" dirty="0"/>
              <a:t>, la </a:t>
            </a:r>
            <a:r>
              <a:rPr lang="es-PR" dirty="0" smtClean="0"/>
              <a:t>paciencia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902907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Pero </a:t>
            </a:r>
            <a:r>
              <a:rPr lang="es-PR" dirty="0"/>
              <a:t>lo más importante es proponérselo. Ante </a:t>
            </a:r>
            <a:r>
              <a:rPr lang="es-PR" dirty="0" smtClean="0"/>
              <a:t>el ardor </a:t>
            </a:r>
            <a:r>
              <a:rPr lang="es-PR" dirty="0"/>
              <a:t>de un nuevo amor, el matrimonio parece tan fácil como caerse de </a:t>
            </a:r>
            <a:r>
              <a:rPr lang="es-PR" dirty="0" smtClean="0"/>
              <a:t>un tronco </a:t>
            </a:r>
            <a:r>
              <a:rPr lang="es-PR" dirty="0"/>
              <a:t>que es arrastrado por la corriente, pero en realidad es tan fácil </a:t>
            </a:r>
            <a:r>
              <a:rPr lang="es-PR" dirty="0" smtClean="0"/>
              <a:t>como mantenerse </a:t>
            </a:r>
            <a:r>
              <a:rPr lang="es-PR" dirty="0"/>
              <a:t>encima de él.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921219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Para </a:t>
            </a:r>
            <a:r>
              <a:rPr lang="es-PR" dirty="0"/>
              <a:t>que el matrimonio se mantenga hace </a:t>
            </a:r>
            <a:r>
              <a:rPr lang="es-PR" dirty="0" smtClean="0"/>
              <a:t>falta atención</a:t>
            </a:r>
            <a:r>
              <a:rPr lang="es-PR" dirty="0"/>
              <a:t>, mucho talento y esfuerzo.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809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Tiempo para el romance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¿Está usted ocupándose de la segunda elección más importante de </a:t>
            </a:r>
            <a:r>
              <a:rPr lang="es-PR" dirty="0" smtClean="0"/>
              <a:t>su vida </a:t>
            </a:r>
            <a:r>
              <a:rPr lang="es-PR" dirty="0"/>
              <a:t>(la primera es Dios)? ¿Ha tenido que esforzarse últimamente? </a:t>
            </a:r>
            <a:endParaRPr lang="es-PR" dirty="0" smtClean="0"/>
          </a:p>
          <a:p>
            <a:r>
              <a:rPr lang="es-PR" dirty="0" smtClean="0"/>
              <a:t>Sin esfuerzo no </a:t>
            </a:r>
            <a:r>
              <a:rPr lang="es-PR" dirty="0"/>
              <a:t>hay progreso; sin sacrificio no hay beneficio</a:t>
            </a:r>
            <a:r>
              <a:rPr lang="es-PR" dirty="0" smtClean="0"/>
              <a:t>.</a:t>
            </a:r>
          </a:p>
          <a:p>
            <a:r>
              <a:rPr lang="es-PR" dirty="0"/>
              <a:t>Inclinémonos ante la Palabra de Dios: "Pórtense varonilmente y </a:t>
            </a:r>
            <a:r>
              <a:rPr lang="es-PR" dirty="0" smtClean="0"/>
              <a:t>sean fuertes</a:t>
            </a:r>
            <a:r>
              <a:rPr lang="es-PR" dirty="0"/>
              <a:t>. Cualquier cosa que hagan, háganla con bondad y amor"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16</a:t>
            </a:r>
            <a:r>
              <a:rPr lang="es-PR" dirty="0">
                <a:solidFill>
                  <a:srgbClr val="FF0000"/>
                </a:solidFill>
              </a:rPr>
              <a:t>: 13, 14</a:t>
            </a:r>
            <a:r>
              <a:rPr lang="es-PR" dirty="0"/>
              <a:t>, La Biblia al Día</a:t>
            </a:r>
            <a:r>
              <a:rPr lang="es-PR" dirty="0" smtClean="0"/>
              <a:t>).</a:t>
            </a:r>
          </a:p>
          <a:p>
            <a:r>
              <a:rPr lang="es-PR" dirty="0" smtClean="0"/>
              <a:t>Disciplínese </a:t>
            </a:r>
            <a:r>
              <a:rPr lang="es-PR" dirty="0"/>
              <a:t>con el propósito de ser santo.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4057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 pensar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791576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¿Está de acuerdo con la analogía de Mike Masan entre el amor </a:t>
            </a:r>
            <a:r>
              <a:rPr lang="es-PR" dirty="0" smtClean="0"/>
              <a:t>conyugal y </a:t>
            </a:r>
            <a:r>
              <a:rPr lang="es-PR" dirty="0"/>
              <a:t>la muerte? ¿Por qué sí o por qué no? ¿Qué demanda de usted el amor </a:t>
            </a:r>
            <a:r>
              <a:rPr lang="es-PR" dirty="0" smtClean="0"/>
              <a:t>por su </a:t>
            </a:r>
            <a:r>
              <a:rPr lang="es-PR" dirty="0"/>
              <a:t>esposa? ¿Está dispuesto a pagar el precio?</a:t>
            </a:r>
          </a:p>
          <a:p>
            <a:r>
              <a:rPr lang="es-PR" dirty="0"/>
              <a:t>¿Generalmente siente lo que tu esposa siente -sus alegrías y las </a:t>
            </a:r>
            <a:r>
              <a:rPr lang="es-PR" dirty="0" smtClean="0"/>
              <a:t>penas. cuando </a:t>
            </a:r>
            <a:r>
              <a:rPr lang="es-PR" dirty="0"/>
              <a:t>está en los picos de la montaña y cuando está en los valles profundos</a:t>
            </a:r>
            <a:r>
              <a:rPr lang="es-PR" dirty="0" smtClean="0"/>
              <a:t>? ¿</a:t>
            </a:r>
            <a:r>
              <a:rPr lang="es-PR" dirty="0"/>
              <a:t>Qué puede hacer para dejarla saber que usted quiere "conectarse" con </a:t>
            </a:r>
            <a:r>
              <a:rPr lang="es-PR" dirty="0" smtClean="0"/>
              <a:t>ella emocional </a:t>
            </a:r>
            <a:r>
              <a:rPr lang="es-PR" dirty="0"/>
              <a:t>y espiritualmente</a:t>
            </a:r>
            <a:r>
              <a:rPr lang="es-PR" dirty="0" smtClean="0"/>
              <a:t>?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335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 pensar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791576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"</a:t>
            </a:r>
            <a:r>
              <a:rPr lang="es-PR" dirty="0"/>
              <a:t>Orar es el trabajo conyugal de un esposo cristiano." ¿Está de acuerdo</a:t>
            </a:r>
            <a:r>
              <a:rPr lang="es-PR" dirty="0" smtClean="0"/>
              <a:t>? ¿</a:t>
            </a:r>
            <a:r>
              <a:rPr lang="es-PR" dirty="0"/>
              <a:t>Con qué frecuencia ora por su esposa? ¿Y con ella? ¿Qué puede hacer </a:t>
            </a:r>
            <a:r>
              <a:rPr lang="es-PR" dirty="0" smtClean="0"/>
              <a:t>para que </a:t>
            </a:r>
            <a:r>
              <a:rPr lang="es-PR" dirty="0"/>
              <a:t>esto sea más como un hábito?</a:t>
            </a:r>
          </a:p>
          <a:p>
            <a:r>
              <a:rPr lang="es-PR" dirty="0"/>
              <a:t>¿Qué está haciendo en la actualidad para ayudar a su esposa a acercarse más </a:t>
            </a:r>
            <a:r>
              <a:rPr lang="es-PR" dirty="0" smtClean="0"/>
              <a:t>a Cristo</a:t>
            </a:r>
            <a:r>
              <a:rPr lang="es-PR" dirty="0"/>
              <a:t>? Has una lista de por lo menos seis cosas específicas que hará dentro de </a:t>
            </a:r>
            <a:r>
              <a:rPr lang="es-PR" dirty="0" smtClean="0"/>
              <a:t>las próximas </a:t>
            </a:r>
            <a:r>
              <a:rPr lang="es-PR" dirty="0"/>
              <a:t>dos semanas para ayudar a su esposa a crecer espiritualmente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18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Para pensar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791576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¿</a:t>
            </a:r>
            <a:r>
              <a:rPr lang="es-PR" dirty="0"/>
              <a:t>Qué sucede con un matrimonio cuando el esposo no se quiere asimismo</a:t>
            </a:r>
            <a:r>
              <a:rPr lang="es-PR" dirty="0" smtClean="0"/>
              <a:t>? ¿</a:t>
            </a:r>
            <a:r>
              <a:rPr lang="es-PR" dirty="0"/>
              <a:t>Bíblicamente, qué significa realmente amarse asimismo? ¿Cómo se </a:t>
            </a:r>
            <a:r>
              <a:rPr lang="es-PR" dirty="0" smtClean="0"/>
              <a:t>mostrará tal </a:t>
            </a:r>
            <a:r>
              <a:rPr lang="es-PR" dirty="0"/>
              <a:t>actitud en la práctica?</a:t>
            </a:r>
          </a:p>
          <a:p>
            <a:r>
              <a:rPr lang="es-PR" dirty="0"/>
              <a:t>¿Cómo aplica usted en su matrimonio </a:t>
            </a:r>
            <a:r>
              <a:rPr lang="es-PR" dirty="0">
                <a:solidFill>
                  <a:srgbClr val="FF0000"/>
                </a:solidFill>
              </a:rPr>
              <a:t>Colosenses 3:14 </a:t>
            </a:r>
            <a:r>
              <a:rPr lang="es-PR" dirty="0"/>
              <a:t>y 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16</a:t>
            </a:r>
            <a:r>
              <a:rPr lang="es-PR" dirty="0">
                <a:solidFill>
                  <a:srgbClr val="FF0000"/>
                </a:solidFill>
              </a:rPr>
              <a:t>: 13, 14</a:t>
            </a:r>
            <a:r>
              <a:rPr lang="es-PR" dirty="0"/>
              <a:t>? Sea específico.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938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aplicación/Respuesta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791576" cy="4719638"/>
          </a:xfrm>
        </p:spPr>
        <p:txBody>
          <a:bodyPr>
            <a:normAutofit/>
          </a:bodyPr>
          <a:lstStyle/>
          <a:p>
            <a:r>
              <a:rPr lang="es-PR" dirty="0"/>
              <a:t>¿De qué le habló Dios más específicamente, más poderosamente en </a:t>
            </a:r>
            <a:r>
              <a:rPr lang="es-PR" dirty="0" smtClean="0"/>
              <a:t>este capítulo</a:t>
            </a:r>
            <a:r>
              <a:rPr lang="es-PR" dirty="0"/>
              <a:t>? </a:t>
            </a:r>
            <a:endParaRPr lang="es-PR" dirty="0" smtClean="0"/>
          </a:p>
          <a:p>
            <a:r>
              <a:rPr lang="es-PR" dirty="0" smtClean="0"/>
              <a:t>¡</a:t>
            </a:r>
            <a:r>
              <a:rPr lang="es-PR" dirty="0"/>
              <a:t>Háblale a Él acerca de eso en este momento</a:t>
            </a:r>
            <a:r>
              <a:rPr lang="es-PR" dirty="0" smtClean="0"/>
              <a:t>!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149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¡Piensa en esto!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791576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Lea </a:t>
            </a:r>
            <a:r>
              <a:rPr lang="es-PR" dirty="0">
                <a:solidFill>
                  <a:srgbClr val="FF0000"/>
                </a:solidFill>
              </a:rPr>
              <a:t>Efesios 5:22-33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Después</a:t>
            </a:r>
            <a:r>
              <a:rPr lang="es-PR" dirty="0"/>
              <a:t>, escriba unos cuantos párrafos sobre </a:t>
            </a:r>
            <a:r>
              <a:rPr lang="es-PR" dirty="0" smtClean="0"/>
              <a:t>el significado </a:t>
            </a:r>
            <a:r>
              <a:rPr lang="es-PR" dirty="0"/>
              <a:t>espiritual del matrimonio cristiano.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Qué tiene que ver la </a:t>
            </a:r>
            <a:r>
              <a:rPr lang="es-PR" dirty="0" smtClean="0"/>
              <a:t>sumisión de </a:t>
            </a:r>
            <a:r>
              <a:rPr lang="es-PR" dirty="0"/>
              <a:t>la esposa y el amor del esposo el uno con el otro? ¿Qué enseña a </a:t>
            </a:r>
            <a:r>
              <a:rPr lang="es-PR" dirty="0" smtClean="0"/>
              <a:t>su matrimonio </a:t>
            </a:r>
            <a:r>
              <a:rPr lang="es-PR" dirty="0"/>
              <a:t>la relación de Cristo y su Iglesia?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387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129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un comentario expositivo: Antiguo Testamento, tomo 2: Deuteronomio-2 Samuel. Puebla,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http://www.dsmedia.org/resources/illustrations/sweet-publishing/deuteronomy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129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Así fue y sigue siendo en la vida de Robertson </a:t>
            </a:r>
            <a:r>
              <a:rPr lang="es-PR" dirty="0" err="1"/>
              <a:t>McQuilkin</a:t>
            </a:r>
            <a:r>
              <a:rPr lang="es-PR" dirty="0"/>
              <a:t>, el </a:t>
            </a:r>
            <a:r>
              <a:rPr lang="es-PR" dirty="0" smtClean="0"/>
              <a:t>rector </a:t>
            </a:r>
            <a:r>
              <a:rPr lang="es-PR" dirty="0"/>
              <a:t>de la Universidad Bíblica de Columbia, y de su esposa Muriel, </a:t>
            </a:r>
            <a:r>
              <a:rPr lang="es-PR" dirty="0" smtClean="0"/>
              <a:t>quien sufre </a:t>
            </a:r>
            <a:r>
              <a:rPr lang="es-PR" dirty="0"/>
              <a:t>de los estragos avanzados de la enfermedad de Alzheimer o </a:t>
            </a:r>
            <a:r>
              <a:rPr lang="es-PR" dirty="0" smtClean="0"/>
              <a:t>demencia precoz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marzo de 1990 el doctor </a:t>
            </a:r>
            <a:r>
              <a:rPr lang="es-PR" dirty="0" err="1"/>
              <a:t>McQuilkin</a:t>
            </a:r>
            <a:r>
              <a:rPr lang="es-PR" dirty="0"/>
              <a:t> presentó su renuncia </a:t>
            </a:r>
            <a:r>
              <a:rPr lang="es-PR" dirty="0" smtClean="0"/>
              <a:t>mediante una </a:t>
            </a:r>
            <a:r>
              <a:rPr lang="es-PR" dirty="0"/>
              <a:t>carta, en estos términos: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6041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851893"/>
            <a:ext cx="9144000" cy="2729508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La Disciplina de la Paternidad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0" y="29185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131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i="1" dirty="0" smtClean="0"/>
              <a:t>“Mi </a:t>
            </a:r>
            <a:r>
              <a:rPr lang="es-PR" i="1" dirty="0"/>
              <a:t>querida esposa Muriel ha venido sufriendo un </a:t>
            </a:r>
            <a:r>
              <a:rPr lang="es-PR" i="1" dirty="0" smtClean="0"/>
              <a:t>debilitamiento progresivo </a:t>
            </a:r>
            <a:r>
              <a:rPr lang="es-PR" i="1" dirty="0"/>
              <a:t>de su salud mental desde hace aproximadamente ocho </a:t>
            </a:r>
            <a:r>
              <a:rPr lang="es-PR" i="1" dirty="0" smtClean="0"/>
              <a:t>años. Hasta </a:t>
            </a:r>
            <a:r>
              <a:rPr lang="es-PR" i="1" dirty="0"/>
              <a:t>ahora había podido ocuparme tanto de sus necesidades cada </a:t>
            </a:r>
            <a:r>
              <a:rPr lang="es-PR" i="1" dirty="0" smtClean="0"/>
              <a:t>vez mayores</a:t>
            </a:r>
            <a:r>
              <a:rPr lang="es-PR" i="1" dirty="0"/>
              <a:t>, como de mi responsabilidad de dirigir la Universidad </a:t>
            </a:r>
            <a:r>
              <a:rPr lang="es-PR" i="1" dirty="0" smtClean="0"/>
              <a:t>Bíblica de </a:t>
            </a:r>
            <a:r>
              <a:rPr lang="es-PR" i="1" dirty="0"/>
              <a:t>Columbia. Pero recientemente resulta evidente que Muriel se </a:t>
            </a:r>
            <a:r>
              <a:rPr lang="es-PR" i="1" dirty="0" smtClean="0"/>
              <a:t>siente alegre </a:t>
            </a:r>
            <a:r>
              <a:rPr lang="es-PR" i="1" dirty="0"/>
              <a:t>la mayor parte del tiempo que paso con ella, y casi nada </a:t>
            </a:r>
            <a:r>
              <a:rPr lang="es-PR" i="1" dirty="0" smtClean="0"/>
              <a:t>feliz cuando </a:t>
            </a:r>
            <a:r>
              <a:rPr lang="es-PR" i="1" dirty="0"/>
              <a:t>me ausento. Pero no se trata sólo de que no se siente feliz, </a:t>
            </a:r>
            <a:r>
              <a:rPr lang="es-PR" i="1" dirty="0" smtClean="0"/>
              <a:t>sino que </a:t>
            </a:r>
            <a:r>
              <a:rPr lang="es-PR" i="1" dirty="0"/>
              <a:t>se llena con el temor - y aun del terror - de que me ha perdido, </a:t>
            </a:r>
            <a:r>
              <a:rPr lang="es-PR" i="1" dirty="0" smtClean="0"/>
              <a:t>y siempre </a:t>
            </a:r>
            <a:r>
              <a:rPr lang="es-PR" i="1" dirty="0"/>
              <a:t>va en busca de </a:t>
            </a:r>
            <a:r>
              <a:rPr lang="es-PR" i="1" dirty="0" smtClean="0"/>
              <a:t>mí </a:t>
            </a:r>
            <a:r>
              <a:rPr lang="es-PR" i="1" dirty="0"/>
              <a:t>cuando salgo de la casa. Entonces puede </a:t>
            </a:r>
            <a:r>
              <a:rPr lang="es-PR" i="1" dirty="0" smtClean="0"/>
              <a:t>llenarse de </a:t>
            </a:r>
            <a:r>
              <a:rPr lang="es-PR" i="1" dirty="0"/>
              <a:t>ira si no me encuentra. Por tanto, me resulta claro que ella </a:t>
            </a:r>
            <a:r>
              <a:rPr lang="es-PR" i="1" dirty="0" smtClean="0"/>
              <a:t>necesita ahora </a:t>
            </a:r>
            <a:r>
              <a:rPr lang="es-PR" i="1" dirty="0"/>
              <a:t>de todo mi </a:t>
            </a:r>
            <a:r>
              <a:rPr lang="es-PR" i="1" dirty="0" smtClean="0"/>
              <a:t>tiempo…”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294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i="1" dirty="0" smtClean="0"/>
              <a:t>“… Quizá </a:t>
            </a:r>
            <a:r>
              <a:rPr lang="es-PR" i="1" dirty="0"/>
              <a:t>les ayude a comprender mi decisión el que repita lo que dije </a:t>
            </a:r>
            <a:r>
              <a:rPr lang="es-PR" i="1" dirty="0" smtClean="0"/>
              <a:t>cuando anuncié </a:t>
            </a:r>
            <a:r>
              <a:rPr lang="es-PR" i="1" dirty="0"/>
              <a:t>mi renuncia en el culto de la capilla</a:t>
            </a:r>
            <a:r>
              <a:rPr lang="es-PR" i="1" dirty="0" smtClean="0"/>
              <a:t>. Ya </a:t>
            </a:r>
            <a:r>
              <a:rPr lang="es-PR" i="1" dirty="0"/>
              <a:t>la decisión se había </a:t>
            </a:r>
            <a:r>
              <a:rPr lang="es-PR" i="1" dirty="0" smtClean="0"/>
              <a:t>tomado, en </a:t>
            </a:r>
            <a:r>
              <a:rPr lang="es-PR" i="1" dirty="0"/>
              <a:t>cierta manera, hace cuarenta y dos años, cuando prometí cuidar </a:t>
            </a:r>
            <a:r>
              <a:rPr lang="es-PR" i="1" dirty="0" smtClean="0"/>
              <a:t>de Muriel </a:t>
            </a:r>
            <a:r>
              <a:rPr lang="es-PR" i="1" dirty="0"/>
              <a:t>"en salud o en enfermedad ... hasta que la muerte nos separe</a:t>
            </a:r>
            <a:r>
              <a:rPr lang="es-PR" i="1" dirty="0" smtClean="0"/>
              <a:t>". Así, pues</a:t>
            </a:r>
            <a:r>
              <a:rPr lang="es-PR" i="1" dirty="0"/>
              <a:t>, como lo anuncié a los estudiantes y a los profesores, como </a:t>
            </a:r>
            <a:r>
              <a:rPr lang="es-PR" i="1" dirty="0" smtClean="0"/>
              <a:t>hombre de </a:t>
            </a:r>
            <a:r>
              <a:rPr lang="es-PR" i="1" dirty="0"/>
              <a:t>palabra, la integridad tiene que ver en mi decisión. Pero también </a:t>
            </a:r>
            <a:r>
              <a:rPr lang="es-PR" i="1" dirty="0" smtClean="0"/>
              <a:t>un sentimiento </a:t>
            </a:r>
            <a:r>
              <a:rPr lang="es-PR" i="1" dirty="0"/>
              <a:t>de justicia. Ella ha cuidado de mí devota y </a:t>
            </a:r>
            <a:r>
              <a:rPr lang="es-PR" i="1" dirty="0" smtClean="0"/>
              <a:t>abnegadamente todos </a:t>
            </a:r>
            <a:r>
              <a:rPr lang="es-PR" i="1" dirty="0"/>
              <a:t>estos </a:t>
            </a:r>
            <a:r>
              <a:rPr lang="es-PR" i="1" dirty="0" smtClean="0"/>
              <a:t>años</a:t>
            </a:r>
            <a:r>
              <a:rPr lang="es-PR" i="1" dirty="0"/>
              <a:t>, de modo que si yo tuviera que cuidar de ella durante </a:t>
            </a:r>
            <a:r>
              <a:rPr lang="es-PR" i="1" dirty="0" smtClean="0"/>
              <a:t>los próximos </a:t>
            </a:r>
            <a:r>
              <a:rPr lang="es-PR" i="1" dirty="0"/>
              <a:t>cuarenta años, ni aun así </a:t>
            </a:r>
            <a:r>
              <a:rPr lang="es-PR" i="1" dirty="0" smtClean="0"/>
              <a:t>pagaría </a:t>
            </a:r>
            <a:r>
              <a:rPr lang="es-PR" i="1" dirty="0"/>
              <a:t>toda </a:t>
            </a:r>
            <a:r>
              <a:rPr lang="es-PR" i="1" dirty="0" smtClean="0"/>
              <a:t>mi deuda…”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6567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i="1" dirty="0" smtClean="0"/>
              <a:t>“…El cumplimiento del </a:t>
            </a:r>
            <a:r>
              <a:rPr lang="es-PR" i="1" dirty="0"/>
              <a:t>deber, sin embargo, puede requerir determinación y estoicismo. </a:t>
            </a:r>
            <a:r>
              <a:rPr lang="es-PR" i="1" dirty="0" smtClean="0"/>
              <a:t>Pero hay </a:t>
            </a:r>
            <a:r>
              <a:rPr lang="es-PR" i="1" dirty="0"/>
              <a:t>más: amo a Muriel. Ella es para </a:t>
            </a:r>
            <a:r>
              <a:rPr lang="es-PR" i="1" dirty="0" smtClean="0"/>
              <a:t>mi </a:t>
            </a:r>
            <a:r>
              <a:rPr lang="es-PR" i="1" dirty="0"/>
              <a:t>un motivo de felicidad por </a:t>
            </a:r>
            <a:r>
              <a:rPr lang="es-PR" i="1" dirty="0" smtClean="0"/>
              <a:t>su inocente </a:t>
            </a:r>
            <a:r>
              <a:rPr lang="es-PR" i="1" dirty="0"/>
              <a:t>dependencia y confianza en mí; por el amor ferviente que </a:t>
            </a:r>
            <a:r>
              <a:rPr lang="es-PR" i="1" dirty="0" smtClean="0"/>
              <a:t>me tiene</a:t>
            </a:r>
            <a:r>
              <a:rPr lang="es-PR" i="1" dirty="0"/>
              <a:t>; por sus destellos ocasionales de esa gracia de que tanto disfruté; </a:t>
            </a:r>
            <a:r>
              <a:rPr lang="es-PR" i="1" dirty="0" smtClean="0"/>
              <a:t>por su </a:t>
            </a:r>
            <a:r>
              <a:rPr lang="es-PR" i="1" dirty="0"/>
              <a:t>espíritu feliz y por su fuerte resistencia ante su continua y </a:t>
            </a:r>
            <a:r>
              <a:rPr lang="es-PR" i="1" dirty="0" smtClean="0"/>
              <a:t>angustiosa frustración</a:t>
            </a:r>
            <a:r>
              <a:rPr lang="es-PR" i="1" dirty="0"/>
              <a:t>. ¡Por tanto, no me siento obligado a cuidar de ella, sino que </a:t>
            </a:r>
            <a:r>
              <a:rPr lang="es-PR" i="1" dirty="0" smtClean="0"/>
              <a:t>lo deseo</a:t>
            </a:r>
            <a:r>
              <a:rPr lang="es-PR" i="1" dirty="0"/>
              <a:t>! Es un gran honor poder ocuparme de una persona tan </a:t>
            </a:r>
            <a:r>
              <a:rPr lang="es-PR" i="1" dirty="0" smtClean="0"/>
              <a:t>maravillosa”.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788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¡Ese amor tan precioso, como el de Cristo, no es producto de la casualidad!</a:t>
            </a:r>
          </a:p>
          <a:p>
            <a:r>
              <a:rPr lang="es-PR" dirty="0"/>
              <a:t>Surgió de la determinación profunda hecha por un joven esposo que se </a:t>
            </a:r>
            <a:r>
              <a:rPr lang="es-PR" dirty="0" smtClean="0"/>
              <a:t>propuso cuarenta </a:t>
            </a:r>
            <a:r>
              <a:rPr lang="es-PR" dirty="0"/>
              <a:t>y dos </a:t>
            </a:r>
            <a:r>
              <a:rPr lang="es-PR" dirty="0" smtClean="0"/>
              <a:t>años </a:t>
            </a:r>
            <a:r>
              <a:rPr lang="es-PR" dirty="0"/>
              <a:t>atrás vivir bajo la autoridad de lo que la Palabra de </a:t>
            </a:r>
            <a:r>
              <a:rPr lang="es-PR" dirty="0" smtClean="0"/>
              <a:t>Dios enseña </a:t>
            </a:r>
            <a:r>
              <a:rPr lang="es-PR" dirty="0"/>
              <a:t>en cuanto a cómo debe un hombre espiritual amar a su esposa, </a:t>
            </a:r>
            <a:r>
              <a:rPr lang="es-PR" dirty="0" smtClean="0"/>
              <a:t>tal como </a:t>
            </a:r>
            <a:r>
              <a:rPr lang="es-PR" dirty="0"/>
              <a:t>aparece en </a:t>
            </a:r>
            <a:r>
              <a:rPr lang="es-PR" dirty="0">
                <a:solidFill>
                  <a:srgbClr val="FF0000"/>
                </a:solidFill>
              </a:rPr>
              <a:t>Efesios 5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9772845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Son </a:t>
            </a:r>
            <a:r>
              <a:rPr lang="es-PR" dirty="0"/>
              <a:t>preceptos con los </a:t>
            </a:r>
            <a:r>
              <a:rPr lang="es-PR" dirty="0" smtClean="0"/>
              <a:t>cuales </a:t>
            </a:r>
            <a:r>
              <a:rPr lang="es-PR" dirty="0"/>
              <a:t>debe estar </a:t>
            </a:r>
            <a:r>
              <a:rPr lang="es-PR" dirty="0" smtClean="0"/>
              <a:t>familiarizado todo </a:t>
            </a:r>
            <a:r>
              <a:rPr lang="es-PR" dirty="0"/>
              <a:t>hombre cristiano; los cuales debe entender y, creo, hasta aprender </a:t>
            </a:r>
            <a:r>
              <a:rPr lang="es-PR" dirty="0" smtClean="0"/>
              <a:t>de memoria</a:t>
            </a:r>
            <a:r>
              <a:rPr lang="es-PR" dirty="0"/>
              <a:t>, como yo mismo lo he hecho. </a:t>
            </a:r>
            <a:endParaRPr lang="es-PR" dirty="0" smtClean="0"/>
          </a:p>
          <a:p>
            <a:r>
              <a:rPr lang="es-PR" dirty="0" smtClean="0"/>
              <a:t>Estas </a:t>
            </a:r>
            <a:r>
              <a:rPr lang="es-PR" dirty="0"/>
              <a:t>directrices constituyen la </a:t>
            </a:r>
            <a:r>
              <a:rPr lang="es-PR" dirty="0" smtClean="0"/>
              <a:t>disciplina sobre </a:t>
            </a:r>
            <a:r>
              <a:rPr lang="es-PR" dirty="0"/>
              <a:t>la cual está asentado el matrimonio; son las columnas de un </a:t>
            </a:r>
            <a:r>
              <a:rPr lang="es-PR" dirty="0" smtClean="0"/>
              <a:t>matrimonio que </a:t>
            </a:r>
            <a:r>
              <a:rPr lang="es-PR" dirty="0"/>
              <a:t>lucha por ser lo que realmente debe ser</a:t>
            </a:r>
            <a:r>
              <a:rPr lang="es-PR" dirty="0" smtClean="0"/>
              <a:t>. 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85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Para profundizar en cuanto a lo que es la responsabilidad del </a:t>
            </a:r>
            <a:r>
              <a:rPr lang="es-PR" dirty="0" smtClean="0"/>
              <a:t>hombre piadoso</a:t>
            </a:r>
            <a:r>
              <a:rPr lang="es-PR" dirty="0"/>
              <a:t>, debemos fijar en nuestra mente la gran verdad que aparece al </a:t>
            </a:r>
            <a:r>
              <a:rPr lang="es-PR" dirty="0" smtClean="0"/>
              <a:t>final del </a:t>
            </a:r>
            <a:r>
              <a:rPr lang="es-PR" dirty="0">
                <a:solidFill>
                  <a:srgbClr val="FF0000"/>
                </a:solidFill>
              </a:rPr>
              <a:t>capítulo 5 </a:t>
            </a:r>
            <a:r>
              <a:rPr lang="es-PR" dirty="0"/>
              <a:t>de Efesios, en el </a:t>
            </a:r>
            <a:r>
              <a:rPr lang="es-PR" dirty="0">
                <a:solidFill>
                  <a:srgbClr val="FF0000"/>
                </a:solidFill>
              </a:rPr>
              <a:t>versículo 31</a:t>
            </a:r>
            <a:r>
              <a:rPr lang="es-PR" dirty="0"/>
              <a:t>, en el que Pablo cita </a:t>
            </a:r>
            <a:r>
              <a:rPr lang="es-PR" dirty="0">
                <a:solidFill>
                  <a:srgbClr val="FF0000"/>
                </a:solidFill>
              </a:rPr>
              <a:t>Génesis 2:24</a:t>
            </a:r>
            <a:r>
              <a:rPr lang="es-PR" dirty="0"/>
              <a:t>:</a:t>
            </a:r>
          </a:p>
          <a:p>
            <a:r>
              <a:rPr lang="es-PR" i="1" dirty="0" smtClean="0"/>
              <a:t>“Cuando </a:t>
            </a:r>
            <a:r>
              <a:rPr lang="es-PR" i="1" dirty="0"/>
              <a:t>un hombre deja a su padre y a su madre y se une a su mujer, </a:t>
            </a:r>
            <a:r>
              <a:rPr lang="es-PR" i="1" dirty="0" smtClean="0"/>
              <a:t>los dos serán </a:t>
            </a:r>
            <a:r>
              <a:rPr lang="es-PR" i="1" dirty="0"/>
              <a:t>una sola carne</a:t>
            </a:r>
            <a:r>
              <a:rPr lang="es-PR" i="1" dirty="0" smtClean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21691649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La importancia de la disciplina…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Nunca llegaremos a nada en la vida sin disciplina, ya se trate de las </a:t>
            </a:r>
            <a:r>
              <a:rPr lang="es-PR" dirty="0" smtClean="0">
                <a:latin typeface="Candara" panose="020E0502030303020204" pitchFamily="34" charset="0"/>
              </a:rPr>
              <a:t>artes, de </a:t>
            </a:r>
            <a:r>
              <a:rPr lang="es-PR" dirty="0">
                <a:latin typeface="Candara" panose="020E0502030303020204" pitchFamily="34" charset="0"/>
              </a:rPr>
              <a:t>los negocios, del deporte o de los estudios</a:t>
            </a:r>
            <a:r>
              <a:rPr lang="es-PR" dirty="0" smtClean="0">
                <a:latin typeface="Candara" panose="020E0502030303020204" pitchFamily="34" charset="0"/>
              </a:rPr>
              <a:t>; y </a:t>
            </a:r>
            <a:r>
              <a:rPr lang="es-PR" dirty="0">
                <a:latin typeface="Candara" panose="020E0502030303020204" pitchFamily="34" charset="0"/>
              </a:rPr>
              <a:t>esto es doblemente </a:t>
            </a:r>
            <a:r>
              <a:rPr lang="es-PR" dirty="0" smtClean="0">
                <a:latin typeface="Candara" panose="020E0502030303020204" pitchFamily="34" charset="0"/>
              </a:rPr>
              <a:t>cierto en cuanto </a:t>
            </a:r>
            <a:r>
              <a:rPr lang="es-PR" dirty="0">
                <a:latin typeface="Candara" panose="020E0502030303020204" pitchFamily="34" charset="0"/>
              </a:rPr>
              <a:t>a los asuntos espirituales.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las </a:t>
            </a:r>
            <a:r>
              <a:rPr lang="es-PR" dirty="0">
                <a:latin typeface="Candara" panose="020E0502030303020204" pitchFamily="34" charset="0"/>
              </a:rPr>
              <a:t>demás esferas podemos </a:t>
            </a:r>
            <a:r>
              <a:rPr lang="es-PR" dirty="0" smtClean="0">
                <a:latin typeface="Candara" panose="020E0502030303020204" pitchFamily="34" charset="0"/>
              </a:rPr>
              <a:t>pretender tener </a:t>
            </a:r>
            <a:r>
              <a:rPr lang="es-PR" dirty="0">
                <a:latin typeface="Candara" panose="020E0502030303020204" pitchFamily="34" charset="0"/>
              </a:rPr>
              <a:t>algunos talentos naturales.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Luego </a:t>
            </a:r>
            <a:r>
              <a:rPr lang="es-PR" dirty="0"/>
              <a:t>añade en el </a:t>
            </a:r>
            <a:r>
              <a:rPr lang="es-PR" dirty="0">
                <a:solidFill>
                  <a:srgbClr val="FF0000"/>
                </a:solidFill>
              </a:rPr>
              <a:t>versículo 32</a:t>
            </a:r>
            <a:r>
              <a:rPr lang="es-PR" dirty="0" smtClean="0"/>
              <a:t>: </a:t>
            </a:r>
            <a:r>
              <a:rPr lang="es-PR" i="1" dirty="0" smtClean="0"/>
              <a:t>"</a:t>
            </a:r>
            <a:r>
              <a:rPr lang="es-PR" i="1" dirty="0"/>
              <a:t>Grande es este </a:t>
            </a:r>
            <a:r>
              <a:rPr lang="es-PR" i="1" dirty="0" smtClean="0"/>
              <a:t>misterio; mas </a:t>
            </a:r>
            <a:r>
              <a:rPr lang="es-PR" i="1" dirty="0"/>
              <a:t>yo digo esto respecto a Cristo y de la iglesia." </a:t>
            </a:r>
            <a:endParaRPr lang="es-PR" i="1" dirty="0" smtClean="0"/>
          </a:p>
          <a:p>
            <a:r>
              <a:rPr lang="es-PR" dirty="0" smtClean="0"/>
              <a:t>¡</a:t>
            </a:r>
            <a:r>
              <a:rPr lang="es-PR" dirty="0"/>
              <a:t>Hay una unidad </a:t>
            </a:r>
            <a:r>
              <a:rPr lang="es-PR" dirty="0" smtClean="0"/>
              <a:t>asombrosa en </a:t>
            </a:r>
            <a:r>
              <a:rPr lang="es-PR" dirty="0"/>
              <a:t>el matrimonio!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afirmación de que el hombre y la mujer son "una </a:t>
            </a:r>
            <a:r>
              <a:rPr lang="es-PR" dirty="0" smtClean="0"/>
              <a:t>sola carne</a:t>
            </a:r>
            <a:r>
              <a:rPr lang="es-PR" dirty="0"/>
              <a:t>" indica algo de la profundidad psicológica y espiritual del </a:t>
            </a:r>
            <a:r>
              <a:rPr lang="es-PR" dirty="0" smtClean="0"/>
              <a:t>matrimonio: un </a:t>
            </a:r>
            <a:r>
              <a:rPr lang="es-PR" dirty="0"/>
              <a:t>intercambio de almas.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1964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El matrimonio idealmente da como resultado dos personas que son </a:t>
            </a:r>
            <a:r>
              <a:rPr lang="es-PR" dirty="0" smtClean="0"/>
              <a:t>al mismo </a:t>
            </a:r>
            <a:r>
              <a:rPr lang="es-PR" dirty="0"/>
              <a:t>tiempo la misma persona ¡hasta donde es posible que dos personas </a:t>
            </a:r>
            <a:r>
              <a:rPr lang="es-PR" dirty="0" smtClean="0"/>
              <a:t>lo sean</a:t>
            </a:r>
            <a:r>
              <a:rPr lang="es-PR" dirty="0"/>
              <a:t>!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matrimonio, la pareja tiene el mismo Señor, la misma familia, </a:t>
            </a:r>
            <a:r>
              <a:rPr lang="es-PR" dirty="0" smtClean="0"/>
              <a:t>los mismos </a:t>
            </a:r>
            <a:r>
              <a:rPr lang="es-PR" dirty="0"/>
              <a:t>hijos, el mismo futuro y el mismo destino final, una </a:t>
            </a:r>
            <a:r>
              <a:rPr lang="es-PR" dirty="0" smtClean="0"/>
              <a:t>unidad sorprendente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938438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Un </a:t>
            </a:r>
            <a:r>
              <a:rPr lang="es-PR" dirty="0"/>
              <a:t>vínculo asombroso se produjo en el momento que vi </a:t>
            </a:r>
            <a:r>
              <a:rPr lang="es-PR" dirty="0" smtClean="0"/>
              <a:t>por primera </a:t>
            </a:r>
            <a:r>
              <a:rPr lang="es-PR" dirty="0"/>
              <a:t>vez a mis hijos recién nacidos y los sostuve en mis brazos. </a:t>
            </a:r>
            <a:endParaRPr lang="es-PR" dirty="0" smtClean="0"/>
          </a:p>
          <a:p>
            <a:r>
              <a:rPr lang="es-PR" dirty="0" smtClean="0"/>
              <a:t>Ellos son parte </a:t>
            </a:r>
            <a:r>
              <a:rPr lang="es-PR" dirty="0"/>
              <a:t>de mi carne. </a:t>
            </a:r>
            <a:endParaRPr lang="es-PR" dirty="0" smtClean="0"/>
          </a:p>
          <a:p>
            <a:r>
              <a:rPr lang="es-PR" dirty="0" smtClean="0"/>
              <a:t>Estoy </a:t>
            </a:r>
            <a:r>
              <a:rPr lang="es-PR" dirty="0"/>
              <a:t>íntimamente unido a mis hijos, entretejido con ellos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670062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Sin </a:t>
            </a:r>
            <a:r>
              <a:rPr lang="es-PR" dirty="0"/>
              <a:t>embargo, no soy una sola carne con ellos. Soy una sola carne sólo con </a:t>
            </a:r>
            <a:r>
              <a:rPr lang="es-PR" dirty="0" smtClean="0"/>
              <a:t>mi esposa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Esta</a:t>
            </a:r>
            <a:r>
              <a:rPr lang="es-PR" dirty="0"/>
              <a:t>, en mi opinión, es la razón por la cual las parejas de ancianos, </a:t>
            </a:r>
            <a:r>
              <a:rPr lang="es-PR" dirty="0" smtClean="0"/>
              <a:t>a pesar </a:t>
            </a:r>
            <a:r>
              <a:rPr lang="es-PR" dirty="0"/>
              <a:t>de tener un aspecto </a:t>
            </a:r>
            <a:r>
              <a:rPr lang="es-PR" dirty="0" smtClean="0"/>
              <a:t>físico </a:t>
            </a:r>
            <a:r>
              <a:rPr lang="es-PR" dirty="0"/>
              <a:t>muy diferente, terminan pareciéndose </a:t>
            </a:r>
            <a:r>
              <a:rPr lang="es-PR" dirty="0" smtClean="0"/>
              <a:t>tanto entre </a:t>
            </a:r>
            <a:r>
              <a:rPr lang="es-PR" dirty="0"/>
              <a:t>sí, porque son "una sola carne". </a:t>
            </a:r>
            <a:endParaRPr lang="es-PR" dirty="0" smtClean="0"/>
          </a:p>
          <a:p>
            <a:r>
              <a:rPr lang="es-PR" dirty="0" smtClean="0"/>
              <a:t>Ha </a:t>
            </a:r>
            <a:r>
              <a:rPr lang="es-PR" dirty="0"/>
              <a:t>habido un intercambio de </a:t>
            </a:r>
            <a:r>
              <a:rPr lang="es-PR" dirty="0" smtClean="0"/>
              <a:t>almas, una </a:t>
            </a:r>
            <a:r>
              <a:rPr lang="es-PR" dirty="0"/>
              <a:t>apropiación recíproca de sus vidas.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7369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Esto es, en realidad, un misterio que ilustra en parte la unión </a:t>
            </a:r>
            <a:r>
              <a:rPr lang="es-PR" dirty="0" smtClean="0"/>
              <a:t>conyugal que </a:t>
            </a:r>
            <a:r>
              <a:rPr lang="es-PR" dirty="0"/>
              <a:t>hay entre Cristo y la Iglesia</a:t>
            </a:r>
            <a:r>
              <a:rPr lang="es-PR" dirty="0" smtClean="0"/>
              <a:t>. </a:t>
            </a:r>
          </a:p>
          <a:p>
            <a:r>
              <a:rPr lang="es-PR" dirty="0" smtClean="0"/>
              <a:t>Y </a:t>
            </a:r>
            <a:r>
              <a:rPr lang="es-PR" dirty="0"/>
              <a:t>esta es la razón por la cual el texto </a:t>
            </a:r>
            <a:r>
              <a:rPr lang="es-PR" dirty="0" smtClean="0"/>
              <a:t>bíblico utiliza </a:t>
            </a:r>
            <a:r>
              <a:rPr lang="es-PR" dirty="0"/>
              <a:t>con frecuencia un lenguaje descriptivo cuando habla de Cristo y </a:t>
            </a:r>
            <a:r>
              <a:rPr lang="es-PR" dirty="0" smtClean="0"/>
              <a:t>los esposos</a:t>
            </a:r>
            <a:r>
              <a:rPr lang="es-PR" dirty="0"/>
              <a:t>, y de la Iglesia y las esposas.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5858785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Debemos</a:t>
            </a:r>
            <a:r>
              <a:rPr lang="es-PR" dirty="0"/>
              <a:t>, entonces, tener siempre </a:t>
            </a:r>
            <a:r>
              <a:rPr lang="es-PR" dirty="0" smtClean="0"/>
              <a:t>frente a </a:t>
            </a:r>
            <a:r>
              <a:rPr lang="es-PR" dirty="0"/>
              <a:t>nosotros la misteriosa naturaleza de nuestra unión si queremos </a:t>
            </a:r>
            <a:r>
              <a:rPr lang="es-PR" dirty="0" smtClean="0"/>
              <a:t>comprender las </a:t>
            </a:r>
            <a:r>
              <a:rPr lang="es-PR" dirty="0"/>
              <a:t>tres disciplinas del amor conyugal: </a:t>
            </a:r>
            <a:endParaRPr lang="es-PR" dirty="0" smtClean="0"/>
          </a:p>
          <a:p>
            <a:pPr lvl="1"/>
            <a:r>
              <a:rPr lang="es-PR" sz="3000" dirty="0" smtClean="0"/>
              <a:t>La </a:t>
            </a:r>
            <a:r>
              <a:rPr lang="es-PR" sz="3000" dirty="0"/>
              <a:t>disciplina del amor abnegado, </a:t>
            </a:r>
            <a:endParaRPr lang="es-PR" sz="3000" dirty="0" smtClean="0"/>
          </a:p>
          <a:p>
            <a:pPr lvl="1"/>
            <a:r>
              <a:rPr lang="es-PR" sz="3000" dirty="0" smtClean="0"/>
              <a:t>El amor </a:t>
            </a:r>
            <a:r>
              <a:rPr lang="es-PR" sz="3000" dirty="0"/>
              <a:t>santificador y del </a:t>
            </a:r>
            <a:endParaRPr lang="es-PR" sz="3000" dirty="0" smtClean="0"/>
          </a:p>
          <a:p>
            <a:pPr lvl="1"/>
            <a:r>
              <a:rPr lang="es-PR" sz="3000" dirty="0" smtClean="0"/>
              <a:t>Amor </a:t>
            </a:r>
            <a:r>
              <a:rPr lang="es-PR" sz="3000" dirty="0"/>
              <a:t>a uno </a:t>
            </a:r>
            <a:r>
              <a:rPr lang="es-PR" sz="3000" dirty="0" smtClean="0"/>
              <a:t>mismo.</a:t>
            </a:r>
            <a:endParaRPr lang="es-PR" sz="3000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133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Esto es, en realidad, un misterio que ilustra en parte la unión </a:t>
            </a:r>
            <a:r>
              <a:rPr lang="es-PR" dirty="0" smtClean="0"/>
              <a:t>conyugal que </a:t>
            </a:r>
            <a:r>
              <a:rPr lang="es-PR" dirty="0"/>
              <a:t>hay entre Cristo y la Iglesia</a:t>
            </a:r>
            <a:r>
              <a:rPr lang="es-PR" dirty="0" smtClean="0"/>
              <a:t>. </a:t>
            </a:r>
          </a:p>
          <a:p>
            <a:r>
              <a:rPr lang="es-PR" dirty="0" smtClean="0"/>
              <a:t>Y </a:t>
            </a:r>
            <a:r>
              <a:rPr lang="es-PR" dirty="0"/>
              <a:t>esta es la razón por la cual el texto </a:t>
            </a:r>
            <a:r>
              <a:rPr lang="es-PR" dirty="0" smtClean="0"/>
              <a:t>bíblico utiliza </a:t>
            </a:r>
            <a:r>
              <a:rPr lang="es-PR" dirty="0"/>
              <a:t>con frecuencia un lenguaje descriptivo cuando habla de Cristo y </a:t>
            </a:r>
            <a:r>
              <a:rPr lang="es-PR" dirty="0" smtClean="0"/>
              <a:t>los esposos</a:t>
            </a:r>
            <a:r>
              <a:rPr lang="es-PR" dirty="0"/>
              <a:t>, y de la Iglesia y las esposas.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1900762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Introducción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Debemos</a:t>
            </a:r>
            <a:r>
              <a:rPr lang="es-PR" dirty="0"/>
              <a:t>, entonces, tener siempre </a:t>
            </a:r>
            <a:r>
              <a:rPr lang="es-PR" dirty="0" smtClean="0"/>
              <a:t>frente a </a:t>
            </a:r>
            <a:r>
              <a:rPr lang="es-PR" dirty="0"/>
              <a:t>nosotros la misteriosa naturaleza de nuestra unión si queremos </a:t>
            </a:r>
            <a:r>
              <a:rPr lang="es-PR" dirty="0" smtClean="0"/>
              <a:t>comprender las </a:t>
            </a:r>
            <a:r>
              <a:rPr lang="es-PR" dirty="0"/>
              <a:t>tres disciplinas del amor conyugal: la disciplina del amor abnegado, </a:t>
            </a:r>
            <a:r>
              <a:rPr lang="es-PR" dirty="0" smtClean="0"/>
              <a:t>del amor </a:t>
            </a:r>
            <a:r>
              <a:rPr lang="es-PR" dirty="0"/>
              <a:t>santificador y del amor a uno mismo.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589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PR" b="1" dirty="0"/>
              <a:t>EL</a:t>
            </a:r>
            <a:r>
              <a:rPr lang="es-PR" dirty="0"/>
              <a:t> </a:t>
            </a:r>
            <a:r>
              <a:rPr lang="es-PR" b="1" dirty="0"/>
              <a:t>AMOR ABNEGADO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6321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b="1" dirty="0"/>
              <a:t>EL</a:t>
            </a:r>
            <a:r>
              <a:rPr lang="es-PR" dirty="0"/>
              <a:t> </a:t>
            </a:r>
            <a:r>
              <a:rPr lang="es-PR" b="1" dirty="0"/>
              <a:t>AMOR ABNEGADO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lnSpcReduction="10000"/>
          </a:bodyPr>
          <a:lstStyle/>
          <a:p>
            <a:r>
              <a:rPr lang="es-PR" dirty="0"/>
              <a:t>Las primeras palabras de Efesios en cuanto a la relación conyugal son </a:t>
            </a:r>
            <a:r>
              <a:rPr lang="es-PR" dirty="0" smtClean="0"/>
              <a:t>un rotundo </a:t>
            </a:r>
            <a:r>
              <a:rPr lang="es-PR" dirty="0"/>
              <a:t>llamado a un amor radical y abnegado: </a:t>
            </a:r>
            <a:r>
              <a:rPr lang="es-PR" i="1" dirty="0"/>
              <a:t>"Maridos, amad a </a:t>
            </a:r>
            <a:r>
              <a:rPr lang="es-PR" i="1" dirty="0" smtClean="0"/>
              <a:t>vuestras mujeres</a:t>
            </a:r>
            <a:r>
              <a:rPr lang="es-PR" i="1" dirty="0"/>
              <a:t>, así como Cristo amó a la iglesia, y se entregó a sí mismo por ella" </a:t>
            </a:r>
            <a:r>
              <a:rPr lang="es-PR" dirty="0"/>
              <a:t>(</a:t>
            </a:r>
            <a:r>
              <a:rPr lang="es-PR" dirty="0" smtClean="0">
                <a:solidFill>
                  <a:srgbClr val="FF0000"/>
                </a:solidFill>
              </a:rPr>
              <a:t>v.25</a:t>
            </a:r>
            <a:r>
              <a:rPr lang="es-PR" dirty="0"/>
              <a:t>).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4376918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La importancia de la disciplina…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Un </a:t>
            </a:r>
            <a:r>
              <a:rPr lang="es-PR" dirty="0">
                <a:latin typeface="Candara" panose="020E0502030303020204" pitchFamily="34" charset="0"/>
              </a:rPr>
              <a:t>deportista puede haber nacido con </a:t>
            </a:r>
            <a:r>
              <a:rPr lang="es-PR" dirty="0" smtClean="0">
                <a:latin typeface="Candara" panose="020E0502030303020204" pitchFamily="34" charset="0"/>
              </a:rPr>
              <a:t>un cuerpo </a:t>
            </a:r>
            <a:r>
              <a:rPr lang="es-PR" dirty="0">
                <a:latin typeface="Candara" panose="020E0502030303020204" pitchFamily="34" charset="0"/>
              </a:rPr>
              <a:t>fuerte, un músico con un tono </a:t>
            </a:r>
            <a:r>
              <a:rPr lang="es-PR" dirty="0" smtClean="0">
                <a:latin typeface="Candara" panose="020E0502030303020204" pitchFamily="34" charset="0"/>
              </a:rPr>
              <a:t>perfecto</a:t>
            </a:r>
            <a:r>
              <a:rPr lang="es-PR" dirty="0">
                <a:latin typeface="Candara" panose="020E0502030303020204" pitchFamily="34" charset="0"/>
              </a:rPr>
              <a:t>, o un pintor con un </a:t>
            </a:r>
            <a:r>
              <a:rPr lang="es-PR" dirty="0" smtClean="0">
                <a:latin typeface="Candara" panose="020E0502030303020204" pitchFamily="34" charset="0"/>
              </a:rPr>
              <a:t>talento especial </a:t>
            </a:r>
            <a:r>
              <a:rPr lang="es-PR" dirty="0">
                <a:latin typeface="Candara" panose="020E0502030303020204" pitchFamily="34" charset="0"/>
              </a:rPr>
              <a:t>para la perspectiva.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155" r="11090"/>
          <a:stretch/>
        </p:blipFill>
        <p:spPr>
          <a:xfrm>
            <a:off x="5562600" y="1819812"/>
            <a:ext cx="3581400" cy="503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345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b="1" dirty="0"/>
              <a:t>EL</a:t>
            </a:r>
            <a:r>
              <a:rPr lang="es-PR" dirty="0"/>
              <a:t> </a:t>
            </a:r>
            <a:r>
              <a:rPr lang="es-PR" b="1" dirty="0"/>
              <a:t>AMOR ABNEGADO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Este </a:t>
            </a:r>
            <a:r>
              <a:rPr lang="es-PR" dirty="0"/>
              <a:t>llamado al amor marital era un brusco y directo viraje en cuanto </a:t>
            </a:r>
            <a:r>
              <a:rPr lang="es-PR" dirty="0" smtClean="0"/>
              <a:t>al compromiso </a:t>
            </a:r>
            <a:r>
              <a:rPr lang="es-PR" dirty="0"/>
              <a:t>conyugal (o a la falta de él) de los hombres de esa época, </a:t>
            </a:r>
            <a:r>
              <a:rPr lang="es-PR" dirty="0" smtClean="0"/>
              <a:t>tal como </a:t>
            </a:r>
            <a:r>
              <a:rPr lang="es-PR" dirty="0"/>
              <a:t>ocurre hoy día.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6715590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b="1" dirty="0"/>
              <a:t>EL</a:t>
            </a:r>
            <a:r>
              <a:rPr lang="es-PR" dirty="0"/>
              <a:t> </a:t>
            </a:r>
            <a:r>
              <a:rPr lang="es-PR" b="1" dirty="0"/>
              <a:t>AMOR ABNEGADO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Tomada </a:t>
            </a:r>
            <a:r>
              <a:rPr lang="es-PR" dirty="0"/>
              <a:t>en serio, ¡la forma franca de estas palabras</a:t>
            </a:r>
            <a:r>
              <a:rPr lang="es-PR" dirty="0" smtClean="0"/>
              <a:t>,</a:t>
            </a:r>
            <a:r>
              <a:rPr lang="es-PR" dirty="0"/>
              <a:t> "amad a vuestras mujeres, así como Cristo amó a la iglesia, y se </a:t>
            </a:r>
            <a:r>
              <a:rPr lang="es-PR" dirty="0" smtClean="0"/>
              <a:t>entregó así mismo </a:t>
            </a:r>
            <a:r>
              <a:rPr lang="es-PR" dirty="0"/>
              <a:t>por ella" es asombrosa! </a:t>
            </a:r>
            <a:endParaRPr lang="es-PR" dirty="0" smtClean="0"/>
          </a:p>
          <a:p>
            <a:r>
              <a:rPr lang="es-PR" dirty="0" smtClean="0"/>
              <a:t>Y </a:t>
            </a:r>
            <a:r>
              <a:rPr lang="es-PR" dirty="0"/>
              <a:t>si se aceptan con sinceridad, el </a:t>
            </a:r>
            <a:r>
              <a:rPr lang="es-PR" dirty="0" smtClean="0"/>
              <a:t>golpe que propina </a:t>
            </a:r>
            <a:r>
              <a:rPr lang="es-PR" dirty="0"/>
              <a:t>este llamado derribará a muchos </a:t>
            </a:r>
            <a:r>
              <a:rPr lang="es-PR" dirty="0" smtClean="0"/>
              <a:t>hombres </a:t>
            </a:r>
            <a:r>
              <a:rPr lang="es-PR" dirty="0"/>
              <a:t>cristianos ... ¡</a:t>
            </a:r>
            <a:r>
              <a:rPr lang="es-PR" dirty="0" smtClean="0"/>
              <a:t>porque no dan el grado!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550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La razón por la cual el </a:t>
            </a:r>
            <a:r>
              <a:rPr lang="es-PR" dirty="0" smtClean="0"/>
              <a:t>golpe </a:t>
            </a:r>
            <a:r>
              <a:rPr lang="es-PR" dirty="0"/>
              <a:t>duele tanto, es porque constituye un </a:t>
            </a:r>
            <a:r>
              <a:rPr lang="es-PR" dirty="0" smtClean="0"/>
              <a:t>llamado directo </a:t>
            </a:r>
            <a:r>
              <a:rPr lang="es-PR" dirty="0"/>
              <a:t>a </a:t>
            </a:r>
            <a:r>
              <a:rPr lang="es-PR" i="1" dirty="0"/>
              <a:t>amar con la disposición a sacrificarse, </a:t>
            </a:r>
            <a:r>
              <a:rPr lang="es-PR" dirty="0"/>
              <a:t>aun hasta la muerte. </a:t>
            </a:r>
            <a:endParaRPr lang="es-PR" dirty="0" smtClean="0"/>
          </a:p>
          <a:p>
            <a:r>
              <a:rPr lang="es-PR" dirty="0" smtClean="0"/>
              <a:t>Reconociendo esto</a:t>
            </a:r>
            <a:r>
              <a:rPr lang="es-PR" dirty="0"/>
              <a:t>, Mike Masan, autor del libro clásico </a:t>
            </a:r>
            <a:r>
              <a:rPr lang="es-PR" i="1" dirty="0" err="1"/>
              <a:t>The</a:t>
            </a:r>
            <a:r>
              <a:rPr lang="es-PR" i="1" dirty="0"/>
              <a:t> </a:t>
            </a:r>
            <a:r>
              <a:rPr lang="es-PR" i="1" dirty="0" err="1"/>
              <a:t>Mystery</a:t>
            </a:r>
            <a:r>
              <a:rPr lang="es-PR" i="1" dirty="0"/>
              <a:t> </a:t>
            </a:r>
            <a:r>
              <a:rPr lang="es-PR" i="1" dirty="0" smtClean="0"/>
              <a:t>of </a:t>
            </a:r>
            <a:r>
              <a:rPr lang="es-PR" i="1" dirty="0" err="1"/>
              <a:t>Marriage</a:t>
            </a:r>
            <a:r>
              <a:rPr lang="es-PR" i="1" dirty="0"/>
              <a:t> </a:t>
            </a:r>
            <a:r>
              <a:rPr lang="es-PR" dirty="0"/>
              <a:t>[El </a:t>
            </a:r>
            <a:r>
              <a:rPr lang="es-PR" dirty="0" smtClean="0"/>
              <a:t>misterio de </a:t>
            </a:r>
            <a:r>
              <a:rPr lang="es-PR" dirty="0"/>
              <a:t>la unión conyugal], dice irónicamente que el amor conyugal es </a:t>
            </a:r>
            <a:r>
              <a:rPr lang="es-PR" dirty="0" smtClean="0"/>
              <a:t>como la muerte</a:t>
            </a:r>
            <a:r>
              <a:rPr lang="es-PR" dirty="0"/>
              <a:t>: nos reclama en su totalidad.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56001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4582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Estoy </a:t>
            </a:r>
            <a:r>
              <a:rPr lang="es-PR" dirty="0"/>
              <a:t>de acuerdo. Si uno no lo </a:t>
            </a:r>
            <a:r>
              <a:rPr lang="es-PR" dirty="0" smtClean="0"/>
              <a:t>entiende así</a:t>
            </a:r>
            <a:r>
              <a:rPr lang="es-PR" dirty="0"/>
              <a:t>, entonces no sabe lo que es verdaderamente el amor conyugal. </a:t>
            </a:r>
            <a:endParaRPr lang="es-PR" dirty="0" smtClean="0"/>
          </a:p>
          <a:p>
            <a:r>
              <a:rPr lang="es-PR" dirty="0" smtClean="0"/>
              <a:t>El amor marital </a:t>
            </a:r>
            <a:r>
              <a:rPr lang="es-PR" dirty="0"/>
              <a:t>lo reclama todo. </a:t>
            </a:r>
            <a:endParaRPr lang="es-PR" dirty="0" smtClean="0"/>
          </a:p>
          <a:p>
            <a:r>
              <a:rPr lang="es-PR" dirty="0" smtClean="0"/>
              <a:t>Masan </a:t>
            </a:r>
            <a:r>
              <a:rPr lang="es-PR" dirty="0"/>
              <a:t>asemeja después al amor conyugal </a:t>
            </a:r>
            <a:r>
              <a:rPr lang="es-PR" dirty="0" smtClean="0"/>
              <a:t>con un tiburón</a:t>
            </a:r>
            <a:r>
              <a:rPr lang="es-PR" dirty="0"/>
              <a:t>: </a:t>
            </a:r>
            <a:r>
              <a:rPr lang="es-PR" i="1" dirty="0" smtClean="0"/>
              <a:t>"¿</a:t>
            </a:r>
            <a:r>
              <a:rPr lang="es-PR" i="1" dirty="0"/>
              <a:t>Y quién no se ha asustado, casi hasta morir, al ver a oscura </a:t>
            </a:r>
            <a:r>
              <a:rPr lang="es-PR" i="1" dirty="0" smtClean="0"/>
              <a:t>sombra del amor </a:t>
            </a:r>
            <a:r>
              <a:rPr lang="es-PR" i="1" dirty="0"/>
              <a:t>deslizándose veloz y descomunal, como un tiburón </a:t>
            </a:r>
            <a:r>
              <a:rPr lang="es-PR" i="1" dirty="0" smtClean="0"/>
              <a:t>interestelar, a través </a:t>
            </a:r>
            <a:r>
              <a:rPr lang="es-PR" i="1" dirty="0"/>
              <a:t>de las aguas más profundas de nuestro </a:t>
            </a:r>
            <a:r>
              <a:rPr lang="es-PR" i="1" dirty="0" smtClean="0"/>
              <a:t>ser, a través </a:t>
            </a:r>
            <a:r>
              <a:rPr lang="es-PR" i="1" dirty="0"/>
              <a:t>de profundidades que nunca antes supimos que teníamos?"!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908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/>
          </a:bodyPr>
          <a:lstStyle/>
          <a:p>
            <a:r>
              <a:rPr lang="es-PR" dirty="0"/>
              <a:t>El tener conciencia de lo que implica este llamado puede </a:t>
            </a:r>
            <a:r>
              <a:rPr lang="es-PR" dirty="0" smtClean="0"/>
              <a:t>asustar comienzo</a:t>
            </a:r>
            <a:r>
              <a:rPr lang="es-PR" dirty="0"/>
              <a:t>, pero es también algo hermoso, porque el hombre que se </a:t>
            </a:r>
            <a:r>
              <a:rPr lang="es-PR" dirty="0" smtClean="0"/>
              <a:t>somete un </a:t>
            </a:r>
            <a:r>
              <a:rPr lang="es-PR" dirty="0"/>
              <a:t>amor tal experimentará la gracia de la muerte al yo egoísta.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721278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El matrimonio es </a:t>
            </a:r>
            <a:r>
              <a:rPr lang="es-PR" dirty="0"/>
              <a:t>un llamado a morir, y el hombre que no muere por su esposa está muy </a:t>
            </a:r>
            <a:r>
              <a:rPr lang="es-PR" dirty="0" smtClean="0"/>
              <a:t>lejos de </a:t>
            </a:r>
            <a:r>
              <a:rPr lang="es-PR" dirty="0"/>
              <a:t>conocer el amor al cual se le ha llamado.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votos matrimoniales </a:t>
            </a:r>
            <a:r>
              <a:rPr lang="es-PR" dirty="0" smtClean="0"/>
              <a:t>cristianos son </a:t>
            </a:r>
            <a:r>
              <a:rPr lang="es-PR" dirty="0"/>
              <a:t>el comienzo de una práctica de muerte vitalicia, de dar no sólo lo </a:t>
            </a:r>
            <a:r>
              <a:rPr lang="es-PR" dirty="0" smtClean="0"/>
              <a:t>que uno </a:t>
            </a:r>
            <a:r>
              <a:rPr lang="es-PR" dirty="0"/>
              <a:t>tiene, </a:t>
            </a:r>
            <a:r>
              <a:rPr lang="es-PR" i="1" dirty="0"/>
              <a:t>sino además todo lo que uno es.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0593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¿Es esto un terrible llamado al patíbulo? ¡De ninguna manera! No es </a:t>
            </a:r>
            <a:r>
              <a:rPr lang="es-PR" dirty="0" smtClean="0"/>
              <a:t>más terrible </a:t>
            </a:r>
            <a:r>
              <a:rPr lang="es-PR" dirty="0"/>
              <a:t>que morir al yo personal y seguir a Cristo.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realidad, los que </a:t>
            </a:r>
            <a:r>
              <a:rPr lang="es-PR" dirty="0" smtClean="0"/>
              <a:t>mueren tiernamente </a:t>
            </a:r>
            <a:r>
              <a:rPr lang="es-PR" dirty="0"/>
              <a:t>a sí mismos por amor a su esposa son los que </a:t>
            </a:r>
            <a:r>
              <a:rPr lang="es-PR" dirty="0" smtClean="0"/>
              <a:t>experimentarán más </a:t>
            </a:r>
            <a:r>
              <a:rPr lang="es-PR" dirty="0"/>
              <a:t>gozo, se sentirán más satisfechos con su matrimonio y </a:t>
            </a:r>
            <a:r>
              <a:rPr lang="es-PR" dirty="0" smtClean="0"/>
              <a:t>experimentarán una </a:t>
            </a:r>
            <a:r>
              <a:rPr lang="es-PR" dirty="0"/>
              <a:t>mayor dosis de amor.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0484578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llamado de Cristo al esposo cristiano no es </a:t>
            </a:r>
            <a:r>
              <a:rPr lang="es-PR" dirty="0" smtClean="0"/>
              <a:t>un llamado </a:t>
            </a:r>
            <a:r>
              <a:rPr lang="es-PR" dirty="0"/>
              <a:t>a que se convierta en un" </a:t>
            </a:r>
            <a:r>
              <a:rPr lang="es-PR" dirty="0" err="1"/>
              <a:t>aguantalotodo</a:t>
            </a:r>
            <a:r>
              <a:rPr lang="es-PR" dirty="0"/>
              <a:t>", sino a morir. </a:t>
            </a:r>
            <a:endParaRPr lang="es-PR" dirty="0" smtClean="0"/>
          </a:p>
          <a:p>
            <a:r>
              <a:rPr lang="es-PR" dirty="0" smtClean="0"/>
              <a:t>Como veremos más </a:t>
            </a:r>
            <a:r>
              <a:rPr lang="es-PR" dirty="0"/>
              <a:t>adelante, esto puede significar la muerte a nuestros derechos, a </a:t>
            </a:r>
            <a:r>
              <a:rPr lang="es-PR" dirty="0" smtClean="0"/>
              <a:t>nuestro tiempo</a:t>
            </a:r>
            <a:r>
              <a:rPr lang="es-PR" dirty="0"/>
              <a:t>, a los placeres a que tenemos derecho, pero todas son </a:t>
            </a:r>
            <a:r>
              <a:rPr lang="es-PR" dirty="0" smtClean="0"/>
              <a:t>muertes liberadoras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9753188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muerte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Esto </a:t>
            </a:r>
            <a:r>
              <a:rPr lang="es-PR" dirty="0"/>
              <a:t>es algo viril de verdad, muy masculino, porque se necesita </a:t>
            </a:r>
            <a:r>
              <a:rPr lang="es-PR" dirty="0" smtClean="0"/>
              <a:t>se todo </a:t>
            </a:r>
            <a:r>
              <a:rPr lang="es-PR" dirty="0"/>
              <a:t>un hombre para estar dispuesto a morir.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90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sufrimiento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867400" cy="4719638"/>
          </a:xfrm>
        </p:spPr>
        <p:txBody>
          <a:bodyPr>
            <a:normAutofit/>
          </a:bodyPr>
          <a:lstStyle/>
          <a:p>
            <a:r>
              <a:rPr lang="es-PR" dirty="0"/>
              <a:t>Cuando Cristo se dio a sí mismo por nosotros, no sólo murió sino que </a:t>
            </a:r>
            <a:r>
              <a:rPr lang="es-PR" dirty="0" smtClean="0"/>
              <a:t>también  sufrió Y </a:t>
            </a:r>
            <a:r>
              <a:rPr lang="es-PR" dirty="0"/>
              <a:t>su sufrimiento no fue sólo el de la cruz, sino que fue y es un </a:t>
            </a:r>
            <a:r>
              <a:rPr lang="es-PR" dirty="0" smtClean="0"/>
              <a:t>sufrimiento que </a:t>
            </a:r>
            <a:r>
              <a:rPr lang="es-PR" dirty="0"/>
              <a:t>surge de </a:t>
            </a:r>
            <a:r>
              <a:rPr lang="es-PR" dirty="0" smtClean="0"/>
              <a:t>su identificación </a:t>
            </a:r>
            <a:r>
              <a:rPr lang="es-PR" dirty="0"/>
              <a:t>con su esposa, la Iglesia.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5024619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La importancia de la disciplina…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iPero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nadie puede pretender tener un </a:t>
            </a:r>
            <a:r>
              <a:rPr lang="es-PR" dirty="0" smtClean="0">
                <a:latin typeface="Candara" panose="020E0502030303020204" pitchFamily="34" charset="0"/>
              </a:rPr>
              <a:t>talento espiritual </a:t>
            </a:r>
            <a:r>
              <a:rPr lang="es-PR" dirty="0">
                <a:latin typeface="Candara" panose="020E0502030303020204" pitchFamily="34" charset="0"/>
              </a:rPr>
              <a:t>natural! En realidad, todos vinimos al mundo en la misma </a:t>
            </a:r>
            <a:r>
              <a:rPr lang="es-PR" dirty="0" smtClean="0">
                <a:latin typeface="Candara" panose="020E0502030303020204" pitchFamily="34" charset="0"/>
              </a:rPr>
              <a:t>situación de carencia </a:t>
            </a:r>
            <a:r>
              <a:rPr lang="es-PR" dirty="0">
                <a:latin typeface="Candara" panose="020E0502030303020204" pitchFamily="34" charset="0"/>
              </a:rPr>
              <a:t>en </a:t>
            </a:r>
            <a:r>
              <a:rPr lang="es-PR" dirty="0" smtClean="0">
                <a:latin typeface="Candara" panose="020E0502030303020204" pitchFamily="34" charset="0"/>
              </a:rPr>
              <a:t>cuanto a </a:t>
            </a:r>
            <a:r>
              <a:rPr lang="es-PR" dirty="0">
                <a:latin typeface="Candara" panose="020E0502030303020204" pitchFamily="34" charset="0"/>
              </a:rPr>
              <a:t>lo </a:t>
            </a:r>
            <a:r>
              <a:rPr lang="es-PR" dirty="0" smtClean="0">
                <a:latin typeface="Candara" panose="020E0502030303020204" pitchFamily="34" charset="0"/>
              </a:rPr>
              <a:t>espiritual.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Nadie </a:t>
            </a:r>
            <a:r>
              <a:rPr lang="es-PR" dirty="0">
                <a:latin typeface="Candara" panose="020E0502030303020204" pitchFamily="34" charset="0"/>
              </a:rPr>
              <a:t>busca a Dios naturalmente; nadie </a:t>
            </a:r>
            <a:r>
              <a:rPr lang="es-PR" dirty="0" smtClean="0">
                <a:latin typeface="Candara" panose="020E0502030303020204" pitchFamily="34" charset="0"/>
              </a:rPr>
              <a:t>es intrínsecamente </a:t>
            </a:r>
            <a:r>
              <a:rPr lang="es-PR" dirty="0">
                <a:latin typeface="Candara" panose="020E0502030303020204" pitchFamily="34" charset="0"/>
              </a:rPr>
              <a:t>justo; nadie hace instintivamente el bien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Romanos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3:9-18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consiguiente, como hijos de la </a:t>
            </a:r>
            <a:r>
              <a:rPr lang="es-PR" dirty="0" smtClean="0">
                <a:latin typeface="Candara" panose="020E0502030303020204" pitchFamily="34" charset="0"/>
              </a:rPr>
              <a:t>gracia, nuestra </a:t>
            </a:r>
            <a:r>
              <a:rPr lang="es-PR" dirty="0">
                <a:latin typeface="Candara" panose="020E0502030303020204" pitchFamily="34" charset="0"/>
              </a:rPr>
              <a:t>disciplina espiritual </a:t>
            </a:r>
            <a:r>
              <a:rPr lang="es-PR" dirty="0" smtClean="0">
                <a:latin typeface="Candara" panose="020E0502030303020204" pitchFamily="34" charset="0"/>
              </a:rPr>
              <a:t>lo es </a:t>
            </a:r>
            <a:r>
              <a:rPr lang="es-PR" dirty="0">
                <a:latin typeface="Candara" panose="020E0502030303020204" pitchFamily="34" charset="0"/>
              </a:rPr>
              <a:t>todo, ¡todo!</a:t>
            </a:r>
          </a:p>
          <a:p>
            <a:r>
              <a:rPr lang="es-PR" dirty="0">
                <a:latin typeface="Candara" panose="020E0502030303020204" pitchFamily="34" charset="0"/>
              </a:rPr>
              <a:t>Repito </a:t>
            </a:r>
            <a:r>
              <a:rPr lang="es-PR" dirty="0" smtClean="0">
                <a:latin typeface="Candara" panose="020E0502030303020204" pitchFamily="34" charset="0"/>
              </a:rPr>
              <a:t>...la disciplina </a:t>
            </a:r>
            <a:r>
              <a:rPr lang="es-PR" dirty="0">
                <a:latin typeface="Candara" panose="020E0502030303020204" pitchFamily="34" charset="0"/>
              </a:rPr>
              <a:t>es todo!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403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sufrimiento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Esta </a:t>
            </a:r>
            <a:r>
              <a:rPr lang="es-PR" dirty="0"/>
              <a:t>es la razón por cual Pablo, que perseguía fanáticamente a la Iglesia, oyó repentinamente </a:t>
            </a:r>
            <a:r>
              <a:rPr lang="es-PR" dirty="0" smtClean="0"/>
              <a:t>clamar a Jesús: </a:t>
            </a:r>
            <a:r>
              <a:rPr lang="es-PR" i="1" dirty="0"/>
              <a:t>"Saulo, Saulo, ¿por qué me persigues?"</a:t>
            </a:r>
            <a:r>
              <a:rPr lang="es-PR" dirty="0"/>
              <a:t> (</a:t>
            </a:r>
            <a:r>
              <a:rPr lang="es-PR" dirty="0">
                <a:solidFill>
                  <a:srgbClr val="FF0000"/>
                </a:solidFill>
              </a:rPr>
              <a:t>Hechos 9:4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/>
              <a:t>sufre </a:t>
            </a:r>
            <a:r>
              <a:rPr lang="es-PR" dirty="0" smtClean="0"/>
              <a:t>por su </a:t>
            </a:r>
            <a:r>
              <a:rPr lang="es-PR" dirty="0"/>
              <a:t>esposa, y los esposos deben también sufrir por su esposa.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0045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sufrimiento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Cuando usted decide uncir su vida a otra vida, es candidato a un </a:t>
            </a:r>
            <a:r>
              <a:rPr lang="es-PR" dirty="0" smtClean="0"/>
              <a:t>viaje frenético </a:t>
            </a:r>
            <a:r>
              <a:rPr lang="es-PR" dirty="0"/>
              <a:t>con enormes altibajos. </a:t>
            </a:r>
            <a:endParaRPr lang="es-PR" dirty="0" smtClean="0"/>
          </a:p>
          <a:p>
            <a:r>
              <a:rPr lang="es-PR" dirty="0" smtClean="0"/>
              <a:t>De </a:t>
            </a:r>
            <a:r>
              <a:rPr lang="es-PR" dirty="0"/>
              <a:t>la misma manera que cuando uno </a:t>
            </a:r>
            <a:r>
              <a:rPr lang="es-PR" dirty="0" smtClean="0"/>
              <a:t>ama realmente </a:t>
            </a:r>
            <a:r>
              <a:rPr lang="es-PR" dirty="0"/>
              <a:t>a Dios experimentará dificultades que no entiende un corazón </a:t>
            </a:r>
            <a:r>
              <a:rPr lang="es-PR" dirty="0" smtClean="0"/>
              <a:t>que no </a:t>
            </a:r>
            <a:r>
              <a:rPr lang="es-PR" dirty="0"/>
              <a:t>ha aprendido a amar, igual ocurrirá en el matrimonio.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17300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sufrimiento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150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Usted compartirá las </a:t>
            </a:r>
            <a:r>
              <a:rPr lang="es-PR" dirty="0"/>
              <a:t>injusticias, las crueldades y las decepciones que le dará su esposa. </a:t>
            </a:r>
            <a:r>
              <a:rPr lang="es-PR" dirty="0" smtClean="0"/>
              <a:t>También experimentará </a:t>
            </a:r>
            <a:r>
              <a:rPr lang="es-PR" dirty="0"/>
              <a:t>sus malos ratos, su inseguridad y su desesperación. </a:t>
            </a:r>
            <a:endParaRPr lang="es-PR" dirty="0" smtClean="0"/>
          </a:p>
          <a:p>
            <a:r>
              <a:rPr lang="es-PR" dirty="0" smtClean="0"/>
              <a:t>Claro que también </a:t>
            </a:r>
            <a:r>
              <a:rPr lang="es-PR" dirty="0"/>
              <a:t>experimentará una serie de placeres más allá del alcance de los </a:t>
            </a:r>
            <a:r>
              <a:rPr lang="es-PR" dirty="0" smtClean="0"/>
              <a:t>que no </a:t>
            </a:r>
            <a:r>
              <a:rPr lang="es-PR" dirty="0"/>
              <a:t>han aprendido a amar. </a:t>
            </a:r>
            <a:endParaRPr lang="es-PR" dirty="0" smtClean="0"/>
          </a:p>
          <a:p>
            <a:r>
              <a:rPr lang="es-PR" dirty="0" smtClean="0"/>
              <a:t>Transitará </a:t>
            </a:r>
            <a:r>
              <a:rPr lang="es-PR" dirty="0"/>
              <a:t>a través de algunos valles oscuros, ¡</a:t>
            </a:r>
            <a:r>
              <a:rPr lang="es-PR" dirty="0" smtClean="0"/>
              <a:t>pero también </a:t>
            </a:r>
            <a:r>
              <a:rPr lang="es-PR" dirty="0"/>
              <a:t>se remontará a las estrellas!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8360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/>
          </a:bodyPr>
          <a:lstStyle/>
          <a:p>
            <a:r>
              <a:rPr lang="es-PR" dirty="0"/>
              <a:t>La noche que Cristo se dio a sí mismo por nosotros</a:t>
            </a:r>
            <a:r>
              <a:rPr lang="es-PR" dirty="0" smtClean="0"/>
              <a:t>, </a:t>
            </a:r>
            <a:r>
              <a:rPr lang="es-PR" dirty="0" smtClean="0">
                <a:solidFill>
                  <a:srgbClr val="FF0000"/>
                </a:solidFill>
              </a:rPr>
              <a:t>Juan </a:t>
            </a:r>
            <a:r>
              <a:rPr lang="es-PR" dirty="0">
                <a:solidFill>
                  <a:srgbClr val="FF0000"/>
                </a:solidFill>
              </a:rPr>
              <a:t>17 </a:t>
            </a:r>
            <a:r>
              <a:rPr lang="es-PR" dirty="0"/>
              <a:t>dice que oró </a:t>
            </a:r>
            <a:r>
              <a:rPr lang="es-PR" dirty="0" smtClean="0"/>
              <a:t>en este </a:t>
            </a:r>
            <a:r>
              <a:rPr lang="es-PR" dirty="0"/>
              <a:t>orden: por sí mismo, por sus doce discípulos y por nosotros los </a:t>
            </a:r>
            <a:r>
              <a:rPr lang="es-PR" dirty="0" smtClean="0"/>
              <a:t>que habríamos </a:t>
            </a:r>
            <a:r>
              <a:rPr lang="es-PR" dirty="0"/>
              <a:t>de creer después.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63635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7912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Cuando </a:t>
            </a:r>
            <a:r>
              <a:rPr lang="es-PR" dirty="0"/>
              <a:t>terminó de orar por su futura esposa, </a:t>
            </a:r>
            <a:r>
              <a:rPr lang="es-PR" dirty="0" smtClean="0"/>
              <a:t>fue a </a:t>
            </a:r>
            <a:r>
              <a:rPr lang="es-PR" dirty="0"/>
              <a:t>la cruz. </a:t>
            </a:r>
            <a:endParaRPr lang="es-PR" dirty="0" smtClean="0"/>
          </a:p>
          <a:p>
            <a:r>
              <a:rPr lang="es-PR" dirty="0" smtClean="0"/>
              <a:t>Luego </a:t>
            </a:r>
            <a:r>
              <a:rPr lang="es-PR" dirty="0"/>
              <a:t>vinieron su </a:t>
            </a:r>
            <a:r>
              <a:rPr lang="es-PR" i="1" dirty="0"/>
              <a:t>muerte, </a:t>
            </a:r>
            <a:r>
              <a:rPr lang="es-PR" dirty="0"/>
              <a:t>su </a:t>
            </a:r>
            <a:r>
              <a:rPr lang="es-PR" i="1" dirty="0"/>
              <a:t>resurrección, </a:t>
            </a:r>
            <a:r>
              <a:rPr lang="es-PR" dirty="0"/>
              <a:t>su </a:t>
            </a:r>
            <a:r>
              <a:rPr lang="es-PR" i="1" dirty="0"/>
              <a:t>ascensión </a:t>
            </a:r>
            <a:r>
              <a:rPr lang="es-PR" dirty="0"/>
              <a:t>y su </a:t>
            </a:r>
            <a:r>
              <a:rPr lang="es-PR" i="1" dirty="0" smtClean="0"/>
              <a:t>entronización </a:t>
            </a:r>
            <a:r>
              <a:rPr lang="es-PR" dirty="0" smtClean="0"/>
              <a:t>a </a:t>
            </a:r>
            <a:r>
              <a:rPr lang="es-PR" dirty="0"/>
              <a:t>la diestra del Padre, donde constantemente </a:t>
            </a:r>
            <a:r>
              <a:rPr lang="es-PR" i="1" dirty="0"/>
              <a:t>intercede </a:t>
            </a:r>
            <a:r>
              <a:rPr lang="es-PR" dirty="0"/>
              <a:t>por nosotros.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835884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Por eso entendemos </a:t>
            </a:r>
            <a:r>
              <a:rPr lang="es-PR" dirty="0"/>
              <a:t>que el darnos a nosotros mismos por nuestra esposa implica </a:t>
            </a:r>
            <a:r>
              <a:rPr lang="es-PR" dirty="0" smtClean="0"/>
              <a:t>la intercesión </a:t>
            </a:r>
            <a:r>
              <a:rPr lang="es-PR" dirty="0"/>
              <a:t>devota a su favor.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Ora usted por su esposa con algo más </a:t>
            </a:r>
            <a:r>
              <a:rPr lang="es-PR" dirty="0" smtClean="0"/>
              <a:t>que "Señor</a:t>
            </a:r>
            <a:r>
              <a:rPr lang="es-PR" dirty="0"/>
              <a:t>, bendice a Margarita en todo lo que hace"?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2978586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864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Si </a:t>
            </a:r>
            <a:r>
              <a:rPr lang="es-PR" dirty="0"/>
              <a:t>no lo hace, está </a:t>
            </a:r>
            <a:r>
              <a:rPr lang="es-PR" dirty="0" smtClean="0"/>
              <a:t>pecando contra </a:t>
            </a:r>
            <a:r>
              <a:rPr lang="es-PR" dirty="0"/>
              <a:t>ella y contra Dios.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mayor parte de los hombres cristianos que </a:t>
            </a:r>
            <a:r>
              <a:rPr lang="es-PR" dirty="0" smtClean="0"/>
              <a:t>dicen amar </a:t>
            </a:r>
            <a:r>
              <a:rPr lang="es-PR" dirty="0"/>
              <a:t>a su esposa jamás ofrecen más que un reconocimiento superficial a </a:t>
            </a:r>
            <a:r>
              <a:rPr lang="es-PR" dirty="0" smtClean="0"/>
              <a:t>las necesidades </a:t>
            </a:r>
            <a:r>
              <a:rPr lang="es-PR" dirty="0"/>
              <a:t>de ella al dirigirse a Dios. </a:t>
            </a:r>
            <a:endParaRPr lang="es-PR" dirty="0" smtClean="0"/>
          </a:p>
          <a:p>
            <a:r>
              <a:rPr lang="es-PR" dirty="0" smtClean="0"/>
              <a:t>Usted </a:t>
            </a:r>
            <a:r>
              <a:rPr lang="es-PR" dirty="0"/>
              <a:t>debe tener una lista de </a:t>
            </a:r>
            <a:r>
              <a:rPr lang="es-PR" dirty="0" smtClean="0"/>
              <a:t>las necesidades </a:t>
            </a:r>
            <a:r>
              <a:rPr lang="es-PR" dirty="0"/>
              <a:t>no expresadas o manifiestas de su esposa para </a:t>
            </a:r>
            <a:r>
              <a:rPr lang="es-PR" dirty="0" smtClean="0"/>
              <a:t>presentarlas vehemente </a:t>
            </a:r>
            <a:r>
              <a:rPr lang="es-PR" dirty="0"/>
              <a:t>a Dios, por amor a ella.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0969374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¡</a:t>
            </a:r>
            <a:r>
              <a:rPr lang="es-PR" dirty="0"/>
              <a:t>Orar por su mujer es la obligación </a:t>
            </a:r>
            <a:r>
              <a:rPr lang="es-PR" dirty="0" smtClean="0"/>
              <a:t>conyugal de </a:t>
            </a:r>
            <a:r>
              <a:rPr lang="es-PR" dirty="0"/>
              <a:t>todo esposo cristiano!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4847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La intercesión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El mandamiento llano y liso es: </a:t>
            </a:r>
            <a:r>
              <a:rPr lang="es-PR" i="1" dirty="0"/>
              <a:t>"Maridos, amad a vuestras mujeres, </a:t>
            </a:r>
            <a:r>
              <a:rPr lang="es-PR" i="1" dirty="0" smtClean="0"/>
              <a:t>así como </a:t>
            </a:r>
            <a:r>
              <a:rPr lang="es-PR" i="1" dirty="0"/>
              <a:t>Cristo amó a la iglesia, y se entregó a sí mismo por ella"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Efesios 5:25</a:t>
            </a:r>
            <a:r>
              <a:rPr lang="es-PR" dirty="0"/>
              <a:t>).</a:t>
            </a:r>
          </a:p>
          <a:p>
            <a:r>
              <a:rPr lang="es-PR" dirty="0"/>
              <a:t>Tenemos el llamamiento divino de morir por nuestra esposa, llevar </a:t>
            </a:r>
            <a:r>
              <a:rPr lang="es-PR" dirty="0" smtClean="0"/>
              <a:t>sus  sufrimientos </a:t>
            </a:r>
            <a:r>
              <a:rPr lang="es-PR" dirty="0"/>
              <a:t>como si fueran nuestros e interceder por ella.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708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PR" b="1" dirty="0"/>
              <a:t>EL AMOR SANTIFICADOR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342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Pablo y la Disciplina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14537"/>
            <a:ext cx="5172074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Siendo así</a:t>
            </a:r>
            <a:r>
              <a:rPr lang="es-PR" dirty="0" smtClean="0">
                <a:latin typeface="Candara" panose="020E0502030303020204" pitchFamily="34" charset="0"/>
              </a:rPr>
              <a:t>, la </a:t>
            </a:r>
            <a:r>
              <a:rPr lang="es-PR" dirty="0">
                <a:latin typeface="Candara" panose="020E0502030303020204" pitchFamily="34" charset="0"/>
              </a:rPr>
              <a:t>exhortación de Pablo </a:t>
            </a:r>
            <a:r>
              <a:rPr lang="es-PR" dirty="0" smtClean="0">
                <a:latin typeface="Candara" panose="020E0502030303020204" pitchFamily="34" charset="0"/>
              </a:rPr>
              <a:t>a Timoteo </a:t>
            </a:r>
            <a:r>
              <a:rPr lang="es-PR" dirty="0">
                <a:latin typeface="Candara" panose="020E0502030303020204" pitchFamily="34" charset="0"/>
              </a:rPr>
              <a:t>en cuanto a la disciplina </a:t>
            </a:r>
            <a:r>
              <a:rPr lang="es-PR" dirty="0" smtClean="0">
                <a:latin typeface="Candara" panose="020E0502030303020204" pitchFamily="34" charset="0"/>
              </a:rPr>
              <a:t>espiritual que </a:t>
            </a:r>
            <a:r>
              <a:rPr lang="es-PR" dirty="0">
                <a:latin typeface="Candara" panose="020E0502030303020204" pitchFamily="34" charset="0"/>
              </a:rPr>
              <a:t>aparece en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1ra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Timoteo 4:7 </a:t>
            </a:r>
            <a:r>
              <a:rPr lang="es-PR" dirty="0">
                <a:latin typeface="Candara" panose="020E0502030303020204" pitchFamily="34" charset="0"/>
              </a:rPr>
              <a:t>"ejercítate </a:t>
            </a:r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la piedad" - es no solo </a:t>
            </a:r>
            <a:r>
              <a:rPr lang="es-PR" dirty="0" smtClean="0">
                <a:latin typeface="Candara" panose="020E0502030303020204" pitchFamily="34" charset="0"/>
              </a:rPr>
              <a:t>de importancia </a:t>
            </a:r>
            <a:r>
              <a:rPr lang="es-PR" dirty="0">
                <a:latin typeface="Candara" panose="020E0502030303020204" pitchFamily="34" charset="0"/>
              </a:rPr>
              <a:t>trascendental sino </a:t>
            </a:r>
            <a:r>
              <a:rPr lang="es-PR" dirty="0" smtClean="0">
                <a:latin typeface="Candara" panose="020E0502030303020204" pitchFamily="34" charset="0"/>
              </a:rPr>
              <a:t>además </a:t>
            </a:r>
            <a:r>
              <a:rPr lang="es-PR" dirty="0">
                <a:latin typeface="Candara" panose="020E0502030303020204" pitchFamily="34" charset="0"/>
              </a:rPr>
              <a:t>de urgente necesidad personal.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999" y="1823002"/>
            <a:ext cx="3810001" cy="504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301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El matrimonio que está bajo el señorío de </a:t>
            </a:r>
            <a:r>
              <a:rPr lang="es-PR" dirty="0" smtClean="0"/>
              <a:t>Jesucristo </a:t>
            </a:r>
            <a:r>
              <a:rPr lang="es-PR" dirty="0"/>
              <a:t>es una </a:t>
            </a:r>
            <a:r>
              <a:rPr lang="es-PR" dirty="0" smtClean="0"/>
              <a:t>relación mutuamente </a:t>
            </a:r>
            <a:r>
              <a:rPr lang="es-PR" dirty="0"/>
              <a:t>santificadora que nos mueve hacia la santidad.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mayoría </a:t>
            </a:r>
            <a:r>
              <a:rPr lang="es-PR" dirty="0" smtClean="0"/>
              <a:t>de nosotros</a:t>
            </a:r>
            <a:r>
              <a:rPr lang="es-PR" dirty="0"/>
              <a:t>, cuando nos casamos, somos como una casa con numerosos </a:t>
            </a:r>
            <a:r>
              <a:rPr lang="es-PR" dirty="0" smtClean="0"/>
              <a:t>muebles, muchos </a:t>
            </a:r>
            <a:r>
              <a:rPr lang="es-PR" dirty="0"/>
              <a:t>de los cuales deben ser retirados para hacerle sitio a la nueva </a:t>
            </a:r>
            <a:r>
              <a:rPr lang="es-PR" dirty="0" smtClean="0"/>
              <a:t>per</a:t>
            </a:r>
            <a:r>
              <a:rPr lang="es-PR" dirty="0"/>
              <a:t>sona.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581785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matrimonio ayuda a vaciar esas habitaciones.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verdadero </a:t>
            </a:r>
            <a:r>
              <a:rPr lang="es-PR" dirty="0" smtClean="0"/>
              <a:t>amor conyugal </a:t>
            </a:r>
            <a:r>
              <a:rPr lang="es-PR" dirty="0"/>
              <a:t>revela habitaciones llenas de egoísmo, y cuando uno vacía </a:t>
            </a:r>
            <a:r>
              <a:rPr lang="es-PR" dirty="0" smtClean="0"/>
              <a:t>es habitaciones </a:t>
            </a:r>
            <a:r>
              <a:rPr lang="es-PR" dirty="0"/>
              <a:t>encuentra otras de egocentrismo. </a:t>
            </a:r>
            <a:endParaRPr lang="es-PR" dirty="0" smtClean="0"/>
          </a:p>
          <a:p>
            <a:r>
              <a:rPr lang="es-PR" dirty="0" smtClean="0"/>
              <a:t>Más </a:t>
            </a:r>
            <a:r>
              <a:rPr lang="es-PR" dirty="0"/>
              <a:t>allá de éstas, al </a:t>
            </a:r>
            <a:r>
              <a:rPr lang="es-PR" dirty="0" smtClean="0"/>
              <a:t>seguir con </a:t>
            </a:r>
            <a:r>
              <a:rPr lang="es-PR" dirty="0"/>
              <a:t>la limpieza de la casa, están las habitaciones de la autosuficiencia y </a:t>
            </a:r>
            <a:r>
              <a:rPr lang="es-PR" dirty="0" smtClean="0"/>
              <a:t>de la testarudez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8574842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matrimonio hizo realmente eso en mi favor: ¡Yo no tenía </a:t>
            </a:r>
            <a:r>
              <a:rPr lang="es-PR" dirty="0" smtClean="0"/>
              <a:t>idea de </a:t>
            </a:r>
            <a:r>
              <a:rPr lang="es-PR" dirty="0"/>
              <a:t>lo egocéntrico que era hasta que me casé! </a:t>
            </a:r>
            <a:endParaRPr lang="es-PR" dirty="0" smtClean="0"/>
          </a:p>
          <a:p>
            <a:r>
              <a:rPr lang="es-PR" dirty="0" smtClean="0"/>
              <a:t>George </a:t>
            </a:r>
            <a:r>
              <a:rPr lang="es-PR" dirty="0" err="1"/>
              <a:t>Gilder</a:t>
            </a:r>
            <a:r>
              <a:rPr lang="es-PR" dirty="0"/>
              <a:t>, en su </a:t>
            </a:r>
            <a:r>
              <a:rPr lang="es-PR" dirty="0" smtClean="0"/>
              <a:t>muy comentado </a:t>
            </a:r>
            <a:r>
              <a:rPr lang="es-PR" dirty="0"/>
              <a:t>libro </a:t>
            </a:r>
            <a:r>
              <a:rPr lang="es-PR" i="1" dirty="0" err="1"/>
              <a:t>Men</a:t>
            </a:r>
            <a:r>
              <a:rPr lang="es-PR" i="1" dirty="0"/>
              <a:t> and </a:t>
            </a:r>
            <a:r>
              <a:rPr lang="es-PR" i="1" dirty="0" err="1"/>
              <a:t>Marriage</a:t>
            </a:r>
            <a:r>
              <a:rPr lang="es-PR" i="1" dirty="0"/>
              <a:t> </a:t>
            </a:r>
            <a:r>
              <a:rPr lang="es-PR" dirty="0"/>
              <a:t>[Los hombres y el matrimonio], </a:t>
            </a:r>
            <a:r>
              <a:rPr lang="es-PR" dirty="0" smtClean="0"/>
              <a:t>incluso sostiene </a:t>
            </a:r>
            <a:r>
              <a:rPr lang="es-PR" dirty="0"/>
              <a:t>que el matrimonio es la única institución que domestica el </a:t>
            </a:r>
            <a:r>
              <a:rPr lang="es-PR" dirty="0" smtClean="0"/>
              <a:t>arraigado salvajismo </a:t>
            </a:r>
            <a:r>
              <a:rPr lang="es-PR" dirty="0"/>
              <a:t>del hombre</a:t>
            </a:r>
            <a:r>
              <a:rPr lang="es-P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95211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Con </a:t>
            </a:r>
            <a:r>
              <a:rPr lang="es-PR" dirty="0"/>
              <a:t>el paso de los años, un buen matrimonio </a:t>
            </a:r>
            <a:r>
              <a:rPr lang="es-PR" dirty="0" smtClean="0"/>
              <a:t>puede hacernos </a:t>
            </a:r>
            <a:r>
              <a:rPr lang="es-PR" dirty="0"/>
              <a:t>mejor, volviéndonos casi irreconocibles. </a:t>
            </a:r>
            <a:endParaRPr lang="es-PR" dirty="0" smtClean="0"/>
          </a:p>
          <a:p>
            <a:r>
              <a:rPr lang="es-PR" dirty="0" smtClean="0"/>
              <a:t>Hay</a:t>
            </a:r>
            <a:r>
              <a:rPr lang="es-PR" dirty="0"/>
              <a:t>, en realidad, </a:t>
            </a:r>
            <a:r>
              <a:rPr lang="es-PR" dirty="0" smtClean="0"/>
              <a:t>una santificación </a:t>
            </a:r>
            <a:r>
              <a:rPr lang="es-PR" dirty="0"/>
              <a:t>recíproca en el matrimonio.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247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Pero el énfasis de las Escrituras está en la responsabilidad que tiene el </a:t>
            </a:r>
            <a:r>
              <a:rPr lang="es-PR" dirty="0" smtClean="0"/>
              <a:t>esposo de </a:t>
            </a:r>
            <a:r>
              <a:rPr lang="es-PR" dirty="0"/>
              <a:t>amar a su esposa: </a:t>
            </a:r>
            <a:r>
              <a:rPr lang="es-PR" i="1" dirty="0"/>
              <a:t>"para santificarla, habiéndola purificado en </a:t>
            </a:r>
            <a:r>
              <a:rPr lang="es-PR" i="1" dirty="0" smtClean="0"/>
              <a:t>el lavamiento del </a:t>
            </a:r>
            <a:r>
              <a:rPr lang="es-PR" i="1" dirty="0"/>
              <a:t>agua por la palabra, a fin de presentársela a sí mismo, una iglesia gloriosa, </a:t>
            </a:r>
            <a:r>
              <a:rPr lang="es-PR" i="1" dirty="0" smtClean="0"/>
              <a:t>que no </a:t>
            </a:r>
            <a:r>
              <a:rPr lang="es-PR" i="1" dirty="0"/>
              <a:t>tuviera mancha ni arruga ni cosa semejante, sino que fuera santa y sin </a:t>
            </a:r>
            <a:r>
              <a:rPr lang="es-PR" i="1" dirty="0" smtClean="0"/>
              <a:t>mancha”</a:t>
            </a:r>
            <a:r>
              <a:rPr lang="es-PR" dirty="0" smtClean="0"/>
              <a:t> (</a:t>
            </a:r>
            <a:r>
              <a:rPr lang="es-PR" dirty="0">
                <a:solidFill>
                  <a:srgbClr val="FF0000"/>
                </a:solidFill>
              </a:rPr>
              <a:t>vv. 26</a:t>
            </a:r>
            <a:r>
              <a:rPr lang="es-PR" dirty="0" smtClean="0">
                <a:solidFill>
                  <a:srgbClr val="FF0000"/>
                </a:solidFill>
              </a:rPr>
              <a:t>, 27</a:t>
            </a:r>
            <a:r>
              <a:rPr lang="es-PR" dirty="0"/>
              <a:t>).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37433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Eso </a:t>
            </a:r>
            <a:r>
              <a:rPr lang="es-PR" dirty="0"/>
              <a:t>es lo que Cristo hará mediante nuestro </a:t>
            </a:r>
            <a:r>
              <a:rPr lang="es-PR" dirty="0" smtClean="0"/>
              <a:t>boda  </a:t>
            </a:r>
            <a:r>
              <a:rPr lang="es-PR" dirty="0"/>
              <a:t>con </a:t>
            </a:r>
            <a:r>
              <a:rPr lang="es-PR" dirty="0" smtClean="0"/>
              <a:t>Él ya </a:t>
            </a:r>
            <a:r>
              <a:rPr lang="es-PR" dirty="0"/>
              <a:t>que a su regreso la Iglesia lavada y regenerada le será presentada en </a:t>
            </a:r>
            <a:r>
              <a:rPr lang="es-PR" dirty="0" smtClean="0"/>
              <a:t>absoluta perfección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Esta </a:t>
            </a:r>
            <a:r>
              <a:rPr lang="es-PR" dirty="0"/>
              <a:t>será la reafirmación del más grande romance de todos los </a:t>
            </a:r>
            <a:r>
              <a:rPr lang="es-PR" dirty="0" smtClean="0"/>
              <a:t>tiempos.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500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Mientras tanto, estas divinas nupcias son una parábola de lo que </a:t>
            </a:r>
            <a:r>
              <a:rPr lang="es-PR" dirty="0" smtClean="0"/>
              <a:t>tiene que </a:t>
            </a:r>
            <a:r>
              <a:rPr lang="es-PR" dirty="0"/>
              <a:t>ser el efecto excelso del amante esposo sobre su esposa.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esposo </a:t>
            </a:r>
            <a:r>
              <a:rPr lang="es-PR" dirty="0" smtClean="0"/>
              <a:t>tiene que </a:t>
            </a:r>
            <a:r>
              <a:rPr lang="es-PR" dirty="0"/>
              <a:t>ser un hombre amante de la Palabra de Dios, que lleva una vida </a:t>
            </a:r>
            <a:r>
              <a:rPr lang="es-PR" dirty="0" smtClean="0"/>
              <a:t>de santidad</a:t>
            </a:r>
            <a:r>
              <a:rPr lang="es-PR" dirty="0"/>
              <a:t>, orando y sacrificando en favor de su esposa.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3076560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Su </a:t>
            </a:r>
            <a:r>
              <a:rPr lang="es-PR" dirty="0"/>
              <a:t>auténtica </a:t>
            </a:r>
            <a:r>
              <a:rPr lang="es-PR" dirty="0" smtClean="0"/>
              <a:t>espiritualidad estará </a:t>
            </a:r>
            <a:r>
              <a:rPr lang="es-PR" dirty="0"/>
              <a:t>dirigida a alentarla interiormente y hacia arriba, hacia la imagen </a:t>
            </a:r>
            <a:r>
              <a:rPr lang="es-PR" dirty="0" smtClean="0"/>
              <a:t>de Cristo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hombre que santifica a su esposa entiende que esta es </a:t>
            </a:r>
            <a:r>
              <a:rPr lang="es-PR" dirty="0" smtClean="0"/>
              <a:t>su responsabilidad </a:t>
            </a:r>
            <a:r>
              <a:rPr lang="es-PR" dirty="0"/>
              <a:t>por decreto divino.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096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Olvidando por el momento la responsabilidad espiritual de nuestra </a:t>
            </a:r>
            <a:r>
              <a:rPr lang="es-PR" dirty="0" smtClean="0"/>
              <a:t>esposa para </a:t>
            </a:r>
            <a:r>
              <a:rPr lang="es-PR" dirty="0"/>
              <a:t>con nosotros, ¿se da cuenta de que es su responsabilidad procurar </a:t>
            </a:r>
            <a:r>
              <a:rPr lang="es-PR" dirty="0" smtClean="0"/>
              <a:t>la santificación </a:t>
            </a:r>
            <a:r>
              <a:rPr lang="es-PR" dirty="0"/>
              <a:t>de su esposa? </a:t>
            </a:r>
            <a:endParaRPr lang="es-PR" dirty="0" smtClean="0"/>
          </a:p>
          <a:p>
            <a:r>
              <a:rPr lang="es-PR" dirty="0" smtClean="0"/>
              <a:t>Aun </a:t>
            </a:r>
            <a:r>
              <a:rPr lang="es-PR" dirty="0"/>
              <a:t>más, hablando sinceramente, ¿acepta que </a:t>
            </a:r>
            <a:r>
              <a:rPr lang="es-PR" dirty="0" smtClean="0"/>
              <a:t>así sea</a:t>
            </a:r>
            <a:r>
              <a:rPr lang="es-PR" dirty="0"/>
              <a:t>?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matrimonio revelará algo en cuanto a su mujer que usted ya sabe: </a:t>
            </a:r>
            <a:r>
              <a:rPr lang="es-PR" dirty="0" smtClean="0"/>
              <a:t>que su </a:t>
            </a:r>
            <a:r>
              <a:rPr lang="es-PR" dirty="0"/>
              <a:t>esposa es pecadora.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687178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El </a:t>
            </a:r>
            <a:r>
              <a:rPr lang="es-PR" dirty="0"/>
              <a:t>matrimonio lo revela todo: sus debilidades, sus </a:t>
            </a:r>
            <a:r>
              <a:rPr lang="es-PR" dirty="0" smtClean="0"/>
              <a:t>peores inconsecuencias</a:t>
            </a:r>
            <a:r>
              <a:rPr lang="es-PR" dirty="0"/>
              <a:t>, las cosas que los demás nunca ven. </a:t>
            </a:r>
            <a:endParaRPr lang="es-PR" dirty="0" smtClean="0"/>
          </a:p>
          <a:p>
            <a:r>
              <a:rPr lang="es-PR" i="1" dirty="0" smtClean="0"/>
              <a:t>Amar </a:t>
            </a:r>
            <a:r>
              <a:rPr lang="es-PR" i="1" dirty="0"/>
              <a:t>a nuestra esposa no </a:t>
            </a:r>
            <a:r>
              <a:rPr lang="es-PR" i="1" dirty="0" smtClean="0"/>
              <a:t>es amarla </a:t>
            </a:r>
            <a:r>
              <a:rPr lang="es-PR" i="1" dirty="0"/>
              <a:t>porque es santa sino porque es pecadora. </a:t>
            </a:r>
            <a:endParaRPr lang="es-PR" i="1" dirty="0" smtClean="0"/>
          </a:p>
        </p:txBody>
      </p:sp>
    </p:spTree>
    <p:extLst>
      <p:ext uri="{BB962C8B-B14F-4D97-AF65-F5344CB8AC3E}">
        <p14:creationId xmlns:p14="http://schemas.microsoft.com/office/powerpoint/2010/main" val="6691317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Pablo y la Disciplina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Hay otros pasajes </a:t>
            </a:r>
            <a:r>
              <a:rPr lang="es-PR" dirty="0">
                <a:latin typeface="Candara" panose="020E0502030303020204" pitchFamily="34" charset="0"/>
              </a:rPr>
              <a:t>de la Biblia que hablan de la disciplina, pero éste es el gran texto </a:t>
            </a:r>
            <a:r>
              <a:rPr lang="es-PR" dirty="0" smtClean="0">
                <a:latin typeface="Candara" panose="020E0502030303020204" pitchFamily="34" charset="0"/>
              </a:rPr>
              <a:t>clásico de </a:t>
            </a:r>
            <a:r>
              <a:rPr lang="es-PR" dirty="0">
                <a:latin typeface="Candara" panose="020E0502030303020204" pitchFamily="34" charset="0"/>
              </a:rPr>
              <a:t>las Escrituras.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palabra "ejercítate" se origina del vocablo griego </a:t>
            </a:r>
            <a:r>
              <a:rPr lang="es-PR" i="1" dirty="0" err="1" smtClean="0">
                <a:latin typeface="Candara" panose="020E0502030303020204" pitchFamily="34" charset="0"/>
              </a:rPr>
              <a:t>gumnos</a:t>
            </a:r>
            <a:r>
              <a:rPr lang="es-PR" i="1" dirty="0" smtClean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que </a:t>
            </a:r>
            <a:r>
              <a:rPr lang="es-PR" dirty="0">
                <a:latin typeface="Candara" panose="020E0502030303020204" pitchFamily="34" charset="0"/>
              </a:rPr>
              <a:t>significa "desnudo", y es la palabra de la cual se derive nuestra </a:t>
            </a:r>
            <a:r>
              <a:rPr lang="es-PR" dirty="0" smtClean="0">
                <a:latin typeface="Candara" panose="020E0502030303020204" pitchFamily="34" charset="0"/>
              </a:rPr>
              <a:t>palabra española </a:t>
            </a:r>
            <a:r>
              <a:rPr lang="es-PR" dirty="0">
                <a:latin typeface="Candara" panose="020E0502030303020204" pitchFamily="34" charset="0"/>
              </a:rPr>
              <a:t>gimnasio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1026" name="Picture 2" descr="http://www.hipnoterapeuta.net/images/deport-mujer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2407444"/>
            <a:ext cx="2638425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4843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"</a:t>
            </a:r>
            <a:r>
              <a:rPr lang="es-PR" dirty="0"/>
              <a:t>Si la amamos por su santidad, </a:t>
            </a:r>
            <a:r>
              <a:rPr lang="es-PR" dirty="0" smtClean="0"/>
              <a:t>no la </a:t>
            </a:r>
            <a:r>
              <a:rPr lang="es-PR" dirty="0"/>
              <a:t>amamos en absoluto", </a:t>
            </a:r>
            <a:r>
              <a:rPr lang="es-PR" dirty="0" smtClean="0"/>
              <a:t>dice </a:t>
            </a:r>
            <a:r>
              <a:rPr lang="es-PR" dirty="0"/>
              <a:t>Mason. </a:t>
            </a:r>
            <a:endParaRPr lang="es-PR" dirty="0" smtClean="0"/>
          </a:p>
          <a:p>
            <a:r>
              <a:rPr lang="es-PR" dirty="0" smtClean="0"/>
              <a:t>Usted </a:t>
            </a:r>
            <a:r>
              <a:rPr lang="es-PR" dirty="0"/>
              <a:t>debe ver a su esposa como se </a:t>
            </a:r>
            <a:r>
              <a:rPr lang="es-PR" dirty="0" smtClean="0"/>
              <a:t>ve a </a:t>
            </a:r>
            <a:r>
              <a:rPr lang="es-PR" dirty="0"/>
              <a:t>usted mismo, y la amará como se ama a usted mismo.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0582624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Usted </a:t>
            </a:r>
            <a:r>
              <a:rPr lang="es-PR" dirty="0"/>
              <a:t>se dará </a:t>
            </a:r>
            <a:r>
              <a:rPr lang="es-PR" dirty="0" smtClean="0"/>
              <a:t>cuenta de </a:t>
            </a:r>
            <a:r>
              <a:rPr lang="es-PR" dirty="0"/>
              <a:t>sus necesidades mutuas, y hurgará en la Palabra de Dios para oír de </a:t>
            </a:r>
            <a:r>
              <a:rPr lang="es-PR" dirty="0" smtClean="0"/>
              <a:t>corazón y </a:t>
            </a:r>
            <a:r>
              <a:rPr lang="es-PR" dirty="0"/>
              <a:t>tratar, por su gracia, de obedecerla a fin de que su esposa se vea </a:t>
            </a:r>
            <a:r>
              <a:rPr lang="es-PR" dirty="0" smtClean="0"/>
              <a:t>estimulada por </a:t>
            </a:r>
            <a:r>
              <a:rPr lang="es-PR" dirty="0"/>
              <a:t>su vida, convirtiéndose así en una esposa aun más hermosa para Cristo.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319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santificador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4582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Esto hace surgir algunas preguntas serias: ¿Se asemeja mi esposa más </a:t>
            </a:r>
            <a:r>
              <a:rPr lang="es-PR" dirty="0" smtClean="0"/>
              <a:t>a Cristo </a:t>
            </a:r>
            <a:r>
              <a:rPr lang="es-PR" dirty="0"/>
              <a:t>por estar casada conmigo? ¿O es ella como Cristo, a pesar de mí mismo</a:t>
            </a:r>
            <a:r>
              <a:rPr lang="es-PR" dirty="0" smtClean="0"/>
              <a:t>?</a:t>
            </a:r>
          </a:p>
          <a:p>
            <a:r>
              <a:rPr lang="es-PR" dirty="0"/>
              <a:t>¿Ha disminuido su semejanza a Cristo por mi causa? ¿La santifico o le </a:t>
            </a:r>
            <a:r>
              <a:rPr lang="es-PR" dirty="0" smtClean="0"/>
              <a:t>sirvo de </a:t>
            </a:r>
            <a:r>
              <a:rPr lang="es-PR" dirty="0"/>
              <a:t>tropiezo? ¿Es ella una mejor mujer por estar casada conmigo? ¿Es </a:t>
            </a:r>
            <a:r>
              <a:rPr lang="es-PR" dirty="0" smtClean="0"/>
              <a:t>una mejor </a:t>
            </a:r>
            <a:r>
              <a:rPr lang="es-PR" dirty="0"/>
              <a:t>amiga? ¿Es una mejor madre?</a:t>
            </a:r>
          </a:p>
          <a:p>
            <a:r>
              <a:rPr lang="es-PR" dirty="0"/>
              <a:t>El llamado es claro: nuestro amor debe ser un amor santificador.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799" y="0"/>
            <a:ext cx="1228725" cy="19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437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PR" b="1" dirty="0"/>
              <a:t>EL AMOR A UNO MISMO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63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557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/>
              <a:t>La mitología griega cuenta la historia de un hermoso joven que no se </a:t>
            </a:r>
            <a:r>
              <a:rPr lang="es-PR" dirty="0" smtClean="0"/>
              <a:t>había enamorado </a:t>
            </a:r>
            <a:r>
              <a:rPr lang="es-PR" dirty="0"/>
              <a:t>de nadie, hasta el día que vio su propio rostro reflejado en el agua </a:t>
            </a:r>
            <a:r>
              <a:rPr lang="es-PR" dirty="0" smtClean="0"/>
              <a:t>y se </a:t>
            </a:r>
            <a:r>
              <a:rPr lang="es-PR" dirty="0"/>
              <a:t>enamoró de ese reflejo.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174302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Estaba </a:t>
            </a:r>
            <a:r>
              <a:rPr lang="es-PR" dirty="0"/>
              <a:t>tan enfermo de amor por sí mismo, </a:t>
            </a:r>
            <a:r>
              <a:rPr lang="es-PR" dirty="0" smtClean="0"/>
              <a:t>que finalmente </a:t>
            </a:r>
            <a:r>
              <a:rPr lang="es-PR" dirty="0"/>
              <a:t>se consumió y murió, convirtiéndose en la flor que lleva su </a:t>
            </a:r>
            <a:r>
              <a:rPr lang="es-PR" dirty="0" smtClean="0"/>
              <a:t>nombre: </a:t>
            </a:r>
            <a:r>
              <a:rPr lang="es-PR" i="1" dirty="0" smtClean="0"/>
              <a:t>Narciso</a:t>
            </a:r>
            <a:r>
              <a:rPr lang="es-PR" i="1" dirty="0"/>
              <a:t>. </a:t>
            </a:r>
            <a:endParaRPr lang="es-PR" i="1" dirty="0" smtClean="0"/>
          </a:p>
          <a:p>
            <a:r>
              <a:rPr lang="es-PR" dirty="0" smtClean="0"/>
              <a:t>En </a:t>
            </a:r>
            <a:r>
              <a:rPr lang="es-PR" dirty="0"/>
              <a:t>realidad, ¡el amor narcisista no es nada bello! Sentimos </a:t>
            </a:r>
            <a:r>
              <a:rPr lang="es-PR" dirty="0" smtClean="0"/>
              <a:t>repulsión por </a:t>
            </a:r>
            <a:r>
              <a:rPr lang="es-PR" dirty="0"/>
              <a:t>el narcisismo y hacemos todo lo posible por evitarlo.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251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/>
              <a:t>Sin embargo, como algo increíble, en </a:t>
            </a:r>
            <a:r>
              <a:rPr lang="es-PR" dirty="0">
                <a:solidFill>
                  <a:srgbClr val="FF0000"/>
                </a:solidFill>
              </a:rPr>
              <a:t>Efesios 5 </a:t>
            </a:r>
            <a:r>
              <a:rPr lang="es-PR" dirty="0"/>
              <a:t>se nos llama a un </a:t>
            </a:r>
            <a:r>
              <a:rPr lang="es-PR" dirty="0" smtClean="0"/>
              <a:t>amor muy </a:t>
            </a:r>
            <a:r>
              <a:rPr lang="es-PR" dirty="0"/>
              <a:t>grande por nosotros mismos: </a:t>
            </a:r>
            <a:r>
              <a:rPr lang="es-PR" i="1" dirty="0"/>
              <a:t>"Así también los maridos deben amar a </a:t>
            </a:r>
            <a:r>
              <a:rPr lang="es-PR" i="1" dirty="0" smtClean="0"/>
              <a:t>sus mujeres </a:t>
            </a:r>
            <a:r>
              <a:rPr lang="es-PR" i="1" dirty="0"/>
              <a:t>como a sus mismos </a:t>
            </a:r>
            <a:r>
              <a:rPr lang="es-PR" i="1" dirty="0" smtClean="0"/>
              <a:t>cuerpos…”</a:t>
            </a:r>
          </a:p>
        </p:txBody>
      </p:sp>
    </p:spTree>
    <p:extLst>
      <p:ext uri="{BB962C8B-B14F-4D97-AF65-F5344CB8AC3E}">
        <p14:creationId xmlns:p14="http://schemas.microsoft.com/office/powerpoint/2010/main" val="22656388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 fontScale="92500"/>
          </a:bodyPr>
          <a:lstStyle/>
          <a:p>
            <a:r>
              <a:rPr lang="es-PR" i="1" dirty="0" smtClean="0"/>
              <a:t>“…El </a:t>
            </a:r>
            <a:r>
              <a:rPr lang="es-PR" i="1" dirty="0"/>
              <a:t>que ama a su mujer, a sí mismo </a:t>
            </a:r>
            <a:r>
              <a:rPr lang="es-PR" i="1" dirty="0" smtClean="0"/>
              <a:t>se ama</a:t>
            </a:r>
            <a:r>
              <a:rPr lang="es-PR" i="1" dirty="0"/>
              <a:t>. Porque nadie aborreció jamás a su propia carne, sino que la sustenta y </a:t>
            </a:r>
            <a:r>
              <a:rPr lang="es-PR" i="1" dirty="0" smtClean="0"/>
              <a:t>la cuida </a:t>
            </a:r>
            <a:r>
              <a:rPr lang="es-PR" i="1" dirty="0"/>
              <a:t>como también Cristo a la iglesia, porque somos miembros de su </a:t>
            </a:r>
            <a:r>
              <a:rPr lang="es-PR" i="1" dirty="0" smtClean="0"/>
              <a:t>cuerpo, de </a:t>
            </a:r>
            <a:r>
              <a:rPr lang="es-PR" i="1" dirty="0"/>
              <a:t>su sangre y de sus huesos"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vv. 28-30</a:t>
            </a:r>
            <a:r>
              <a:rPr lang="es-PR" dirty="0"/>
              <a:t>).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1917760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4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Este </a:t>
            </a:r>
            <a:r>
              <a:rPr lang="es-PR" dirty="0"/>
              <a:t>amor por nosotros </a:t>
            </a:r>
            <a:r>
              <a:rPr lang="es-PR" dirty="0" smtClean="0"/>
              <a:t>mismos cuando </a:t>
            </a:r>
            <a:r>
              <a:rPr lang="es-PR" dirty="0"/>
              <a:t>amamos a nuestra esposa se base en la unidad de "una sola carne" </a:t>
            </a:r>
            <a:r>
              <a:rPr lang="es-PR" dirty="0" smtClean="0"/>
              <a:t>de la </a:t>
            </a:r>
            <a:r>
              <a:rPr lang="es-PR" dirty="0"/>
              <a:t>que ya hemos hablado, del profundo intercambio de almas que se </a:t>
            </a:r>
            <a:r>
              <a:rPr lang="es-PR" dirty="0" smtClean="0"/>
              <a:t>produce en </a:t>
            </a:r>
            <a:r>
              <a:rPr lang="es-PR" dirty="0"/>
              <a:t>el matrimonio que hasta puede hacernos parecer físicamente a </a:t>
            </a:r>
            <a:r>
              <a:rPr lang="es-PR" dirty="0" smtClean="0"/>
              <a:t>nuestro cónyuge</a:t>
            </a:r>
            <a:r>
              <a:rPr lang="es-PR" dirty="0"/>
              <a:t>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9467213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 </a:t>
            </a:r>
            <a:r>
              <a:rPr lang="es-PR" dirty="0"/>
              <a:t>el amor que el Lorenzo de Shakespeare alaba cuando le dice </a:t>
            </a:r>
            <a:r>
              <a:rPr lang="es-PR" dirty="0" smtClean="0"/>
              <a:t>a Jessica </a:t>
            </a:r>
            <a:r>
              <a:rPr lang="es-PR" dirty="0"/>
              <a:t>que ella será puesta en "mi alma invariable</a:t>
            </a:r>
            <a:r>
              <a:rPr lang="es-PR" dirty="0" smtClean="0"/>
              <a:t>".</a:t>
            </a:r>
          </a:p>
          <a:p>
            <a:r>
              <a:rPr lang="es-PR" dirty="0" smtClean="0"/>
              <a:t>¡</a:t>
            </a:r>
            <a:r>
              <a:rPr lang="es-PR" dirty="0"/>
              <a:t>Nuestro amor </a:t>
            </a:r>
            <a:r>
              <a:rPr lang="es-PR" dirty="0" smtClean="0"/>
              <a:t>conyugal es </a:t>
            </a:r>
            <a:r>
              <a:rPr lang="es-PR" dirty="0"/>
              <a:t>nuestra alma invariable!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4561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Pablo y la Disciplina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las </a:t>
            </a:r>
            <a:r>
              <a:rPr lang="es-PR" dirty="0">
                <a:latin typeface="Candara" panose="020E0502030303020204" pitchFamily="34" charset="0"/>
              </a:rPr>
              <a:t>antiguas competencias atléticas </a:t>
            </a:r>
            <a:r>
              <a:rPr lang="es-PR" dirty="0" smtClean="0">
                <a:latin typeface="Candara" panose="020E0502030303020204" pitchFamily="34" charset="0"/>
              </a:rPr>
              <a:t>griegas, los participantes competían </a:t>
            </a:r>
            <a:r>
              <a:rPr lang="es-PR" dirty="0">
                <a:latin typeface="Candara" panose="020E0502030303020204" pitchFamily="34" charset="0"/>
              </a:rPr>
              <a:t>sin ropas, para no tener ninguna carga o estorbo.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consiguiente</a:t>
            </a:r>
            <a:r>
              <a:rPr lang="es-PR" dirty="0" smtClean="0">
                <a:latin typeface="Candara" panose="020E0502030303020204" pitchFamily="34" charset="0"/>
              </a:rPr>
              <a:t>, la palabra </a:t>
            </a:r>
            <a:r>
              <a:rPr lang="es-PR" dirty="0">
                <a:latin typeface="Candara" panose="020E0502030303020204" pitchFamily="34" charset="0"/>
              </a:rPr>
              <a:t>"ejercítate" tenía originalmente </a:t>
            </a:r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sentido literal de "ejercítate desnudo</a:t>
            </a:r>
            <a:r>
              <a:rPr lang="es-PR" dirty="0" smtClean="0">
                <a:latin typeface="Candara" panose="020E0502030303020204" pitchFamily="34" charset="0"/>
              </a:rPr>
              <a:t>".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1905000"/>
            <a:ext cx="2847975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100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864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Amar a nuestra esposa como a nuestro propio cuerpo es algo grande </a:t>
            </a:r>
            <a:r>
              <a:rPr lang="es-PR" dirty="0" smtClean="0"/>
              <a:t>y maravilloso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Significa </a:t>
            </a:r>
            <a:r>
              <a:rPr lang="es-PR" dirty="0"/>
              <a:t>darle a ella la misma importancia, el mismo valor, "la </a:t>
            </a:r>
            <a:r>
              <a:rPr lang="es-PR" dirty="0" smtClean="0"/>
              <a:t>misma majestad </a:t>
            </a:r>
            <a:r>
              <a:rPr lang="es-PR" dirty="0"/>
              <a:t>existencial que nos concedemos naturalmente a nosotros mismos</a:t>
            </a:r>
            <a:r>
              <a:rPr lang="es-PR" dirty="0" smtClean="0"/>
              <a:t>".</a:t>
            </a:r>
          </a:p>
          <a:p>
            <a:r>
              <a:rPr lang="es-PR" dirty="0" smtClean="0"/>
              <a:t>Ella se </a:t>
            </a:r>
            <a:r>
              <a:rPr lang="es-PR" dirty="0"/>
              <a:t>vuelve tan concreta como lo soy yo para </a:t>
            </a:r>
            <a:r>
              <a:rPr lang="es-PR" dirty="0" smtClean="0"/>
              <a:t>mí </a:t>
            </a:r>
            <a:r>
              <a:rPr lang="es-PR" dirty="0"/>
              <a:t>mismo. Ella es yo mismo.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39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/>
          </a:bodyPr>
          <a:lstStyle/>
          <a:p>
            <a:r>
              <a:rPr lang="es-PR" dirty="0"/>
              <a:t>¿Cómo amar a nuestra esposa como a nosotros mismos? ¿Cómo cuidar </a:t>
            </a:r>
            <a:r>
              <a:rPr lang="es-PR" dirty="0" smtClean="0"/>
              <a:t>de ella </a:t>
            </a:r>
            <a:r>
              <a:rPr lang="es-PR" dirty="0"/>
              <a:t>como lo hacemos con nosotros mismos?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respuesta implica tres encarnaciones:</a:t>
            </a:r>
          </a:p>
          <a:p>
            <a:r>
              <a:rPr lang="es-PR" dirty="0"/>
              <a:t>La primera es una encarnación física.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9799333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9436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El </a:t>
            </a:r>
            <a:r>
              <a:rPr lang="es-PR" dirty="0"/>
              <a:t>doctor Robert </a:t>
            </a:r>
            <a:r>
              <a:rPr lang="es-PR" dirty="0" err="1"/>
              <a:t>Seizer</a:t>
            </a:r>
            <a:r>
              <a:rPr lang="es-PR" dirty="0"/>
              <a:t> cuenta </a:t>
            </a:r>
            <a:r>
              <a:rPr lang="es-PR" dirty="0" smtClean="0"/>
              <a:t>en su </a:t>
            </a:r>
            <a:r>
              <a:rPr lang="es-PR" dirty="0"/>
              <a:t>libro </a:t>
            </a:r>
            <a:r>
              <a:rPr lang="es-PR" i="1" dirty="0" smtClean="0"/>
              <a:t>Mortal </a:t>
            </a:r>
            <a:r>
              <a:rPr lang="es-PR" i="1" dirty="0" err="1"/>
              <a:t>Lessons</a:t>
            </a:r>
            <a:r>
              <a:rPr lang="es-PR" i="1" dirty="0"/>
              <a:t>: Notes in </a:t>
            </a:r>
            <a:r>
              <a:rPr lang="es-PR" i="1" dirty="0" err="1"/>
              <a:t>the</a:t>
            </a:r>
            <a:r>
              <a:rPr lang="es-PR" i="1" dirty="0"/>
              <a:t> </a:t>
            </a:r>
            <a:r>
              <a:rPr lang="es-PR" i="1" dirty="0" smtClean="0"/>
              <a:t>Art of</a:t>
            </a:r>
            <a:r>
              <a:rPr lang="es-PR" dirty="0" smtClean="0"/>
              <a:t> </a:t>
            </a:r>
            <a:r>
              <a:rPr lang="es-PR" i="1" dirty="0" err="1"/>
              <a:t>Surgery</a:t>
            </a:r>
            <a:r>
              <a:rPr lang="es-PR" i="1" dirty="0"/>
              <a:t> </a:t>
            </a:r>
            <a:r>
              <a:rPr lang="es-PR" dirty="0"/>
              <a:t>[Lecciones mortales: </a:t>
            </a:r>
            <a:r>
              <a:rPr lang="es-PR" dirty="0" smtClean="0"/>
              <a:t>Notas sobre </a:t>
            </a:r>
            <a:r>
              <a:rPr lang="es-PR" dirty="0"/>
              <a:t>el arte de la cirugía] la operación que realizó para extraer un tumor y </a:t>
            </a:r>
            <a:r>
              <a:rPr lang="es-PR" dirty="0" smtClean="0"/>
              <a:t>la necesidad </a:t>
            </a:r>
            <a:r>
              <a:rPr lang="es-PR" dirty="0"/>
              <a:t>que tuvo de cortar un nervio facial, dejando la boca de una </a:t>
            </a:r>
            <a:r>
              <a:rPr lang="es-PR" dirty="0" smtClean="0"/>
              <a:t>joven permanentemente </a:t>
            </a:r>
            <a:r>
              <a:rPr lang="es-PR" dirty="0"/>
              <a:t>torcida por la parálisis producida. </a:t>
            </a:r>
            <a:endParaRPr lang="es-PR" dirty="0" smtClean="0"/>
          </a:p>
          <a:p>
            <a:r>
              <a:rPr lang="es-PR" dirty="0" smtClean="0"/>
              <a:t>Dice </a:t>
            </a:r>
            <a:r>
              <a:rPr lang="es-PR" dirty="0"/>
              <a:t>el doctor </a:t>
            </a:r>
            <a:r>
              <a:rPr lang="es-PR" dirty="0" err="1"/>
              <a:t>Seizer</a:t>
            </a:r>
            <a:r>
              <a:rPr lang="es-PR" dirty="0"/>
              <a:t>: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889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5344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i="1" dirty="0" smtClean="0"/>
              <a:t>“Su </a:t>
            </a:r>
            <a:r>
              <a:rPr lang="es-PR" i="1" dirty="0"/>
              <a:t>joven esposo se encuentra en la habitación, de pie al otro lado de la cama </a:t>
            </a:r>
            <a:r>
              <a:rPr lang="es-PR" i="1" dirty="0" smtClean="0"/>
              <a:t>y juntos </a:t>
            </a:r>
            <a:r>
              <a:rPr lang="es-PR" i="1" dirty="0"/>
              <a:t>parecen sentirse a gusto a la luz de la lámpara al caer la tarde, ignorantes y aislados de </a:t>
            </a:r>
            <a:r>
              <a:rPr lang="es-PR" i="1" dirty="0" smtClean="0"/>
              <a:t>mí </a:t>
            </a:r>
            <a:r>
              <a:rPr lang="es-PR" i="1" dirty="0"/>
              <a:t>en su intimidad. ¿Quiénes son este joven y esta boca torcida </a:t>
            </a:r>
            <a:r>
              <a:rPr lang="es-PR" i="1" dirty="0" smtClean="0"/>
              <a:t>que he </a:t>
            </a:r>
            <a:r>
              <a:rPr lang="es-PR" i="1" dirty="0"/>
              <a:t>hecho - me pregunto -? ¿Quiénes son estos que se contemplan y se </a:t>
            </a:r>
            <a:r>
              <a:rPr lang="es-PR" i="1" dirty="0" smtClean="0"/>
              <a:t>tocan con </a:t>
            </a:r>
            <a:r>
              <a:rPr lang="es-PR" i="1" dirty="0"/>
              <a:t>tanto interés y avidez? </a:t>
            </a:r>
            <a:endParaRPr lang="es-PR" i="1" dirty="0" smtClean="0"/>
          </a:p>
          <a:p>
            <a:r>
              <a:rPr lang="es-PR" i="1" dirty="0" smtClean="0"/>
              <a:t>La </a:t>
            </a:r>
            <a:r>
              <a:rPr lang="es-PR" i="1" dirty="0"/>
              <a:t>joven pregunta: "¿Me quedará la boca así, </a:t>
            </a:r>
            <a:r>
              <a:rPr lang="es-PR" i="1" dirty="0" smtClean="0"/>
              <a:t>para siempre?“ "</a:t>
            </a:r>
            <a:r>
              <a:rPr lang="es-PR" i="1" dirty="0"/>
              <a:t>Sí -le digo -,porque el nervio fue cortado." </a:t>
            </a:r>
            <a:endParaRPr lang="es-PR" i="1" dirty="0" smtClean="0"/>
          </a:p>
        </p:txBody>
      </p:sp>
    </p:spTree>
    <p:extLst>
      <p:ext uri="{BB962C8B-B14F-4D97-AF65-F5344CB8AC3E}">
        <p14:creationId xmlns:p14="http://schemas.microsoft.com/office/powerpoint/2010/main" val="23190160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534400" cy="4719638"/>
          </a:xfrm>
        </p:spPr>
        <p:txBody>
          <a:bodyPr>
            <a:normAutofit/>
          </a:bodyPr>
          <a:lstStyle/>
          <a:p>
            <a:r>
              <a:rPr lang="es-PR" i="1" dirty="0" smtClean="0"/>
              <a:t>Ella </a:t>
            </a:r>
            <a:r>
              <a:rPr lang="es-PR" i="1" dirty="0"/>
              <a:t>asiente con la </a:t>
            </a:r>
            <a:r>
              <a:rPr lang="es-PR" i="1" dirty="0" smtClean="0"/>
              <a:t>cabeza y </a:t>
            </a:r>
            <a:r>
              <a:rPr lang="es-PR" i="1" dirty="0"/>
              <a:t>se queda en silencio. Pero el esposo sonríe. "Me gusta así - dice -. Te </a:t>
            </a:r>
            <a:r>
              <a:rPr lang="es-PR" i="1" dirty="0" smtClean="0"/>
              <a:t>queda bonito</a:t>
            </a:r>
            <a:r>
              <a:rPr lang="es-PR" i="1" dirty="0"/>
              <a:t>." </a:t>
            </a:r>
            <a:endParaRPr lang="es-PR" i="1" dirty="0" smtClean="0"/>
          </a:p>
          <a:p>
            <a:r>
              <a:rPr lang="es-PR" i="1" dirty="0" smtClean="0"/>
              <a:t>Luego </a:t>
            </a:r>
            <a:r>
              <a:rPr lang="es-PR" i="1" dirty="0"/>
              <a:t>... sin cohibiciones, se inclina para besar su boca torcida y yo, </a:t>
            </a:r>
            <a:r>
              <a:rPr lang="es-PR" i="1" dirty="0" smtClean="0"/>
              <a:t>tan cerca</a:t>
            </a:r>
            <a:r>
              <a:rPr lang="es-PR" i="1" dirty="0"/>
              <a:t>, puedo ver como él tuerce sus labios para acomodarlos a los de ella, </a:t>
            </a:r>
            <a:r>
              <a:rPr lang="es-PR" i="1" dirty="0" smtClean="0"/>
              <a:t>para demostrarle </a:t>
            </a:r>
            <a:r>
              <a:rPr lang="es-PR" i="1" dirty="0"/>
              <a:t>que su beso es posible todavía</a:t>
            </a:r>
            <a:r>
              <a:rPr lang="es-PR" i="1" dirty="0" smtClean="0"/>
              <a:t>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1240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4000" cy="4719638"/>
          </a:xfrm>
        </p:spPr>
        <p:txBody>
          <a:bodyPr>
            <a:normAutofit/>
          </a:bodyPr>
          <a:lstStyle/>
          <a:p>
            <a:r>
              <a:rPr lang="es-PR" dirty="0"/>
              <a:t>Así es la manera como debemos amar.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cuerpo de nuestra esposa </a:t>
            </a:r>
            <a:r>
              <a:rPr lang="es-PR" dirty="0" smtClean="0"/>
              <a:t>es nuestro </a:t>
            </a:r>
            <a:r>
              <a:rPr lang="es-PR" dirty="0"/>
              <a:t>cuerpo, su bienestar es nuestro bienestar, su atractivo es nuestro </a:t>
            </a:r>
            <a:r>
              <a:rPr lang="es-PR" dirty="0" smtClean="0"/>
              <a:t>atractivo y </a:t>
            </a:r>
            <a:r>
              <a:rPr lang="es-PR" dirty="0"/>
              <a:t>su preocupación es nuestra preocupación.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590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Una segunda manera de amar a nuestra esposa como a nuestro </a:t>
            </a:r>
            <a:r>
              <a:rPr lang="es-PR" dirty="0" smtClean="0"/>
              <a:t>propio cuerpo </a:t>
            </a:r>
            <a:r>
              <a:rPr lang="es-PR" dirty="0"/>
              <a:t>consiste en la encarnación </a:t>
            </a:r>
            <a:r>
              <a:rPr lang="es-PR" i="1" dirty="0"/>
              <a:t>emocional. </a:t>
            </a:r>
            <a:endParaRPr lang="es-PR" i="1" dirty="0" smtClean="0"/>
          </a:p>
          <a:p>
            <a:r>
              <a:rPr lang="es-PR" dirty="0" smtClean="0"/>
              <a:t>Son </a:t>
            </a:r>
            <a:r>
              <a:rPr lang="es-PR" dirty="0"/>
              <a:t>tantos los hombres que </a:t>
            </a:r>
            <a:r>
              <a:rPr lang="es-PR" dirty="0" smtClean="0"/>
              <a:t>hacer tema </a:t>
            </a:r>
            <a:r>
              <a:rPr lang="es-PR" dirty="0"/>
              <a:t>de humor humillante las diferencias emocionales que hay entre </a:t>
            </a:r>
            <a:r>
              <a:rPr lang="es-PR" dirty="0" smtClean="0"/>
              <a:t>hombres y </a:t>
            </a:r>
            <a:r>
              <a:rPr lang="es-PR" dirty="0"/>
              <a:t>mujeres.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69340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Desprecian </a:t>
            </a:r>
            <a:r>
              <a:rPr lang="es-PR" dirty="0"/>
              <a:t>la condición natural femenina, como si la </a:t>
            </a:r>
            <a:r>
              <a:rPr lang="es-PR" dirty="0" smtClean="0"/>
              <a:t>dureza masculina </a:t>
            </a:r>
            <a:r>
              <a:rPr lang="es-PR" dirty="0"/>
              <a:t>fuera superior.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/>
              <a:t>dan cuenta de las diferencias que hay entre </a:t>
            </a:r>
            <a:r>
              <a:rPr lang="es-PR" dirty="0" smtClean="0"/>
              <a:t>los sexos</a:t>
            </a:r>
            <a:r>
              <a:rPr lang="es-PR" dirty="0"/>
              <a:t>, pero no las toman en consideración y no tratan de comprender. </a:t>
            </a:r>
          </a:p>
        </p:txBody>
      </p:sp>
    </p:spTree>
    <p:extLst>
      <p:ext uri="{BB962C8B-B14F-4D97-AF65-F5344CB8AC3E}">
        <p14:creationId xmlns:p14="http://schemas.microsoft.com/office/powerpoint/2010/main" val="21864612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¡Ningún hombre </a:t>
            </a:r>
            <a:r>
              <a:rPr lang="es-PR" dirty="0"/>
              <a:t>puede decir que obedece a Dios si se comporta de esa manera! </a:t>
            </a:r>
            <a:endParaRPr lang="es-PR" dirty="0" smtClean="0"/>
          </a:p>
          <a:p>
            <a:r>
              <a:rPr lang="es-PR" dirty="0" smtClean="0"/>
              <a:t>Es una </a:t>
            </a:r>
            <a:r>
              <a:rPr lang="es-PR" dirty="0"/>
              <a:t>masculinidad mal entendida la que piensa que poder comprender </a:t>
            </a:r>
            <a:r>
              <a:rPr lang="es-PR" dirty="0" smtClean="0"/>
              <a:t>los sentimientos </a:t>
            </a:r>
            <a:r>
              <a:rPr lang="es-PR" dirty="0"/>
              <a:t>de otra persona es un rasgo femenino.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6267161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En </a:t>
            </a:r>
            <a:r>
              <a:rPr lang="es-PR" dirty="0"/>
              <a:t>realidad, tal </a:t>
            </a:r>
            <a:r>
              <a:rPr lang="es-PR" dirty="0" smtClean="0"/>
              <a:t>comprensión de </a:t>
            </a:r>
            <a:r>
              <a:rPr lang="es-PR" dirty="0"/>
              <a:t>las naturalezas complementarias que Dios les dio al hombre y a la mujer, </a:t>
            </a:r>
            <a:r>
              <a:rPr lang="es-PR" dirty="0" smtClean="0"/>
              <a:t>es característico </a:t>
            </a:r>
            <a:r>
              <a:rPr lang="es-PR" dirty="0"/>
              <a:t>de todo hombre verdaderamente desarrollado y maduro.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7141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Pablo y la Disciplina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la época del Nuevo Testamento se refería al ejercicio y al entrenamiento </a:t>
            </a:r>
            <a:r>
              <a:rPr lang="es-PR" dirty="0" smtClean="0">
                <a:latin typeface="Candara" panose="020E0502030303020204" pitchFamily="34" charset="0"/>
              </a:rPr>
              <a:t>en general, </a:t>
            </a:r>
            <a:r>
              <a:rPr lang="es-PR" dirty="0">
                <a:latin typeface="Candara" panose="020E0502030303020204" pitchFamily="34" charset="0"/>
              </a:rPr>
              <a:t>pero aun entonces era, y sigue siendo, una palabra con olor a </a:t>
            </a:r>
            <a:r>
              <a:rPr lang="es-PR" dirty="0" smtClean="0">
                <a:latin typeface="Candara" panose="020E0502030303020204" pitchFamily="34" charset="0"/>
              </a:rPr>
              <a:t>gimnasio, el </a:t>
            </a:r>
            <a:r>
              <a:rPr lang="es-PR" dirty="0">
                <a:latin typeface="Candara" panose="020E0502030303020204" pitchFamily="34" charset="0"/>
              </a:rPr>
              <a:t>esfuerzo de un buen entrenamiento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"</a:t>
            </a:r>
            <a:r>
              <a:rPr lang="es-PR" dirty="0">
                <a:latin typeface="Candara" panose="020E0502030303020204" pitchFamily="34" charset="0"/>
              </a:rPr>
              <a:t>Entrénate con un propósito de </a:t>
            </a:r>
            <a:r>
              <a:rPr lang="es-PR" dirty="0" smtClean="0">
                <a:latin typeface="Candara" panose="020E0502030303020204" pitchFamily="34" charset="0"/>
              </a:rPr>
              <a:t>santidad“, da </a:t>
            </a:r>
            <a:r>
              <a:rPr lang="es-PR" dirty="0">
                <a:latin typeface="Candara" panose="020E0502030303020204" pitchFamily="34" charset="0"/>
              </a:rPr>
              <a:t>a entender el sentido de </a:t>
            </a:r>
            <a:r>
              <a:rPr lang="es-PR" dirty="0" smtClean="0">
                <a:latin typeface="Candara" panose="020E0502030303020204" pitchFamily="34" charset="0"/>
              </a:rPr>
              <a:t>lo </a:t>
            </a:r>
            <a:r>
              <a:rPr lang="es-PR" dirty="0">
                <a:latin typeface="Candara" panose="020E0502030303020204" pitchFamily="34" charset="0"/>
              </a:rPr>
              <a:t>que Pablo está diciendo.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905000"/>
            <a:ext cx="2847975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930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mismo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4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Por último, por supuesto, debe haber encarnación </a:t>
            </a:r>
            <a:r>
              <a:rPr lang="es-PR" i="1" dirty="0" smtClean="0"/>
              <a:t>social</a:t>
            </a:r>
            <a:r>
              <a:rPr lang="es-PR" i="1" dirty="0"/>
              <a:t>. </a:t>
            </a:r>
            <a:endParaRPr lang="es-PR" i="1" dirty="0" smtClean="0"/>
          </a:p>
          <a:p>
            <a:r>
              <a:rPr lang="es-PR" dirty="0" err="1" smtClean="0"/>
              <a:t>Erma</a:t>
            </a:r>
            <a:r>
              <a:rPr lang="es-PR" dirty="0" smtClean="0"/>
              <a:t> </a:t>
            </a:r>
            <a:r>
              <a:rPr lang="es-PR" dirty="0" err="1" smtClean="0"/>
              <a:t>Bombeck</a:t>
            </a:r>
            <a:r>
              <a:rPr lang="es-PR" dirty="0" smtClean="0"/>
              <a:t> dice </a:t>
            </a:r>
            <a:r>
              <a:rPr lang="es-PR" dirty="0"/>
              <a:t>jocosamente que hay muchos maridos machistas que piensan que </a:t>
            </a:r>
            <a:r>
              <a:rPr lang="es-PR" dirty="0" smtClean="0"/>
              <a:t>su esposa </a:t>
            </a:r>
            <a:r>
              <a:rPr lang="es-PR" dirty="0"/>
              <a:t>debe pasar todo el día ocupándose de los juguetes de los niños o de </a:t>
            </a:r>
            <a:r>
              <a:rPr lang="es-PR" dirty="0" smtClean="0"/>
              <a:t>los lavar la ropa de </a:t>
            </a:r>
            <a:r>
              <a:rPr lang="es-PR" dirty="0"/>
              <a:t>la familia.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444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4102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La mujer tiene, desde luego, muchos escenarios sociales aparte del </a:t>
            </a:r>
            <a:r>
              <a:rPr lang="es-PR" dirty="0" smtClean="0"/>
              <a:t>hogar, tales </a:t>
            </a:r>
            <a:r>
              <a:rPr lang="es-PR" dirty="0"/>
              <a:t>como la oficina y la escuela. </a:t>
            </a:r>
            <a:endParaRPr lang="es-PR" dirty="0" smtClean="0"/>
          </a:p>
          <a:p>
            <a:r>
              <a:rPr lang="es-PR" dirty="0" smtClean="0"/>
              <a:t>Narra el autor </a:t>
            </a:r>
            <a:r>
              <a:rPr lang="es-PR" dirty="0"/>
              <a:t>una beneficiosa encarnación </a:t>
            </a:r>
            <a:r>
              <a:rPr lang="es-PR" dirty="0" smtClean="0"/>
              <a:t>que experimento </a:t>
            </a:r>
            <a:r>
              <a:rPr lang="es-PR" dirty="0"/>
              <a:t>una vez que </a:t>
            </a:r>
            <a:r>
              <a:rPr lang="es-PR" dirty="0" smtClean="0"/>
              <a:t>su </a:t>
            </a:r>
            <a:r>
              <a:rPr lang="es-PR" dirty="0"/>
              <a:t>esposa se encontraba visitando a su </a:t>
            </a:r>
            <a:r>
              <a:rPr lang="es-PR" dirty="0" smtClean="0"/>
              <a:t>hermana durante </a:t>
            </a:r>
            <a:r>
              <a:rPr lang="es-PR" dirty="0"/>
              <a:t>una semana, </a:t>
            </a:r>
            <a:r>
              <a:rPr lang="es-PR" dirty="0" smtClean="0"/>
              <a:t>dejándolo </a:t>
            </a:r>
            <a:r>
              <a:rPr lang="es-PR" dirty="0"/>
              <a:t>a cargo de </a:t>
            </a:r>
            <a:r>
              <a:rPr lang="es-PR" dirty="0" smtClean="0"/>
              <a:t>sus </a:t>
            </a:r>
            <a:r>
              <a:rPr lang="es-PR" dirty="0"/>
              <a:t>cuatro hijos pequeños.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1930627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0292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En esos </a:t>
            </a:r>
            <a:r>
              <a:rPr lang="es-PR" dirty="0"/>
              <a:t>días </a:t>
            </a:r>
            <a:r>
              <a:rPr lang="es-PR" dirty="0" smtClean="0"/>
              <a:t>le </a:t>
            </a:r>
            <a:r>
              <a:rPr lang="es-PR" dirty="0"/>
              <a:t>tocó preparar las comidas, cambiar un </a:t>
            </a:r>
            <a:r>
              <a:rPr lang="es-PR" dirty="0" smtClean="0"/>
              <a:t>sin fin </a:t>
            </a:r>
            <a:r>
              <a:rPr lang="es-PR" dirty="0"/>
              <a:t>de pañales, </a:t>
            </a:r>
            <a:r>
              <a:rPr lang="es-PR" dirty="0" smtClean="0"/>
              <a:t>vendar heridas</a:t>
            </a:r>
            <a:r>
              <a:rPr lang="es-PR" dirty="0"/>
              <a:t>, arbitrar en riñas, dar baños, ordenar el desorden y volver a </a:t>
            </a:r>
            <a:r>
              <a:rPr lang="es-PR" dirty="0" smtClean="0"/>
              <a:t>arreglarlo todo </a:t>
            </a:r>
            <a:r>
              <a:rPr lang="es-PR" dirty="0"/>
              <a:t>de nuevo</a:t>
            </a:r>
            <a:r>
              <a:rPr lang="es-PR" dirty="0" smtClean="0"/>
              <a:t>. </a:t>
            </a:r>
          </a:p>
          <a:p>
            <a:r>
              <a:rPr lang="es-PR" dirty="0" smtClean="0"/>
              <a:t>Estaba </a:t>
            </a:r>
            <a:r>
              <a:rPr lang="es-PR" dirty="0"/>
              <a:t>ocupado </a:t>
            </a:r>
            <a:r>
              <a:rPr lang="es-PR" i="1" dirty="0"/>
              <a:t>antes </a:t>
            </a:r>
            <a:r>
              <a:rPr lang="es-PR" dirty="0"/>
              <a:t>de </a:t>
            </a:r>
            <a:r>
              <a:rPr lang="es-PR" dirty="0" smtClean="0"/>
              <a:t>levantarse </a:t>
            </a:r>
            <a:r>
              <a:rPr lang="es-PR" dirty="0"/>
              <a:t>y </a:t>
            </a:r>
            <a:r>
              <a:rPr lang="es-PR" i="1" dirty="0"/>
              <a:t>después </a:t>
            </a:r>
            <a:r>
              <a:rPr lang="es-PR" dirty="0"/>
              <a:t>de </a:t>
            </a:r>
            <a:r>
              <a:rPr lang="es-PR" dirty="0" smtClean="0"/>
              <a:t>acostarse.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8175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experiencia </a:t>
            </a:r>
            <a:r>
              <a:rPr lang="es-PR" dirty="0" smtClean="0"/>
              <a:t>lo </a:t>
            </a:r>
            <a:r>
              <a:rPr lang="es-PR" dirty="0"/>
              <a:t>marcó de tal manera que en </a:t>
            </a:r>
            <a:r>
              <a:rPr lang="es-PR" dirty="0" smtClean="0"/>
              <a:t>su </a:t>
            </a:r>
            <a:r>
              <a:rPr lang="es-PR" dirty="0"/>
              <a:t>mente </a:t>
            </a:r>
            <a:r>
              <a:rPr lang="es-PR" dirty="0" smtClean="0"/>
              <a:t>inventó </a:t>
            </a:r>
            <a:r>
              <a:rPr lang="es-PR" dirty="0"/>
              <a:t>un </a:t>
            </a:r>
            <a:r>
              <a:rPr lang="es-PR" dirty="0" smtClean="0"/>
              <a:t>nuevo cuarto </a:t>
            </a:r>
            <a:r>
              <a:rPr lang="es-PR" dirty="0"/>
              <a:t>de cocina después de observar cómo se lavan los automóviles en </a:t>
            </a:r>
            <a:r>
              <a:rPr lang="es-PR" dirty="0" smtClean="0"/>
              <a:t>las máquinas </a:t>
            </a:r>
            <a:r>
              <a:rPr lang="es-PR" dirty="0"/>
              <a:t>automáticas.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pisos se inclinan hacia un inmenso desagüe </a:t>
            </a:r>
            <a:r>
              <a:rPr lang="es-PR" dirty="0" smtClean="0"/>
              <a:t>ubicado en </a:t>
            </a:r>
            <a:r>
              <a:rPr lang="es-PR" dirty="0"/>
              <a:t>el centro del cuarto de cocina. </a:t>
            </a:r>
            <a:endParaRPr lang="es-PR" dirty="0" smtClean="0"/>
          </a:p>
          <a:p>
            <a:r>
              <a:rPr lang="es-PR" dirty="0" smtClean="0"/>
              <a:t>De </a:t>
            </a:r>
            <a:r>
              <a:rPr lang="es-PR" dirty="0"/>
              <a:t>una de las paredes cuelga una </a:t>
            </a:r>
            <a:r>
              <a:rPr lang="es-PR" dirty="0" smtClean="0"/>
              <a:t>manguera lista </a:t>
            </a:r>
            <a:r>
              <a:rPr lang="es-PR" dirty="0"/>
              <a:t>para pulverizar todo lo sucio puesto allí después de las </a:t>
            </a:r>
            <a:r>
              <a:rPr lang="es-PR" dirty="0" smtClean="0"/>
              <a:t>comidas… </a:t>
            </a:r>
          </a:p>
          <a:p>
            <a:r>
              <a:rPr lang="es-PR" dirty="0" smtClean="0"/>
              <a:t>Fue una </a:t>
            </a:r>
            <a:r>
              <a:rPr lang="es-PR" dirty="0"/>
              <a:t>encarnación que no </a:t>
            </a:r>
            <a:r>
              <a:rPr lang="es-PR" dirty="0" smtClean="0"/>
              <a:t>estuvo </a:t>
            </a:r>
            <a:r>
              <a:rPr lang="es-PR" dirty="0"/>
              <a:t>muy deseoso de repetir, pero como </a:t>
            </a:r>
            <a:r>
              <a:rPr lang="es-PR" dirty="0" smtClean="0"/>
              <a:t>diríamos, ¡le </a:t>
            </a:r>
            <a:r>
              <a:rPr lang="es-PR" dirty="0"/>
              <a:t>hizo bien!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0115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/>
              <a:t>Estamos llamados a amarnos a nosotros mismos por mandato divino. </a:t>
            </a:r>
            <a:endParaRPr lang="es-PR" dirty="0" smtClean="0"/>
          </a:p>
          <a:p>
            <a:r>
              <a:rPr lang="es-PR" dirty="0" smtClean="0"/>
              <a:t>Eso significa </a:t>
            </a:r>
            <a:r>
              <a:rPr lang="es-PR" dirty="0"/>
              <a:t>amar a nuestra esposa como a nuestro propio cuerpo, a cuidar de </a:t>
            </a:r>
            <a:r>
              <a:rPr lang="es-PR" dirty="0" smtClean="0"/>
              <a:t>ella como </a:t>
            </a:r>
            <a:r>
              <a:rPr lang="es-PR" dirty="0"/>
              <a:t>Cristo cuida de la Iglesia.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2413273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amar el cuerpo de nuestra esposa como </a:t>
            </a:r>
            <a:r>
              <a:rPr lang="es-PR" dirty="0" smtClean="0"/>
              <a:t>amamos al </a:t>
            </a:r>
            <a:r>
              <a:rPr lang="es-PR" dirty="0"/>
              <a:t>nuestro exige una triple encarnación: </a:t>
            </a:r>
            <a:r>
              <a:rPr lang="es-PR" dirty="0" smtClean="0"/>
              <a:t>física, </a:t>
            </a:r>
            <a:r>
              <a:rPr lang="es-PR" dirty="0"/>
              <a:t>afectiva y social. </a:t>
            </a:r>
            <a:endParaRPr lang="es-PR" dirty="0" smtClean="0"/>
          </a:p>
          <a:p>
            <a:r>
              <a:rPr lang="es-PR" dirty="0" smtClean="0"/>
              <a:t>Debemos dedicar a </a:t>
            </a:r>
            <a:r>
              <a:rPr lang="es-PR" dirty="0"/>
              <a:t>nuestra esposa la misma energía, el mismo tiempo y la misma facultad </a:t>
            </a:r>
            <a:r>
              <a:rPr lang="es-PR" dirty="0" smtClean="0"/>
              <a:t>creadora que </a:t>
            </a:r>
            <a:r>
              <a:rPr lang="es-PR" dirty="0"/>
              <a:t>nos dedicamos a nosotros mismos.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118005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Estamos </a:t>
            </a:r>
            <a:r>
              <a:rPr lang="es-PR" dirty="0"/>
              <a:t>llamados a amarnos con </a:t>
            </a:r>
            <a:r>
              <a:rPr lang="es-PR" dirty="0" smtClean="0"/>
              <a:t>amor inquebrantable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Dichosa </a:t>
            </a:r>
            <a:r>
              <a:rPr lang="es-PR" dirty="0"/>
              <a:t>la esposa a quien se le ama así, y aun más dichoso </a:t>
            </a:r>
            <a:r>
              <a:rPr lang="es-PR" dirty="0" smtClean="0"/>
              <a:t>el hombre </a:t>
            </a:r>
            <a:r>
              <a:rPr lang="es-PR" dirty="0"/>
              <a:t>que ama de tal manera, porque es como Cristo.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7107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Es grande el </a:t>
            </a:r>
            <a:r>
              <a:rPr lang="es-PR" dirty="0" smtClean="0"/>
              <a:t>desafío </a:t>
            </a:r>
            <a:r>
              <a:rPr lang="es-PR" dirty="0"/>
              <a:t>que nos presenta Efesios 5: </a:t>
            </a:r>
            <a:endParaRPr lang="es-PR" dirty="0" smtClean="0"/>
          </a:p>
          <a:p>
            <a:pPr lvl="1"/>
            <a:r>
              <a:rPr lang="es-PR" dirty="0" smtClean="0"/>
              <a:t>Amor </a:t>
            </a:r>
            <a:r>
              <a:rPr lang="es-PR" i="1" dirty="0"/>
              <a:t>abnegado </a:t>
            </a:r>
            <a:r>
              <a:rPr lang="es-PR" dirty="0"/>
              <a:t>(¡el amor </a:t>
            </a:r>
            <a:r>
              <a:rPr lang="es-PR" dirty="0" smtClean="0"/>
              <a:t>es como </a:t>
            </a:r>
            <a:r>
              <a:rPr lang="es-PR" dirty="0"/>
              <a:t>la muerte!), </a:t>
            </a:r>
            <a:endParaRPr lang="es-PR" dirty="0" smtClean="0"/>
          </a:p>
          <a:p>
            <a:pPr lvl="1"/>
            <a:r>
              <a:rPr lang="es-PR" dirty="0" smtClean="0"/>
              <a:t>Amor </a:t>
            </a:r>
            <a:r>
              <a:rPr lang="es-PR" i="1" dirty="0"/>
              <a:t>santificador </a:t>
            </a:r>
            <a:r>
              <a:rPr lang="es-PR" dirty="0"/>
              <a:t>(amor que eleva) y </a:t>
            </a:r>
            <a:endParaRPr lang="es-PR" dirty="0" smtClean="0"/>
          </a:p>
          <a:p>
            <a:pPr lvl="1"/>
            <a:r>
              <a:rPr lang="es-PR" dirty="0" smtClean="0"/>
              <a:t>Amor </a:t>
            </a:r>
            <a:r>
              <a:rPr lang="es-PR" i="1" dirty="0"/>
              <a:t>a uno mismo </a:t>
            </a:r>
            <a:r>
              <a:rPr lang="es-PR" dirty="0"/>
              <a:t>(amar </a:t>
            </a:r>
            <a:r>
              <a:rPr lang="es-PR" dirty="0" smtClean="0"/>
              <a:t>a nuestra </a:t>
            </a:r>
            <a:r>
              <a:rPr lang="es-PR" dirty="0"/>
              <a:t>esposa es como amar nuestro propio cuerpo).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esto nos llama a hacer </a:t>
            </a:r>
            <a:r>
              <a:rPr lang="es-PR" dirty="0" smtClean="0"/>
              <a:t>algo, ese </a:t>
            </a:r>
            <a:r>
              <a:rPr lang="es-PR" dirty="0"/>
              <a:t>algo debe ser el esfuerzo por la santidad. </a:t>
            </a:r>
            <a:endParaRPr lang="es-PR" dirty="0" smtClean="0"/>
          </a:p>
          <a:p>
            <a:r>
              <a:rPr lang="es-PR" dirty="0"/>
              <a:t> </a:t>
            </a:r>
            <a:r>
              <a:rPr lang="es-PR" dirty="0" smtClean="0"/>
              <a:t>Como </a:t>
            </a:r>
            <a:r>
              <a:rPr lang="es-PR" dirty="0"/>
              <a:t>dijo </a:t>
            </a:r>
            <a:r>
              <a:rPr lang="es-PR" dirty="0" smtClean="0"/>
              <a:t>Walter </a:t>
            </a:r>
            <a:r>
              <a:rPr lang="es-PR" dirty="0" err="1" smtClean="0"/>
              <a:t>Trobisch</a:t>
            </a:r>
            <a:r>
              <a:rPr lang="es-PR" i="1" dirty="0" smtClean="0"/>
              <a:t>: "</a:t>
            </a:r>
            <a:r>
              <a:rPr lang="es-PR" i="1" dirty="0"/>
              <a:t>El </a:t>
            </a:r>
            <a:r>
              <a:rPr lang="es-PR" i="1" dirty="0" smtClean="0"/>
              <a:t>matrimonio no </a:t>
            </a:r>
            <a:r>
              <a:rPr lang="es-PR" i="1" dirty="0"/>
              <a:t>es un logro acabado, sino un proceso dinámico entre dos personas, </a:t>
            </a:r>
            <a:r>
              <a:rPr lang="es-PR" i="1" dirty="0" smtClean="0"/>
              <a:t>una relación </a:t>
            </a:r>
            <a:r>
              <a:rPr lang="es-PR" i="1" dirty="0"/>
              <a:t>que sufre cambios constantes, una relación que crece o se muere</a:t>
            </a:r>
            <a:r>
              <a:rPr lang="es-PR" i="1" dirty="0" smtClean="0"/>
              <a:t>."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7765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/>
              <a:t>El amor a uno </a:t>
            </a:r>
            <a:r>
              <a:rPr lang="es-PR" sz="4800" dirty="0" smtClean="0"/>
              <a:t>mismo 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/>
          </a:bodyPr>
          <a:lstStyle/>
          <a:p>
            <a:r>
              <a:rPr lang="es-PR" dirty="0"/>
              <a:t>El llamado que se nos hace a todos de amar a nuestra esposa como </a:t>
            </a:r>
            <a:r>
              <a:rPr lang="es-PR" dirty="0" smtClean="0"/>
              <a:t>Cristo amó </a:t>
            </a:r>
            <a:r>
              <a:rPr lang="es-PR" dirty="0"/>
              <a:t>a la Iglesia exige ciertas disciplinas específicas.</a:t>
            </a:r>
            <a:endParaRPr lang="es-PR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7893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/>
              <a:t>COMPROMISO RESPONSABLE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89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659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83531"/>
            <a:ext cx="7772400" cy="1462088"/>
          </a:xfrm>
        </p:spPr>
        <p:txBody>
          <a:bodyPr/>
          <a:lstStyle/>
          <a:p>
            <a:pPr algn="ctr"/>
            <a:r>
              <a:rPr lang="es-PR" sz="5400" dirty="0" smtClean="0">
                <a:latin typeface="Candara" pitchFamily="34" charset="0"/>
                <a:cs typeface="Calibri" pitchFamily="34" charset="0"/>
              </a:rPr>
              <a:t>La Disciplina del Matrimonio</a:t>
            </a:r>
            <a:endParaRPr lang="es-PR" sz="48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19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Compromiso responsable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Debemos comenzar con la disciplina del compromiso responsable. </a:t>
            </a:r>
            <a:endParaRPr lang="es-PR" dirty="0" smtClean="0"/>
          </a:p>
          <a:p>
            <a:r>
              <a:rPr lang="es-PR" dirty="0" smtClean="0"/>
              <a:t>Con </a:t>
            </a:r>
            <a:r>
              <a:rPr lang="es-PR" dirty="0"/>
              <a:t>el </a:t>
            </a:r>
            <a:r>
              <a:rPr lang="es-PR" dirty="0" smtClean="0"/>
              <a:t>paso de </a:t>
            </a:r>
            <a:r>
              <a:rPr lang="es-PR" dirty="0"/>
              <a:t>los años, me he vuelto más exigente en mis demandas a las parejas que </a:t>
            </a:r>
            <a:r>
              <a:rPr lang="es-PR" dirty="0" smtClean="0"/>
              <a:t>desean que </a:t>
            </a:r>
            <a:r>
              <a:rPr lang="es-PR" dirty="0"/>
              <a:t>las case. </a:t>
            </a:r>
            <a:endParaRPr lang="es-PR" dirty="0" smtClean="0"/>
          </a:p>
          <a:p>
            <a:r>
              <a:rPr lang="es-PR" dirty="0" smtClean="0"/>
              <a:t>Les </a:t>
            </a:r>
            <a:r>
              <a:rPr lang="es-PR" dirty="0"/>
              <a:t>digo que los votos matrimoniales son el compromiso </a:t>
            </a:r>
            <a:r>
              <a:rPr lang="es-PR" dirty="0" smtClean="0"/>
              <a:t>voluntario de </a:t>
            </a:r>
            <a:r>
              <a:rPr lang="es-PR" dirty="0"/>
              <a:t>amar, independientemente de como uno se sienta.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9882051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Compromiso responsable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Les </a:t>
            </a:r>
            <a:r>
              <a:rPr lang="es-PR" dirty="0"/>
              <a:t>digo que es una </a:t>
            </a:r>
            <a:r>
              <a:rPr lang="es-PR" dirty="0" smtClean="0"/>
              <a:t>tontería pensar </a:t>
            </a:r>
            <a:r>
              <a:rPr lang="es-PR" dirty="0"/>
              <a:t>que uno puede faltar a los votos sólo porque uno "sienta" que ya no </a:t>
            </a:r>
            <a:r>
              <a:rPr lang="es-PR" dirty="0" smtClean="0"/>
              <a:t>está enamorado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Les </a:t>
            </a:r>
            <a:r>
              <a:rPr lang="es-PR" dirty="0"/>
              <a:t>hago ver que las Escrituras nos llaman a "vestirnos de amor" </a:t>
            </a:r>
            <a:r>
              <a:rPr lang="es-PR" dirty="0" smtClean="0"/>
              <a:t>(</a:t>
            </a:r>
            <a:r>
              <a:rPr lang="es-PR" dirty="0" smtClean="0">
                <a:solidFill>
                  <a:srgbClr val="FF0000"/>
                </a:solidFill>
              </a:rPr>
              <a:t>Colosenses </a:t>
            </a:r>
            <a:r>
              <a:rPr lang="es-PR" dirty="0">
                <a:solidFill>
                  <a:srgbClr val="FF0000"/>
                </a:solidFill>
              </a:rPr>
              <a:t>3:14</a:t>
            </a:r>
            <a:r>
              <a:rPr lang="es-PR" dirty="0"/>
              <a:t>), y que a pesar de que ese amor puede ser considerado </a:t>
            </a:r>
            <a:r>
              <a:rPr lang="es-PR" dirty="0" smtClean="0"/>
              <a:t>hipócrita, nunca </a:t>
            </a:r>
            <a:r>
              <a:rPr lang="es-PR" dirty="0"/>
              <a:t>es hipocresía vestirse de la gracia divina.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4149668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Compromiso responsable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0540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Les </a:t>
            </a:r>
            <a:r>
              <a:rPr lang="es-PR" dirty="0"/>
              <a:t>digo que si tienen en mente </a:t>
            </a:r>
            <a:r>
              <a:rPr lang="es-PR" dirty="0" smtClean="0"/>
              <a:t>el más mínimo </a:t>
            </a:r>
            <a:r>
              <a:rPr lang="es-PR" dirty="0"/>
              <a:t>pensamiento de que pueden divorciarse si la otra persona no es </a:t>
            </a:r>
            <a:r>
              <a:rPr lang="es-PR" dirty="0" smtClean="0"/>
              <a:t>lo que </a:t>
            </a:r>
            <a:r>
              <a:rPr lang="es-PR" dirty="0"/>
              <a:t>esperaban, no realizaré la ceremonia de casamiento.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2228002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Compromiso responsable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5626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La </a:t>
            </a:r>
            <a:r>
              <a:rPr lang="es-PR" dirty="0"/>
              <a:t>verdad es que </a:t>
            </a:r>
            <a:r>
              <a:rPr lang="es-PR" dirty="0" smtClean="0"/>
              <a:t>los matrimonios </a:t>
            </a:r>
            <a:r>
              <a:rPr lang="es-PR" dirty="0"/>
              <a:t>que dependen de </a:t>
            </a:r>
            <a:r>
              <a:rPr lang="es-PR" dirty="0" smtClean="0"/>
              <a:t>estar "enamorados</a:t>
            </a:r>
            <a:r>
              <a:rPr lang="es-PR" dirty="0"/>
              <a:t>" para mantenerse, terminan </a:t>
            </a:r>
            <a:r>
              <a:rPr lang="es-PR" dirty="0" smtClean="0"/>
              <a:t>en fracaso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que recuerdan las ardientes promesas hechas en la ceremonia </a:t>
            </a:r>
            <a:r>
              <a:rPr lang="es-PR" dirty="0" smtClean="0"/>
              <a:t>nupcial son </a:t>
            </a:r>
            <a:r>
              <a:rPr lang="es-PR" dirty="0"/>
              <a:t>los que triunfan.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hay nada mejor que pacto más compromiso responsable.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3254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/>
              <a:t>FIDELIDAD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94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174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Fidelidad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5344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Cuando un hombre se compromete consigo mismo a amar a su esposa, </a:t>
            </a:r>
            <a:r>
              <a:rPr lang="es-PR" i="1" dirty="0"/>
              <a:t>"</a:t>
            </a:r>
            <a:r>
              <a:rPr lang="es-PR" i="1" dirty="0" smtClean="0"/>
              <a:t>como Cristo </a:t>
            </a:r>
            <a:r>
              <a:rPr lang="es-PR" i="1" dirty="0"/>
              <a:t>amó a la iglesia, y se entregó a sí mismo por ella", </a:t>
            </a:r>
            <a:r>
              <a:rPr lang="es-PR" dirty="0"/>
              <a:t>siempre le será fiel</a:t>
            </a:r>
            <a:r>
              <a:rPr lang="es-PR" dirty="0" smtClean="0"/>
              <a:t>.</a:t>
            </a:r>
          </a:p>
          <a:p>
            <a:r>
              <a:rPr lang="es-PR" dirty="0"/>
              <a:t>Una cosa con la cual la Iglesia puede contar siempre es con la </a:t>
            </a:r>
            <a:r>
              <a:rPr lang="es-PR" dirty="0" smtClean="0"/>
              <a:t>fidelidad del Esposo</a:t>
            </a:r>
            <a:r>
              <a:rPr lang="es-PR" dirty="0"/>
              <a:t>, Jesucristo. Y</a:t>
            </a:r>
            <a:r>
              <a:rPr lang="es-PR" dirty="0" smtClean="0"/>
              <a:t> </a:t>
            </a:r>
            <a:r>
              <a:rPr lang="es-PR" dirty="0"/>
              <a:t>esto es algo con lo que puede contar la </a:t>
            </a:r>
            <a:r>
              <a:rPr lang="es-PR" dirty="0" smtClean="0"/>
              <a:t>esposa: que el esposo </a:t>
            </a:r>
            <a:r>
              <a:rPr lang="es-PR" dirty="0"/>
              <a:t>ame como Cristo. </a:t>
            </a:r>
            <a:endParaRPr lang="es-PR" dirty="0" smtClean="0"/>
          </a:p>
          <a:p>
            <a:r>
              <a:rPr lang="es-PR" dirty="0" smtClean="0"/>
              <a:t>Jeremy </a:t>
            </a:r>
            <a:r>
              <a:rPr lang="es-PR" dirty="0"/>
              <a:t>Taylor, el notable predicador </a:t>
            </a:r>
            <a:r>
              <a:rPr lang="es-PR" dirty="0" smtClean="0"/>
              <a:t>del siglo diecisiete</a:t>
            </a:r>
            <a:r>
              <a:rPr lang="es-PR" dirty="0"/>
              <a:t>, dijo lo siguiente en cuanto a la fidelidad conyugal en su </a:t>
            </a:r>
            <a:r>
              <a:rPr lang="es-PR" dirty="0" smtClean="0"/>
              <a:t>sermón </a:t>
            </a:r>
            <a:r>
              <a:rPr lang="en-US" i="1" dirty="0" smtClean="0"/>
              <a:t>"</a:t>
            </a:r>
            <a:r>
              <a:rPr lang="en-US" i="1" dirty="0"/>
              <a:t>The Marriage Ring or the Mysteriousness and Duties of </a:t>
            </a:r>
            <a:r>
              <a:rPr lang="en-US" i="1" dirty="0" smtClean="0"/>
              <a:t>Marriage” </a:t>
            </a:r>
            <a:r>
              <a:rPr lang="en-US" dirty="0" smtClean="0"/>
              <a:t>[</a:t>
            </a:r>
            <a:r>
              <a:rPr lang="es-PR" dirty="0" smtClean="0"/>
              <a:t>sociedad </a:t>
            </a:r>
            <a:r>
              <a:rPr lang="es-PR" dirty="0"/>
              <a:t>matrimonial o el misterio y las obligaciones del matrimonio]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122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Fidelidad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5344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i="1" dirty="0"/>
              <a:t>“Sobre todo ...que él (el esposo) conserve hacia ella una confianza sagrada y una pureza inmaculada, porque en esto consiste la sociedad matrimonial que ata a dos corazones con una cinta eterna; es como la espada encendida del querubín puesto para guardar el paraíso ... La pureza es la garantía del amor, que protege a todos los misterios del matrimonio como se protegen los secretos de un templo. Bajo este cerrojo está depositada la seguridad de la familia, la unión de los afectos y el reparador de las roturas que se producen de cuando en cuando.”</a:t>
            </a:r>
          </a:p>
        </p:txBody>
      </p:sp>
    </p:spTree>
    <p:extLst>
      <p:ext uri="{BB962C8B-B14F-4D97-AF65-F5344CB8AC3E}">
        <p14:creationId xmlns:p14="http://schemas.microsoft.com/office/powerpoint/2010/main" val="97035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Fidelidad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334000" cy="4719638"/>
          </a:xfrm>
        </p:spPr>
        <p:txBody>
          <a:bodyPr>
            <a:normAutofit/>
          </a:bodyPr>
          <a:lstStyle/>
          <a:p>
            <a:r>
              <a:rPr lang="es-PR" dirty="0"/>
              <a:t>Nuestra esposa debe poder confiar en nuestra </a:t>
            </a:r>
            <a:r>
              <a:rPr lang="es-PR" dirty="0" smtClean="0"/>
              <a:t>fidelidad. </a:t>
            </a:r>
          </a:p>
          <a:p>
            <a:r>
              <a:rPr lang="es-PR" dirty="0" smtClean="0"/>
              <a:t>Todo </a:t>
            </a:r>
            <a:r>
              <a:rPr lang="es-PR" dirty="0"/>
              <a:t>lo </a:t>
            </a:r>
            <a:r>
              <a:rPr lang="es-PR" dirty="0" smtClean="0"/>
              <a:t>nuestro, nuestra mirada, nuestras palabras, nuestra agenda, nuestro ardor en decirle </a:t>
            </a:r>
            <a:r>
              <a:rPr lang="es-PR" dirty="0"/>
              <a:t>a ella: </a:t>
            </a:r>
            <a:r>
              <a:rPr lang="es-PR" i="1" dirty="0"/>
              <a:t>"Te soy fiel y lo seré siempre."</a:t>
            </a:r>
          </a:p>
        </p:txBody>
      </p:sp>
    </p:spTree>
    <p:extLst>
      <p:ext uri="{BB962C8B-B14F-4D97-AF65-F5344CB8AC3E}">
        <p14:creationId xmlns:p14="http://schemas.microsoft.com/office/powerpoint/2010/main" val="17599887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1" y="1676401"/>
            <a:ext cx="8794750" cy="1462088"/>
          </a:xfrm>
        </p:spPr>
        <p:txBody>
          <a:bodyPr/>
          <a:lstStyle/>
          <a:p>
            <a:pPr algn="ctr"/>
            <a:r>
              <a:rPr lang="es-PR" b="1" dirty="0"/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1C1C1C"/>
                </a:solidFill>
              </a:rPr>
              <a:pPr/>
              <a:t>98</a:t>
            </a:fld>
            <a:endParaRPr lang="en-US">
              <a:solidFill>
                <a:srgbClr val="1C1C1C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768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  <a:cs typeface="Calibri" pitchFamily="34" charset="0"/>
              </a:rPr>
              <a:t>Comunicación</a:t>
            </a:r>
            <a:endParaRPr lang="es-PR" sz="40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/>
              <a:t>Luego viene la disciplina de la comunicación. Hace poco se les </a:t>
            </a:r>
            <a:r>
              <a:rPr lang="es-PR" dirty="0" smtClean="0"/>
              <a:t>preguntó lectores </a:t>
            </a:r>
            <a:r>
              <a:rPr lang="es-PR" dirty="0"/>
              <a:t>de una popular revista para mujeres lo siguiente: "Si usted </a:t>
            </a:r>
            <a:r>
              <a:rPr lang="es-PR" dirty="0" smtClean="0"/>
              <a:t>pudiera cambiar </a:t>
            </a:r>
            <a:r>
              <a:rPr lang="es-PR" dirty="0"/>
              <a:t>algo de su marido, ¿qué cambiaría?"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687108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114982</TotalTime>
  <Words>7920</Words>
  <Application>Microsoft Office PowerPoint</Application>
  <PresentationFormat>On-screen Show (4:3)</PresentationFormat>
  <Paragraphs>908</Paragraphs>
  <Slides>131</Slides>
  <Notes>131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131</vt:i4>
      </vt:variant>
    </vt:vector>
  </HeadingPairs>
  <TitlesOfParts>
    <vt:vector size="138" baseType="lpstr">
      <vt:lpstr>Arial</vt:lpstr>
      <vt:lpstr>Calibri</vt:lpstr>
      <vt:lpstr>Candara</vt:lpstr>
      <vt:lpstr>Tahoma</vt:lpstr>
      <vt:lpstr>Wingdings</vt:lpstr>
      <vt:lpstr>Blends</vt:lpstr>
      <vt:lpstr>64_Blends</vt:lpstr>
      <vt:lpstr>PowerPoint Presentation</vt:lpstr>
      <vt:lpstr>La importancia de la disciplina…</vt:lpstr>
      <vt:lpstr>La importancia de la disciplina…</vt:lpstr>
      <vt:lpstr>La importancia de la disciplina…</vt:lpstr>
      <vt:lpstr>Pablo y la Disciplina</vt:lpstr>
      <vt:lpstr>Pablo y la Disciplina</vt:lpstr>
      <vt:lpstr>Pablo y la Disciplina</vt:lpstr>
      <vt:lpstr>Pablo y la Disciplina</vt:lpstr>
      <vt:lpstr>La Disciplina del Matrimonio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Introducción</vt:lpstr>
      <vt:lpstr>EL AMOR ABNEGADO</vt:lpstr>
      <vt:lpstr>EL AMOR ABNEGADO</vt:lpstr>
      <vt:lpstr>EL AMOR ABNEGADO</vt:lpstr>
      <vt:lpstr>EL AMOR ABNEGADO</vt:lpstr>
      <vt:lpstr>La muerte</vt:lpstr>
      <vt:lpstr>La muerte</vt:lpstr>
      <vt:lpstr>La muerte</vt:lpstr>
      <vt:lpstr>La muerte</vt:lpstr>
      <vt:lpstr>La muerte</vt:lpstr>
      <vt:lpstr>La muerte</vt:lpstr>
      <vt:lpstr>La muerte</vt:lpstr>
      <vt:lpstr>El sufrimiento</vt:lpstr>
      <vt:lpstr>El sufrimiento</vt:lpstr>
      <vt:lpstr>El sufrimiento</vt:lpstr>
      <vt:lpstr>El sufrimiento</vt:lpstr>
      <vt:lpstr>La intercesión</vt:lpstr>
      <vt:lpstr>La intercesión</vt:lpstr>
      <vt:lpstr>La intercesión</vt:lpstr>
      <vt:lpstr>La intercesión</vt:lpstr>
      <vt:lpstr>La intercesión</vt:lpstr>
      <vt:lpstr>La intercesión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santificador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</vt:lpstr>
      <vt:lpstr>El amor a uno mismo </vt:lpstr>
      <vt:lpstr>El amor a uno mismo </vt:lpstr>
      <vt:lpstr>El amor a uno mismo </vt:lpstr>
      <vt:lpstr>El amor a uno mismo </vt:lpstr>
      <vt:lpstr>El amor a uno mismo </vt:lpstr>
      <vt:lpstr>El amor a uno mismo </vt:lpstr>
      <vt:lpstr>El amor a uno mismo </vt:lpstr>
      <vt:lpstr>El amor a uno mismo </vt:lpstr>
      <vt:lpstr>COMPROMISO RESPONSABLE</vt:lpstr>
      <vt:lpstr>Compromiso responsable</vt:lpstr>
      <vt:lpstr>Compromiso responsable</vt:lpstr>
      <vt:lpstr>Compromiso responsable</vt:lpstr>
      <vt:lpstr>Compromiso responsable</vt:lpstr>
      <vt:lpstr>FIDELIDAD</vt:lpstr>
      <vt:lpstr>Fidelidad</vt:lpstr>
      <vt:lpstr>Fidelidad</vt:lpstr>
      <vt:lpstr>Fidelidad</vt:lpstr>
      <vt:lpstr>COMUNICACIÓN</vt:lpstr>
      <vt:lpstr>Comunicación</vt:lpstr>
      <vt:lpstr>Comunicación</vt:lpstr>
      <vt:lpstr>Comunicación</vt:lpstr>
      <vt:lpstr>Comunicación</vt:lpstr>
      <vt:lpstr>Comunicación</vt:lpstr>
      <vt:lpstr>ENCOMIO</vt:lpstr>
      <vt:lpstr>Encomio</vt:lpstr>
      <vt:lpstr>Encomio</vt:lpstr>
      <vt:lpstr>Encomio</vt:lpstr>
      <vt:lpstr>Encomio</vt:lpstr>
      <vt:lpstr>Encomio</vt:lpstr>
      <vt:lpstr>DEFERENCIA</vt:lpstr>
      <vt:lpstr>Deferencia</vt:lpstr>
      <vt:lpstr>Deferencia</vt:lpstr>
      <vt:lpstr>Deferencia</vt:lpstr>
      <vt:lpstr>TIEMPO PARA EL ROMANCE</vt:lpstr>
      <vt:lpstr>Tiempo para el romance</vt:lpstr>
      <vt:lpstr>Tiempo para el romance</vt:lpstr>
      <vt:lpstr>Tiempo para el romance</vt:lpstr>
      <vt:lpstr>Tiempo para el romance</vt:lpstr>
      <vt:lpstr>Tiempo para el romance</vt:lpstr>
      <vt:lpstr>Tiempo para el romance</vt:lpstr>
      <vt:lpstr>Tiempo para el romance</vt:lpstr>
      <vt:lpstr>Tiempo para el romance</vt:lpstr>
      <vt:lpstr>Tiempo para el romance</vt:lpstr>
      <vt:lpstr>Para pensar</vt:lpstr>
      <vt:lpstr>Para pensar</vt:lpstr>
      <vt:lpstr>Para pensar</vt:lpstr>
      <vt:lpstr>La aplicación/Respuesta</vt:lpstr>
      <vt:lpstr>¡Piensa en esto!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Disciplinas del Hombre Piadoso</dc:title>
  <dc:creator>Tito Ortega</dc:creator>
  <cp:lastModifiedBy>Tito Ortega</cp:lastModifiedBy>
  <cp:revision>9612</cp:revision>
  <cp:lastPrinted>2014-10-28T21:39:32Z</cp:lastPrinted>
  <dcterms:created xsi:type="dcterms:W3CDTF">2007-01-24T21:53:34Z</dcterms:created>
  <dcterms:modified xsi:type="dcterms:W3CDTF">2015-03-05T02:11:37Z</dcterms:modified>
</cp:coreProperties>
</file>