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9" r:id="rId3"/>
    <p:sldId id="257" r:id="rId4"/>
    <p:sldId id="260" r:id="rId5"/>
    <p:sldId id="263" r:id="rId6"/>
    <p:sldId id="262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66" r:id="rId22"/>
    <p:sldId id="280" r:id="rId23"/>
    <p:sldId id="258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90" r:id="rId33"/>
    <p:sldId id="292" r:id="rId34"/>
    <p:sldId id="293" r:id="rId35"/>
    <p:sldId id="294" r:id="rId36"/>
    <p:sldId id="295" r:id="rId37"/>
    <p:sldId id="296" r:id="rId38"/>
    <p:sldId id="297" r:id="rId39"/>
    <p:sldId id="299" r:id="rId40"/>
    <p:sldId id="300" r:id="rId41"/>
    <p:sldId id="301" r:id="rId42"/>
    <p:sldId id="302" r:id="rId43"/>
    <p:sldId id="306" r:id="rId44"/>
    <p:sldId id="307" r:id="rId45"/>
    <p:sldId id="303" r:id="rId46"/>
    <p:sldId id="308" r:id="rId47"/>
    <p:sldId id="309" r:id="rId48"/>
    <p:sldId id="310" r:id="rId49"/>
    <p:sldId id="304" r:id="rId50"/>
    <p:sldId id="311" r:id="rId51"/>
    <p:sldId id="312" r:id="rId52"/>
    <p:sldId id="305" r:id="rId53"/>
    <p:sldId id="313" r:id="rId54"/>
    <p:sldId id="314" r:id="rId55"/>
    <p:sldId id="315" r:id="rId56"/>
    <p:sldId id="316" r:id="rId57"/>
  </p:sldIdLst>
  <p:sldSz cx="9144000" cy="6858000" type="screen4x3"/>
  <p:notesSz cx="6858000" cy="9144000"/>
  <p:defaultTextStyle>
    <a:defPPr>
      <a:defRPr lang="es-PR"/>
    </a:defPPr>
    <a:lvl1pPr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anose="05000000000000000000" pitchFamily="2" charset="2"/>
      <a:buChar char="n"/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anose="05000000000000000000" pitchFamily="2" charset="2"/>
      <a:buChar char="n"/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anose="05000000000000000000" pitchFamily="2" charset="2"/>
      <a:buChar char="n"/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anose="05000000000000000000" pitchFamily="2" charset="2"/>
      <a:buChar char="n"/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20000"/>
      </a:spcBef>
      <a:spcAft>
        <a:spcPct val="0"/>
      </a:spcAft>
      <a:buClr>
        <a:schemeClr val="folHlink"/>
      </a:buClr>
      <a:buSzPct val="60000"/>
      <a:buFont typeface="Wingdings" panose="05000000000000000000" pitchFamily="2" charset="2"/>
      <a:buChar char="n"/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54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31" autoAdjust="0"/>
  </p:normalViewPr>
  <p:slideViewPr>
    <p:cSldViewPr>
      <p:cViewPr varScale="1">
        <p:scale>
          <a:sx n="72" d="100"/>
          <a:sy n="72" d="100"/>
        </p:scale>
        <p:origin x="1242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29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9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7171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717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PR"/>
              </a:p>
            </p:txBody>
          </p:sp>
          <p:sp>
            <p:nvSpPr>
              <p:cNvPr id="717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PR"/>
              </a:p>
            </p:txBody>
          </p:sp>
        </p:grpSp>
        <p:grpSp>
          <p:nvGrpSpPr>
            <p:cNvPr id="7174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7175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PR"/>
              </a:p>
            </p:txBody>
          </p:sp>
          <p:sp>
            <p:nvSpPr>
              <p:cNvPr id="7176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PR"/>
              </a:p>
            </p:txBody>
          </p:sp>
        </p:grpSp>
        <p:sp>
          <p:nvSpPr>
            <p:cNvPr id="717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PR"/>
            </a:p>
          </p:txBody>
        </p:sp>
        <p:sp>
          <p:nvSpPr>
            <p:cNvPr id="717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PR"/>
            </a:p>
          </p:txBody>
        </p:sp>
        <p:sp>
          <p:nvSpPr>
            <p:cNvPr id="717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PR"/>
            </a:p>
          </p:txBody>
        </p:sp>
      </p:grpSp>
      <p:sp>
        <p:nvSpPr>
          <p:cNvPr id="718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PR" noProof="0" smtClean="0"/>
              <a:t>Click to edit Master title style</a:t>
            </a:r>
          </a:p>
        </p:txBody>
      </p:sp>
      <p:sp>
        <p:nvSpPr>
          <p:cNvPr id="718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s-PR" noProof="0" smtClean="0"/>
              <a:t>Click to edit Master subtitle style</a:t>
            </a: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838200" y="6381750"/>
            <a:ext cx="2819400" cy="476250"/>
          </a:xfrm>
        </p:spPr>
        <p:txBody>
          <a:bodyPr anchor="t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s-PR"/>
              <a:t>(787) 890-0118</a:t>
            </a:r>
          </a:p>
          <a:p>
            <a:r>
              <a:rPr lang="es-PR"/>
              <a:t>www.iglesiabiblicabautista.org</a:t>
            </a:r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5943600" y="6400800"/>
            <a:ext cx="2895600" cy="457200"/>
          </a:xfrm>
        </p:spPr>
        <p:txBody>
          <a:bodyPr anchor="t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s-PR"/>
              <a:t>Iglesia Bíblica Bautista de Aguadilla</a:t>
            </a:r>
          </a:p>
        </p:txBody>
      </p:sp>
      <p:pic>
        <p:nvPicPr>
          <p:cNvPr id="7184" name="Picture 16" descr="IBB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82943-B90A-4490-9DFB-86D159303BBC}" type="slidenum">
              <a:rPr lang="es-PR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268744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1513" y="214313"/>
            <a:ext cx="1933575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14313"/>
            <a:ext cx="5649913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4F410B-9F86-4093-B065-A156DA2D6731}" type="slidenum">
              <a:rPr lang="es-PR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24758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24775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2017713"/>
            <a:ext cx="47815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2550" y="2017713"/>
            <a:ext cx="379253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8400" y="6248400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2CD5F31-C8D5-496B-A7BE-E7152963F6BE}" type="slidenum">
              <a:rPr lang="es-PR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378887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24775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19200" y="2017713"/>
            <a:ext cx="3790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5162550" y="2017713"/>
            <a:ext cx="3792538" cy="4114800"/>
          </a:xfrm>
        </p:spPr>
        <p:txBody>
          <a:bodyPr/>
          <a:lstStyle/>
          <a:p>
            <a:endParaRPr lang="es-P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8400" y="6248400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F48C212-1ED8-41D4-A235-ECC19D9C213B}" type="slidenum">
              <a:rPr lang="es-PR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848936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24775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219200" y="2017713"/>
            <a:ext cx="7735888" cy="4114800"/>
          </a:xfrm>
        </p:spPr>
        <p:txBody>
          <a:bodyPr/>
          <a:lstStyle/>
          <a:p>
            <a:endParaRPr lang="es-P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38400" y="6248400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9A9CBF7-28C8-4176-B906-A4D9E5345572}" type="slidenum">
              <a:rPr lang="es-PR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158943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4AB4D-6FDF-42EB-803D-64BE040752BC}" type="slidenum">
              <a:rPr lang="es-PR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580916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B90104-6071-45C5-BB3A-F82AD2415779}" type="slidenum">
              <a:rPr lang="es-PR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168698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017713"/>
            <a:ext cx="3790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2550" y="2017713"/>
            <a:ext cx="379253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0F253B-5BBC-476E-8FB8-BA4BB36E31A6}" type="slidenum">
              <a:rPr lang="es-PR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66013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68E3A-B2D4-44D6-A7B5-20AACC7BCBBC}" type="slidenum">
              <a:rPr lang="es-PR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18708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D07951-90CE-4348-BC59-23276F37C35A}" type="slidenum">
              <a:rPr lang="es-PR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56924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1C2CF-786C-4437-A149-52A06B562CED}" type="slidenum">
              <a:rPr lang="es-PR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51922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16F24-94D3-42C4-95DE-E8DF41174080}" type="slidenum">
              <a:rPr lang="es-PR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152418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50BBC6-17E4-4C22-869A-B4585B8477DF}" type="slidenum">
              <a:rPr lang="es-PR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55207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kumimoji="1" lang="es-PR" sz="2400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kumimoji="1" lang="es-PR" sz="2400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kumimoji="1" lang="es-PR" sz="2400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kumimoji="1" lang="es-PR" sz="2400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kumimoji="1" lang="es-PR" sz="2400"/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kumimoji="1" lang="es-PR" sz="2400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kumimoji="1" lang="es-PR" sz="2400"/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14313"/>
            <a:ext cx="7724775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PR" smtClean="0"/>
              <a:t>Click to edit Master title style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017713"/>
            <a:ext cx="7735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PR" smtClean="0"/>
              <a:t>Click to edit Master text styles</a:t>
            </a:r>
          </a:p>
          <a:p>
            <a:pPr lvl="1"/>
            <a:r>
              <a:rPr lang="es-PR" smtClean="0"/>
              <a:t>Second level</a:t>
            </a:r>
          </a:p>
          <a:p>
            <a:pPr lvl="2"/>
            <a:r>
              <a:rPr lang="es-PR" smtClean="0"/>
              <a:t>Third level</a:t>
            </a:r>
          </a:p>
          <a:p>
            <a:pPr lvl="3"/>
            <a:r>
              <a:rPr lang="es-PR" smtClean="0"/>
              <a:t>Fourth level</a:t>
            </a:r>
          </a:p>
          <a:p>
            <a:pPr lvl="4"/>
            <a:r>
              <a:rPr lang="es-PR" smtClean="0"/>
              <a:t>Fifth level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endParaRPr lang="es-PR"/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6248400"/>
            <a:ext cx="426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endParaRPr lang="es-PR"/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fld id="{29AA6594-A63D-4EEF-85C0-6352E4F10D7E}" type="slidenum">
              <a:rPr lang="es-PR"/>
              <a:pPr/>
              <a:t>‹#›</a:t>
            </a:fld>
            <a:endParaRPr lang="es-PR"/>
          </a:p>
        </p:txBody>
      </p:sp>
      <p:pic>
        <p:nvPicPr>
          <p:cNvPr id="6158" name="Picture 14" descr="IBB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marines.mil/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3.wdp"/><Relationship Id="rId4" Type="http://schemas.openxmlformats.org/officeDocument/2006/relationships/image" Target="../media/image26.png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3.wdp"/><Relationship Id="rId4" Type="http://schemas.openxmlformats.org/officeDocument/2006/relationships/image" Target="../media/image26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3.wdp"/><Relationship Id="rId4" Type="http://schemas.openxmlformats.org/officeDocument/2006/relationships/image" Target="../media/image26.png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6977"/>
          <a:stretch/>
        </p:blipFill>
        <p:spPr>
          <a:xfrm>
            <a:off x="0" y="-32047"/>
            <a:ext cx="9144000" cy="6890047"/>
          </a:xfrm>
          <a:prstGeom prst="rect">
            <a:avLst/>
          </a:prstGeom>
        </p:spPr>
      </p:pic>
      <p:sp>
        <p:nvSpPr>
          <p:cNvPr id="4" name="Rectangle 1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s-PR"/>
              <a:t>(787) 890-0118</a:t>
            </a:r>
          </a:p>
          <a:p>
            <a:r>
              <a:rPr lang="es-PR"/>
              <a:t>www.iglesiabiblicabautista.org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PR"/>
              <a:t>Iglesia Bíblica Bautista de Aguadilla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1662112"/>
            <a:ext cx="8153400" cy="1462088"/>
          </a:xfrm>
        </p:spPr>
        <p:txBody>
          <a:bodyPr/>
          <a:lstStyle/>
          <a:p>
            <a:r>
              <a:rPr lang="es-PR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Pensando y Viviendo Bíblicamente:</a:t>
            </a:r>
            <a:br>
              <a:rPr lang="es-PR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s-PR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La Masculinidad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785402"/>
            <a:ext cx="6400800" cy="628650"/>
          </a:xfrm>
        </p:spPr>
        <p:txBody>
          <a:bodyPr/>
          <a:lstStyle/>
          <a:p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26 de Septiembre de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Pecaminosidad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28599" y="2017712"/>
            <a:ext cx="5410201" cy="46878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PR" dirty="0">
                <a:latin typeface="Candara" panose="020E0502030303020204" pitchFamily="34" charset="0"/>
              </a:rPr>
              <a:t>Ideas depravadas de lo que es varonil has afectado negativamente a hombres y mujeres por siglos.</a:t>
            </a:r>
          </a:p>
          <a:p>
            <a:pPr lvl="1">
              <a:lnSpc>
                <a:spcPct val="80000"/>
              </a:lnSpc>
            </a:pPr>
            <a:r>
              <a:rPr lang="es-PR" dirty="0">
                <a:latin typeface="Candara" panose="020E0502030303020204" pitchFamily="34" charset="0"/>
              </a:rPr>
              <a:t>En el mundo antiguo, había desde maltrato leve hasta abusos graves contra las mujeres.</a:t>
            </a:r>
          </a:p>
          <a:p>
            <a:pPr lvl="1">
              <a:lnSpc>
                <a:spcPct val="80000"/>
              </a:lnSpc>
            </a:pPr>
            <a:r>
              <a:rPr lang="es-PR" dirty="0">
                <a:latin typeface="Candara" panose="020E0502030303020204" pitchFamily="34" charset="0"/>
              </a:rPr>
              <a:t>Los griegos antiguos denigraban a la mujeres como sólo para tener hijos y como amas de casa.</a:t>
            </a:r>
          </a:p>
        </p:txBody>
      </p:sp>
      <p:pic>
        <p:nvPicPr>
          <p:cNvPr id="20489" name="Picture 9" descr="Aristote+Plat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61" r="7652"/>
          <a:stretch/>
        </p:blipFill>
        <p:spPr bwMode="auto">
          <a:xfrm>
            <a:off x="5715000" y="1828800"/>
            <a:ext cx="3429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Pecaminosidad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2057400"/>
            <a:ext cx="5715000" cy="4114800"/>
          </a:xfrm>
        </p:spPr>
        <p:txBody>
          <a:bodyPr/>
          <a:lstStyle/>
          <a:p>
            <a:pPr lvl="1"/>
            <a:r>
              <a:rPr lang="es-PR" sz="3200" dirty="0">
                <a:latin typeface="Candara" panose="020E0502030303020204" pitchFamily="34" charset="0"/>
              </a:rPr>
              <a:t>No se les permitía comer en la misma mesa que los hombres o en reuniones públicas.</a:t>
            </a:r>
          </a:p>
          <a:p>
            <a:pPr lvl="1"/>
            <a:r>
              <a:rPr lang="es-PR" sz="3200" dirty="0">
                <a:latin typeface="Candara" panose="020E0502030303020204" pitchFamily="34" charset="0"/>
              </a:rPr>
              <a:t>Los romanos podían descartar a sus mujeres cuando les placía.</a:t>
            </a:r>
          </a:p>
        </p:txBody>
      </p:sp>
      <p:pic>
        <p:nvPicPr>
          <p:cNvPr id="21509" name="Picture 5" descr="romano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297"/>
          <a:stretch/>
        </p:blipFill>
        <p:spPr bwMode="auto">
          <a:xfrm>
            <a:off x="5890518" y="1825487"/>
            <a:ext cx="3253482" cy="503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Pecaminosidad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17713"/>
            <a:ext cx="5638800" cy="4114800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</a:rPr>
              <a:t>Por otro lado, los hombres que vivían en una sociedad matriarcal,</a:t>
            </a:r>
          </a:p>
          <a:p>
            <a:pPr lvl="1"/>
            <a:r>
              <a:rPr lang="es-PR" dirty="0">
                <a:latin typeface="Candara" panose="020E0502030303020204" pitchFamily="34" charset="0"/>
              </a:rPr>
              <a:t>Eran absorbidos por la familia de su esposa,</a:t>
            </a:r>
          </a:p>
          <a:p>
            <a:pPr lvl="1"/>
            <a:r>
              <a:rPr lang="es-PR" dirty="0">
                <a:latin typeface="Candara" panose="020E0502030303020204" pitchFamily="34" charset="0"/>
              </a:rPr>
              <a:t>Tenían que obedecer a su suegra o abuela,</a:t>
            </a:r>
          </a:p>
          <a:p>
            <a:pPr lvl="1"/>
            <a:r>
              <a:rPr lang="es-PR" dirty="0">
                <a:latin typeface="Candara" panose="020E0502030303020204" pitchFamily="34" charset="0"/>
              </a:rPr>
              <a:t>Y por lo general siempre estaban en segundo plano.</a:t>
            </a:r>
          </a:p>
        </p:txBody>
      </p:sp>
      <p:pic>
        <p:nvPicPr>
          <p:cNvPr id="22533" name="Picture 5" descr="ism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6"/>
          <a:stretch/>
        </p:blipFill>
        <p:spPr bwMode="auto">
          <a:xfrm>
            <a:off x="5943600" y="1828800"/>
            <a:ext cx="3213652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Pérdida de los Absolutos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En la historia más reciente, el </a:t>
            </a:r>
            <a:r>
              <a:rPr lang="es-PR" u="sng">
                <a:latin typeface="Candara" panose="020E0502030303020204" pitchFamily="34" charset="0"/>
              </a:rPr>
              <a:t>relativismo</a:t>
            </a:r>
            <a:r>
              <a:rPr lang="es-PR">
                <a:latin typeface="Candara" panose="020E0502030303020204" pitchFamily="34" charset="0"/>
              </a:rPr>
              <a:t> y el resultante </a:t>
            </a:r>
            <a:r>
              <a:rPr lang="es-PR" u="sng">
                <a:latin typeface="Candara" panose="020E0502030303020204" pitchFamily="34" charset="0"/>
              </a:rPr>
              <a:t>individualismo</a:t>
            </a:r>
            <a:r>
              <a:rPr lang="es-PR">
                <a:latin typeface="Candara" panose="020E0502030303020204" pitchFamily="34" charset="0"/>
              </a:rPr>
              <a:t> han tenido gran impacto en los géneros.</a:t>
            </a:r>
          </a:p>
          <a:p>
            <a:r>
              <a:rPr lang="es-PR">
                <a:latin typeface="Candara" panose="020E0502030303020204" pitchFamily="34" charset="0"/>
              </a:rPr>
              <a:t>La mentalidad de “cero absolutos” quiere decir que cada hombre depende de su propia “sabiduría” para definir la masculinidad.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Pérdida de los Absolutos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 sz="3600" dirty="0">
                <a:latin typeface="Candara" panose="020E0502030303020204" pitchFamily="34" charset="0"/>
              </a:rPr>
              <a:t>Y, ¿adónde lleva esta “sabiduría”?</a:t>
            </a:r>
          </a:p>
          <a:p>
            <a:pPr lvl="1"/>
            <a:r>
              <a:rPr lang="es-PR" sz="3200" dirty="0">
                <a:latin typeface="Candara" panose="020E0502030303020204" pitchFamily="34" charset="0"/>
              </a:rPr>
              <a:t>Como es de hombre, no se compara a la de Dios.</a:t>
            </a:r>
          </a:p>
          <a:p>
            <a:pPr lvl="1"/>
            <a:r>
              <a:rPr lang="es-PR" sz="3200" dirty="0">
                <a:latin typeface="Candara" panose="020E0502030303020204" pitchFamily="34" charset="0"/>
              </a:rPr>
              <a:t>Resulta en ideas y deseos egoístas.</a:t>
            </a:r>
          </a:p>
          <a:p>
            <a:pPr lvl="1"/>
            <a:r>
              <a:rPr lang="es-PR" sz="3200" dirty="0">
                <a:latin typeface="Candara" panose="020E0502030303020204" pitchFamily="34" charset="0"/>
              </a:rPr>
              <a:t>Resulta en “role </a:t>
            </a:r>
            <a:r>
              <a:rPr lang="es-PR" sz="3200" dirty="0" err="1">
                <a:latin typeface="Candara" panose="020E0502030303020204" pitchFamily="34" charset="0"/>
              </a:rPr>
              <a:t>models</a:t>
            </a:r>
            <a:r>
              <a:rPr lang="es-PR" sz="3200" dirty="0">
                <a:latin typeface="Candara" panose="020E0502030303020204" pitchFamily="34" charset="0"/>
              </a:rPr>
              <a:t>” inmorales (deportistas, artistas de cine, músicos de rock, etc.)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Pérdida de los Absolutos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Como resultado, hay gran resistencia a cada hombre tratar de definir lo que es </a:t>
            </a:r>
            <a:r>
              <a:rPr lang="es-PR" u="sng">
                <a:latin typeface="Candara" panose="020E0502030303020204" pitchFamily="34" charset="0"/>
              </a:rPr>
              <a:t>verdaderamente masculino.</a:t>
            </a:r>
          </a:p>
          <a:p>
            <a:r>
              <a:rPr lang="es-PR">
                <a:latin typeface="Candara" panose="020E0502030303020204" pitchFamily="34" charset="0"/>
              </a:rPr>
              <a:t>Por lo general se enseña hoy que no se debe pensar en términos de masculinidad sino en individualismo.</a:t>
            </a:r>
          </a:p>
          <a:p>
            <a:pPr lvl="1"/>
            <a:r>
              <a:rPr lang="es-PR">
                <a:latin typeface="Candara" panose="020E0502030303020204" pitchFamily="34" charset="0"/>
              </a:rPr>
              <a:t>O sea, que lo que tú definas como masculinidad está perfectamente bien.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¿Cómo nos afecta todo esto?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17712"/>
            <a:ext cx="4781550" cy="46116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</a:rPr>
              <a:t>La depravación (el pecado) va en aumento continuamente,</a:t>
            </a:r>
          </a:p>
          <a:p>
            <a:r>
              <a:rPr lang="es-PR" dirty="0">
                <a:latin typeface="Candara" panose="020E0502030303020204" pitchFamily="34" charset="0"/>
              </a:rPr>
              <a:t>Y el reconocimiento de la verdad de Dios va en declive.</a:t>
            </a:r>
          </a:p>
          <a:p>
            <a:pPr>
              <a:buFont typeface="Wingdings" panose="05000000000000000000" pitchFamily="2" charset="2"/>
              <a:buNone/>
            </a:pPr>
            <a:r>
              <a:rPr lang="es-PR" dirty="0">
                <a:solidFill>
                  <a:schemeClr val="hlink"/>
                </a:solidFill>
                <a:latin typeface="Candara" panose="020E0502030303020204" pitchFamily="34" charset="0"/>
              </a:rPr>
              <a:t>	(2da de Timoteo 3:1-5)</a:t>
            </a:r>
            <a:r>
              <a:rPr lang="es-PR" dirty="0"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26629" name="AutoShape 5" descr="pecado"/>
          <p:cNvSpPr>
            <a:spLocks noChangeAspect="1" noChangeArrowheads="1"/>
          </p:cNvSpPr>
          <p:nvPr/>
        </p:nvSpPr>
        <p:spPr bwMode="auto">
          <a:xfrm>
            <a:off x="3471863" y="2495550"/>
            <a:ext cx="2200275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PR"/>
          </a:p>
        </p:txBody>
      </p:sp>
      <p:sp>
        <p:nvSpPr>
          <p:cNvPr id="26631" name="AutoShape 7" descr="pecado"/>
          <p:cNvSpPr>
            <a:spLocks noChangeAspect="1" noChangeArrowheads="1"/>
          </p:cNvSpPr>
          <p:nvPr/>
        </p:nvSpPr>
        <p:spPr bwMode="auto">
          <a:xfrm>
            <a:off x="3471863" y="2495550"/>
            <a:ext cx="2200275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PR"/>
          </a:p>
        </p:txBody>
      </p:sp>
      <p:sp>
        <p:nvSpPr>
          <p:cNvPr id="26633" name="AutoShape 9" descr="pecado"/>
          <p:cNvSpPr>
            <a:spLocks noChangeAspect="1" noChangeArrowheads="1"/>
          </p:cNvSpPr>
          <p:nvPr/>
        </p:nvSpPr>
        <p:spPr bwMode="auto">
          <a:xfrm>
            <a:off x="3471863" y="2495550"/>
            <a:ext cx="2200275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PR"/>
          </a:p>
        </p:txBody>
      </p:sp>
      <p:sp>
        <p:nvSpPr>
          <p:cNvPr id="26635" name="AutoShape 11" descr="pecado"/>
          <p:cNvSpPr>
            <a:spLocks noChangeAspect="1" noChangeArrowheads="1"/>
          </p:cNvSpPr>
          <p:nvPr/>
        </p:nvSpPr>
        <p:spPr bwMode="auto">
          <a:xfrm>
            <a:off x="3471863" y="2495550"/>
            <a:ext cx="2200275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PR"/>
          </a:p>
        </p:txBody>
      </p:sp>
      <p:pic>
        <p:nvPicPr>
          <p:cNvPr id="26637" name="Picture 13" descr="pecado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514600"/>
            <a:ext cx="3733800" cy="31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¿Cómo nos afecta todo esto?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s-PR" sz="3600" dirty="0">
                <a:latin typeface="Candara" panose="020E0502030303020204" pitchFamily="34" charset="0"/>
              </a:rPr>
              <a:t>Se pierde la identidad, porque:</a:t>
            </a:r>
          </a:p>
          <a:p>
            <a:pPr lvl="1"/>
            <a:r>
              <a:rPr lang="es-PR" sz="3200" dirty="0">
                <a:latin typeface="Candara" panose="020E0502030303020204" pitchFamily="34" charset="0"/>
              </a:rPr>
              <a:t>No sabemos quiénes somos</a:t>
            </a:r>
          </a:p>
          <a:p>
            <a:pPr lvl="1"/>
            <a:r>
              <a:rPr lang="es-PR" sz="3200" dirty="0">
                <a:latin typeface="Candara" panose="020E0502030303020204" pitchFamily="34" charset="0"/>
              </a:rPr>
              <a:t>Ni por qué existimos.</a:t>
            </a:r>
          </a:p>
          <a:p>
            <a:endParaRPr lang="es-PR" sz="3600" dirty="0">
              <a:latin typeface="Candara" panose="020E0502030303020204" pitchFamily="34" charset="0"/>
            </a:endParaRPr>
          </a:p>
        </p:txBody>
      </p:sp>
      <p:pic>
        <p:nvPicPr>
          <p:cNvPr id="27655" name="Picture 7" descr="identity(L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828800"/>
            <a:ext cx="3581400" cy="501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s-PR" sz="360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3600" i="1" dirty="0">
                <a:solidFill>
                  <a:srgbClr val="000000"/>
                </a:solidFill>
                <a:latin typeface="Candara" panose="020E0502030303020204" pitchFamily="34" charset="0"/>
              </a:rPr>
              <a:t>Hay camino que al hombre le parece derecho;</a:t>
            </a:r>
            <a:r>
              <a:rPr lang="es-PR" sz="36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3600" i="1" dirty="0">
                <a:solidFill>
                  <a:srgbClr val="000000"/>
                </a:solidFill>
                <a:latin typeface="Candara" panose="020E0502030303020204" pitchFamily="34" charset="0"/>
              </a:rPr>
              <a:t>Pero su fin es camino de muerte.</a:t>
            </a:r>
            <a:r>
              <a:rPr lang="es-PR" sz="3600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PR" sz="3600" dirty="0">
                <a:solidFill>
                  <a:srgbClr val="000000"/>
                </a:solidFill>
                <a:latin typeface="Candara" panose="020E0502030303020204" pitchFamily="34" charset="0"/>
              </a:rPr>
              <a:t>	</a:t>
            </a:r>
            <a:r>
              <a:rPr lang="es-PR" sz="3600" dirty="0">
                <a:solidFill>
                  <a:schemeClr val="hlink"/>
                </a:solidFill>
                <a:latin typeface="Candara" panose="020E0502030303020204" pitchFamily="34" charset="0"/>
              </a:rPr>
              <a:t>(Proverbios 14.12, RVR60)</a:t>
            </a:r>
            <a:endParaRPr lang="es-PR" sz="3600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28679" name="Picture 7" descr="crooked_roa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778" y="1789113"/>
            <a:ext cx="3613343" cy="506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del Varón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s-PR" dirty="0">
                <a:solidFill>
                  <a:srgbClr val="000000"/>
                </a:solidFill>
                <a:latin typeface="Candara" panose="020E0502030303020204" pitchFamily="34" charset="0"/>
              </a:rPr>
              <a:t>El hombre fue creado a la imagen de Dios.</a:t>
            </a:r>
          </a:p>
          <a:p>
            <a:r>
              <a:rPr lang="es-PR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i="1" dirty="0">
                <a:solidFill>
                  <a:srgbClr val="000000"/>
                </a:solidFill>
                <a:latin typeface="Candara" panose="020E0502030303020204" pitchFamily="34" charset="0"/>
              </a:rPr>
              <a:t>Y creó Dios al hombre a su imagen, a imagen de Dios lo creó; varón y hembra los creó.</a:t>
            </a:r>
            <a:r>
              <a:rPr lang="es-PR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PR" dirty="0">
                <a:solidFill>
                  <a:srgbClr val="000000"/>
                </a:solidFill>
                <a:latin typeface="Candara" panose="020E0502030303020204" pitchFamily="34" charset="0"/>
              </a:rPr>
              <a:t>	</a:t>
            </a:r>
            <a:r>
              <a:rPr lang="es-PR" dirty="0">
                <a:solidFill>
                  <a:schemeClr val="hlink"/>
                </a:solidFill>
                <a:latin typeface="Candara" panose="020E0502030303020204" pitchFamily="34" charset="0"/>
              </a:rPr>
              <a:t>(Génesis 1.27, RVR60)</a:t>
            </a:r>
            <a:endParaRPr lang="es-PR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29702" name="Picture 6" descr="ede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11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961" y="1828800"/>
            <a:ext cx="3644039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 sz="400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4000" i="1">
                <a:solidFill>
                  <a:srgbClr val="000000"/>
                </a:solidFill>
                <a:latin typeface="Candara" panose="020E0502030303020204" pitchFamily="34" charset="0"/>
              </a:rPr>
              <a:t>Velad, estad firmes en la fe; portaos </a:t>
            </a:r>
            <a:r>
              <a:rPr lang="es-ES" sz="4000" i="1" u="sng">
                <a:solidFill>
                  <a:srgbClr val="000000"/>
                </a:solidFill>
                <a:latin typeface="Candara" panose="020E0502030303020204" pitchFamily="34" charset="0"/>
              </a:rPr>
              <a:t>varonilmente</a:t>
            </a:r>
            <a:r>
              <a:rPr lang="es-ES" sz="4000" i="1">
                <a:solidFill>
                  <a:srgbClr val="000000"/>
                </a:solidFill>
                <a:latin typeface="Candara" panose="020E0502030303020204" pitchFamily="34" charset="0"/>
              </a:rPr>
              <a:t>, y esforzaos.</a:t>
            </a:r>
            <a:r>
              <a:rPr lang="es-PR" sz="400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PR" sz="4000">
                <a:solidFill>
                  <a:srgbClr val="000000"/>
                </a:solidFill>
                <a:latin typeface="Candara" panose="020E0502030303020204" pitchFamily="34" charset="0"/>
              </a:rPr>
              <a:t>	</a:t>
            </a:r>
            <a:r>
              <a:rPr lang="es-PR" sz="4000">
                <a:solidFill>
                  <a:schemeClr val="hlink"/>
                </a:solidFill>
                <a:latin typeface="Candara" panose="020E0502030303020204" pitchFamily="34" charset="0"/>
              </a:rPr>
              <a:t>(1ra de Corintios 16.13, RVR60)</a:t>
            </a:r>
            <a:endParaRPr lang="es-PR" sz="4000" baseline="3000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del Varón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17713"/>
            <a:ext cx="4953000" cy="4114800"/>
          </a:xfrm>
        </p:spPr>
        <p:txBody>
          <a:bodyPr/>
          <a:lstStyle/>
          <a:p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El hombre fue creado un adorador.</a:t>
            </a:r>
          </a:p>
          <a:p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Mas la hora viene, y ahora es, cuando los verdaderos adoradores adorarán al Padre en espíritu y en verdad; porque también el Padre tales adoradores busca que le adoren.</a:t>
            </a: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PR" sz="2800" dirty="0">
                <a:solidFill>
                  <a:schemeClr val="hlink"/>
                </a:solidFill>
                <a:latin typeface="Candara" panose="020E0502030303020204" pitchFamily="34" charset="0"/>
              </a:rPr>
              <a:t>	(Juan 4.23, RVR60)</a:t>
            </a:r>
            <a:endParaRPr lang="es-PR" sz="2800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30726" name="Picture 6" descr="Foto Adorad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90"/>
          <a:stretch/>
        </p:blipFill>
        <p:spPr bwMode="auto">
          <a:xfrm>
            <a:off x="5257800" y="1828801"/>
            <a:ext cx="3886201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del Varón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Desde la caída, el hombre a sido pecador por naturaleza.</a:t>
            </a:r>
          </a:p>
          <a:p>
            <a:r>
              <a:rPr lang="es-PR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i="1">
                <a:solidFill>
                  <a:srgbClr val="000000"/>
                </a:solidFill>
                <a:latin typeface="Candara" panose="020E0502030303020204" pitchFamily="34" charset="0"/>
              </a:rPr>
              <a:t>Todos se desviaron, a una se hicieron inútiles;</a:t>
            </a:r>
            <a:r>
              <a:rPr lang="es-PR" i="1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i="1">
                <a:solidFill>
                  <a:srgbClr val="000000"/>
                </a:solidFill>
                <a:latin typeface="Candara" panose="020E0502030303020204" pitchFamily="34" charset="0"/>
              </a:rPr>
              <a:t>No hay quien haga lo bueno, no hay ni siquiera uno.</a:t>
            </a:r>
            <a:r>
              <a:rPr lang="es-PR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PR">
                <a:solidFill>
                  <a:srgbClr val="000000"/>
                </a:solidFill>
                <a:latin typeface="Candara" panose="020E0502030303020204" pitchFamily="34" charset="0"/>
              </a:rPr>
              <a:t>	</a:t>
            </a:r>
            <a:r>
              <a:rPr lang="es-PR">
                <a:solidFill>
                  <a:schemeClr val="hlink"/>
                </a:solidFill>
                <a:latin typeface="Candara" panose="020E0502030303020204" pitchFamily="34" charset="0"/>
              </a:rPr>
              <a:t>(Romanos 3.12, RVR60)</a:t>
            </a:r>
            <a:endParaRPr lang="es-PR" baseline="3000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del Varón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s-PR" sz="2900" dirty="0">
                <a:latin typeface="Candara" panose="020E0502030303020204" pitchFamily="34" charset="0"/>
              </a:rPr>
              <a:t>El hombre necesita de la gracia salvadora de Dios.</a:t>
            </a:r>
          </a:p>
          <a:p>
            <a:pPr>
              <a:lnSpc>
                <a:spcPct val="80000"/>
              </a:lnSpc>
            </a:pPr>
            <a:r>
              <a:rPr lang="es-PR" sz="2900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2900" i="1" dirty="0">
                <a:solidFill>
                  <a:srgbClr val="000000"/>
                </a:solidFill>
                <a:latin typeface="Candara" panose="020E0502030303020204" pitchFamily="34" charset="0"/>
              </a:rPr>
              <a:t>Pero cuando se manifestó la bondad de Dios nuestro Salvador, y su amor para con los hombres,</a:t>
            </a:r>
            <a:r>
              <a:rPr lang="es-PR" sz="29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2900" i="1" dirty="0">
                <a:solidFill>
                  <a:srgbClr val="000000"/>
                </a:solidFill>
                <a:latin typeface="Candara" panose="020E0502030303020204" pitchFamily="34" charset="0"/>
              </a:rPr>
              <a:t>nos salvó, no por obras de justicia que nosotros hubiéramos hecho, sino por su misericordia, por el lavamiento de la regeneración y por la renovación en el Espíritu Santo,</a:t>
            </a:r>
            <a:r>
              <a:rPr lang="es-PR" sz="29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2900" i="1" dirty="0">
                <a:solidFill>
                  <a:srgbClr val="000000"/>
                </a:solidFill>
                <a:latin typeface="Candara" panose="020E0502030303020204" pitchFamily="34" charset="0"/>
              </a:rPr>
              <a:t>el cual derramó en nosotros abundantemente por Jesucristo nuestro Salvador,</a:t>
            </a:r>
            <a:r>
              <a:rPr lang="es-PR" sz="29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2900" i="1" dirty="0">
                <a:solidFill>
                  <a:srgbClr val="000000"/>
                </a:solidFill>
                <a:latin typeface="Candara" panose="020E0502030303020204" pitchFamily="34" charset="0"/>
              </a:rPr>
              <a:t>para que justificados por su gracia, viniésemos a ser herederos conforme a la esperanza de la vida eterna.</a:t>
            </a:r>
            <a:r>
              <a:rPr lang="es-PR" sz="2900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s-PR" sz="2900" dirty="0">
                <a:solidFill>
                  <a:schemeClr val="hlink"/>
                </a:solidFill>
                <a:latin typeface="Candara" panose="020E0502030303020204" pitchFamily="34" charset="0"/>
              </a:rPr>
              <a:t>	(Tito 3.4-7, RVR60)</a:t>
            </a:r>
            <a:endParaRPr lang="es-PR" sz="2900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del Varón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s-PR" sz="2800">
                <a:latin typeface="Candara" panose="020E0502030303020204" pitchFamily="34" charset="0"/>
              </a:rPr>
              <a:t>El hombre no fue creado autosuficiente sino necesitado de Dios y de otros.</a:t>
            </a:r>
          </a:p>
          <a:p>
            <a:pPr>
              <a:lnSpc>
                <a:spcPct val="90000"/>
              </a:lnSpc>
            </a:pP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Yo soy la vid, vosotros los pámpanos; el que permanece en mí, y yo en él, éste lleva mucho fruto; porque separados de mí nada podéis hacer.</a:t>
            </a: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  <a:r>
              <a:rPr lang="es-PR" sz="2800" dirty="0">
                <a:solidFill>
                  <a:schemeClr val="hlink"/>
                </a:solidFill>
                <a:latin typeface="Candara" panose="020E0502030303020204" pitchFamily="34" charset="0"/>
              </a:rPr>
              <a:t>(Juan 15.5, RVR60)</a:t>
            </a:r>
            <a:endParaRPr lang="es-PR" sz="2800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9222" name="Picture 6" descr="grape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1" y="1809549"/>
            <a:ext cx="3713922" cy="504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del Varón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El hombre fue creado para ser diferente a la mujer.</a:t>
            </a:r>
          </a:p>
          <a:p>
            <a:r>
              <a:rPr lang="es-PR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i="1">
                <a:solidFill>
                  <a:srgbClr val="000000"/>
                </a:solidFill>
                <a:latin typeface="Candara" panose="020E0502030303020204" pitchFamily="34" charset="0"/>
              </a:rPr>
              <a:t>Y creó Dios al hombre a su imagen, a imagen de Dios lo creó; varón y hembra los creó.</a:t>
            </a:r>
            <a:r>
              <a:rPr lang="es-PR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PR">
                <a:solidFill>
                  <a:schemeClr val="hlink"/>
                </a:solidFill>
                <a:latin typeface="Candara" panose="020E0502030303020204" pitchFamily="34" charset="0"/>
              </a:rPr>
              <a:t>	(Génesis 1.27, RVR60)</a:t>
            </a:r>
            <a:endParaRPr lang="es-PR" baseline="3000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El movimiento feminista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58687"/>
            <a:ext cx="7735888" cy="12588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</a:rPr>
              <a:t>El movimiento feminista ha atacado lo que constituye un hombre o una mujer.</a:t>
            </a:r>
          </a:p>
        </p:txBody>
      </p:sp>
      <p:pic>
        <p:nvPicPr>
          <p:cNvPr id="33797" name="Picture 5" descr="p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012"/>
          <a:stretch/>
        </p:blipFill>
        <p:spPr bwMode="auto">
          <a:xfrm>
            <a:off x="0" y="2895601"/>
            <a:ext cx="91440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falsa masculinidad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200275"/>
            <a:ext cx="3790950" cy="4114800"/>
          </a:xfrm>
        </p:spPr>
        <p:txBody>
          <a:bodyPr/>
          <a:lstStyle/>
          <a:p>
            <a:r>
              <a:rPr lang="es-PR" sz="3600" dirty="0">
                <a:latin typeface="Candara" panose="020E0502030303020204" pitchFamily="34" charset="0"/>
              </a:rPr>
              <a:t>La sociedad individualista y mundana ofrece sus definiciones de masculinidad.</a:t>
            </a:r>
          </a:p>
        </p:txBody>
      </p:sp>
      <p:pic>
        <p:nvPicPr>
          <p:cNvPr id="34823" name="Picture 7" descr="Arnold%201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9000"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828800"/>
            <a:ext cx="3657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falsa masculinidad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017713"/>
            <a:ext cx="4705350" cy="4114800"/>
          </a:xfrm>
        </p:spPr>
        <p:txBody>
          <a:bodyPr/>
          <a:lstStyle/>
          <a:p>
            <a:r>
              <a:rPr lang="es-PR" sz="3600">
                <a:latin typeface="Candara" panose="020E0502030303020204" pitchFamily="34" charset="0"/>
              </a:rPr>
              <a:t>La sociedad individualista y mundana ofrece sus definiciones de masculinidad.</a:t>
            </a:r>
          </a:p>
        </p:txBody>
      </p:sp>
      <p:pic>
        <p:nvPicPr>
          <p:cNvPr id="36870" name="Picture 6" descr="spy_eastwood_dirtyHarry_L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828799"/>
            <a:ext cx="3886200" cy="502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falsa masculinidad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s-PR" sz="2800">
                <a:latin typeface="Candara" panose="020E0502030303020204" pitchFamily="34" charset="0"/>
              </a:rPr>
              <a:t>La sociedad individualista y mundana ofrece sus definiciones de masculinidad.</a:t>
            </a:r>
          </a:p>
        </p:txBody>
      </p:sp>
      <p:pic>
        <p:nvPicPr>
          <p:cNvPr id="37894" name="Picture 6" descr="Marc-Anthony-publicity-pho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692" r="6468" b="3076"/>
          <a:stretch>
            <a:fillRect/>
          </a:stretch>
        </p:blipFill>
        <p:spPr bwMode="auto">
          <a:xfrm>
            <a:off x="5105400" y="1828799"/>
            <a:ext cx="4038600" cy="498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verdadera masculinidad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s-PR" dirty="0">
                <a:latin typeface="Candara" panose="020E0502030303020204" pitchFamily="34" charset="0"/>
              </a:rPr>
              <a:t>Un hombre nunca podrá ser un hombre en el sentido correcto de la palabra a menos que viva su vida por La Palabra de Dios.</a:t>
            </a:r>
          </a:p>
          <a:p>
            <a:pPr>
              <a:lnSpc>
                <a:spcPct val="90000"/>
              </a:lnSpc>
            </a:pPr>
            <a:r>
              <a:rPr lang="es-PR" dirty="0">
                <a:latin typeface="Candara" panose="020E0502030303020204" pitchFamily="34" charset="0"/>
              </a:rPr>
              <a:t>Comenzando por recibir a Cristo como salvador de su vida.</a:t>
            </a:r>
          </a:p>
        </p:txBody>
      </p:sp>
      <p:pic>
        <p:nvPicPr>
          <p:cNvPr id="38919" name="Picture 7" descr="2B7FA215-44B0-448C-8517F1BB6D41127C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981200"/>
            <a:ext cx="32766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Contenido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</a:rPr>
              <a:t>La masculinidad según la sociedad.</a:t>
            </a:r>
          </a:p>
          <a:p>
            <a:r>
              <a:rPr lang="es-PR" dirty="0">
                <a:latin typeface="Candara" panose="020E0502030303020204" pitchFamily="34" charset="0"/>
              </a:rPr>
              <a:t>Lo que afecta el concepto de la masculinidad.</a:t>
            </a:r>
          </a:p>
          <a:p>
            <a:r>
              <a:rPr lang="es-PR" dirty="0">
                <a:latin typeface="Candara" panose="020E0502030303020204" pitchFamily="34" charset="0"/>
              </a:rPr>
              <a:t>Características básicas de la masculinidad.</a:t>
            </a:r>
          </a:p>
          <a:p>
            <a:r>
              <a:rPr lang="es-PR" dirty="0">
                <a:latin typeface="Candara" panose="020E0502030303020204" pitchFamily="34" charset="0"/>
              </a:rPr>
              <a:t>El hombre perfecto.</a:t>
            </a:r>
          </a:p>
          <a:p>
            <a:r>
              <a:rPr lang="es-PR" dirty="0">
                <a:latin typeface="Candara" panose="020E0502030303020204" pitchFamily="34" charset="0"/>
              </a:rPr>
              <a:t>Los líderes de la iglesia.</a:t>
            </a:r>
          </a:p>
          <a:p>
            <a:r>
              <a:rPr lang="es-PR" dirty="0">
                <a:latin typeface="Candara" panose="020E0502030303020204" pitchFamily="34" charset="0"/>
              </a:rPr>
              <a:t>Roles en los cuales un hombre debe sobresalir.</a:t>
            </a:r>
          </a:p>
          <a:p>
            <a:r>
              <a:rPr lang="es-PR" dirty="0">
                <a:latin typeface="Candara" panose="020E0502030303020204" pitchFamily="34" charset="0"/>
              </a:rPr>
              <a:t>Un hombre de verdad.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verdadera masculinidad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017713"/>
            <a:ext cx="8686800" cy="4114800"/>
          </a:xfrm>
        </p:spPr>
        <p:txBody>
          <a:bodyPr/>
          <a:lstStyle/>
          <a:p>
            <a:r>
              <a:rPr lang="es-PR" sz="3600" i="1" dirty="0">
                <a:latin typeface="Candara" panose="020E0502030303020204" pitchFamily="34" charset="0"/>
              </a:rPr>
              <a:t>“Lo que verdaderamente revela, no es lo que está por fuera del hombre, sino lo que está en su interior.” </a:t>
            </a:r>
            <a:r>
              <a:rPr lang="es-PR" sz="3600" dirty="0">
                <a:latin typeface="Candara" panose="020E0502030303020204" pitchFamily="34" charset="0"/>
              </a:rPr>
              <a:t>– A. B. Bruce.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El hombre perfecto: Jesús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 dirty="0">
                <a:latin typeface="Candara" panose="020E0502030303020204" pitchFamily="34" charset="0"/>
              </a:rPr>
              <a:t>Jesús, Dios hecho hombre, es declarado en las Escrituras como el único varón perfecto.</a:t>
            </a:r>
          </a:p>
          <a:p>
            <a:r>
              <a:rPr lang="es-PR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i="1" dirty="0">
                <a:solidFill>
                  <a:srgbClr val="000000"/>
                </a:solidFill>
                <a:latin typeface="Candara" panose="020E0502030303020204" pitchFamily="34" charset="0"/>
              </a:rPr>
              <a:t>Pues para esto fuisteis llamados; porque también Cristo padeció por nosotros, dejándonos ejemplo, para que sigáis sus pisadas;</a:t>
            </a:r>
            <a:r>
              <a:rPr lang="es-PR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i="1" dirty="0">
                <a:solidFill>
                  <a:srgbClr val="000000"/>
                </a:solidFill>
                <a:latin typeface="Candara" panose="020E0502030303020204" pitchFamily="34" charset="0"/>
              </a:rPr>
              <a:t>el cual no hizo pecado, ni se halló engaño en su boca;</a:t>
            </a:r>
            <a:r>
              <a:rPr lang="es-PR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PR" dirty="0">
                <a:solidFill>
                  <a:schemeClr val="hlink"/>
                </a:solidFill>
                <a:latin typeface="Candara" panose="020E0502030303020204" pitchFamily="34" charset="0"/>
              </a:rPr>
              <a:t>	(1ra de Pedro 2.21-22, RVR60)</a:t>
            </a:r>
            <a:endParaRPr lang="es-PR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El hombre perfecto: Jesús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Siendo así, Él es el modelo perfecto, el cual todo varón debe seguir.</a:t>
            </a:r>
          </a:p>
          <a:p>
            <a:r>
              <a:rPr lang="es-PR">
                <a:latin typeface="Candara" panose="020E0502030303020204" pitchFamily="34" charset="0"/>
              </a:rPr>
              <a:t>Jesús es el mejor ejemplo de masculinidad en todo aspecto:</a:t>
            </a:r>
          </a:p>
          <a:p>
            <a:r>
              <a:rPr lang="es-PR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i="1">
                <a:solidFill>
                  <a:srgbClr val="000000"/>
                </a:solidFill>
                <a:latin typeface="Candara" panose="020E0502030303020204" pitchFamily="34" charset="0"/>
              </a:rPr>
              <a:t>El que dice que permanece en él, debe andar como él anduvo.</a:t>
            </a:r>
            <a:r>
              <a:rPr lang="es-PR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PR">
                <a:solidFill>
                  <a:schemeClr val="hlink"/>
                </a:solidFill>
                <a:latin typeface="Candara" panose="020E0502030303020204" pitchFamily="34" charset="0"/>
              </a:rPr>
              <a:t>	(1ra de Juan 2.6, RVR60)</a:t>
            </a:r>
            <a:endParaRPr lang="es-PR" baseline="3000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El hombre perfecto: Jesús</a:t>
            </a:r>
          </a:p>
        </p:txBody>
      </p:sp>
      <p:graphicFrame>
        <p:nvGraphicFramePr>
          <p:cNvPr id="47150" name="Group 46"/>
          <p:cNvGraphicFramePr>
            <a:graphicFrameLocks noGrp="1"/>
          </p:cNvGraphicFramePr>
          <p:nvPr>
            <p:ph type="tbl" idx="1"/>
          </p:nvPr>
        </p:nvGraphicFramePr>
        <p:xfrm>
          <a:off x="188913" y="2032000"/>
          <a:ext cx="8802687" cy="4607878"/>
        </p:xfrm>
        <a:graphic>
          <a:graphicData uri="http://schemas.openxmlformats.org/drawingml/2006/table">
            <a:tbl>
              <a:tblPr/>
              <a:tblGrid>
                <a:gridCol w="2933700"/>
                <a:gridCol w="2935287"/>
                <a:gridCol w="2933700"/>
              </a:tblGrid>
              <a:tr h="858838">
                <a:tc gridSpan="3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CUALIDADES DEL HOMBRE PERFECTO OBSERVADAS EN CRISTO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</a:tr>
              <a:tr h="436563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ACTITUDES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ACCIONES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REFERENCIAS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rowSpan="4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Mentalidad puesta en la eternidad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Hizo la voluntad y obra del Padre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Juan 4:34; 5:30, 8:28-29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Fue lleno del Espíritu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Lucas 4:1, 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Llevó el Evangelio a otros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Marcos 1:14-15; Juan 3-4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Vivió una vida santa y obediente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Filipenses 2:8; 1 Pedro 2:22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El hombre perfecto: Jesús</a:t>
            </a:r>
          </a:p>
        </p:txBody>
      </p:sp>
      <p:graphicFrame>
        <p:nvGraphicFramePr>
          <p:cNvPr id="54304" name="Group 32"/>
          <p:cNvGraphicFramePr>
            <a:graphicFrameLocks noGrp="1"/>
          </p:cNvGraphicFramePr>
          <p:nvPr>
            <p:ph type="tbl" idx="1"/>
          </p:nvPr>
        </p:nvGraphicFramePr>
        <p:xfrm>
          <a:off x="188913" y="2057400"/>
          <a:ext cx="8802687" cy="4648202"/>
        </p:xfrm>
        <a:graphic>
          <a:graphicData uri="http://schemas.openxmlformats.org/drawingml/2006/table">
            <a:tbl>
              <a:tblPr/>
              <a:tblGrid>
                <a:gridCol w="2933700"/>
                <a:gridCol w="2935287"/>
                <a:gridCol w="2933700"/>
              </a:tblGrid>
              <a:tr h="868363">
                <a:tc gridSpan="3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CUALIDADES DEL HOMBRE PERFECTO OBSERVADAS EN CRISTO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</a:tr>
              <a:tr h="460375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ACTITUDES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ACCIONES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REFERENCIAS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8563">
                <a:tc rowSpan="4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Amor y Comprensión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Buscó suplir las necesidades de otros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Mateo 4:23; Lucas 4:18-21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0263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Sacrificó su vida y sus deseos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Lucas 22:42; Filipenses 2:6-8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0263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Fue gentil cuando fue posible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Mateo 11:29; Juan 21:15-19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s-P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s-P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El hombre perfecto: Jesús</a:t>
            </a:r>
          </a:p>
        </p:txBody>
      </p:sp>
      <p:graphicFrame>
        <p:nvGraphicFramePr>
          <p:cNvPr id="55327" name="Group 31"/>
          <p:cNvGraphicFramePr>
            <a:graphicFrameLocks noGrp="1"/>
          </p:cNvGraphicFramePr>
          <p:nvPr>
            <p:ph type="tbl" idx="1"/>
          </p:nvPr>
        </p:nvGraphicFramePr>
        <p:xfrm>
          <a:off x="188913" y="2032000"/>
          <a:ext cx="8802687" cy="4607878"/>
        </p:xfrm>
        <a:graphic>
          <a:graphicData uri="http://schemas.openxmlformats.org/drawingml/2006/table">
            <a:tbl>
              <a:tblPr/>
              <a:tblGrid>
                <a:gridCol w="2706687"/>
                <a:gridCol w="3162300"/>
                <a:gridCol w="2933700"/>
              </a:tblGrid>
              <a:tr h="858838">
                <a:tc gridSpan="3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CUALIDADES DEL HOMBRE PERFECTO OBSERVADAS EN CRISTO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</a:tr>
              <a:tr h="436563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ACTITUDES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ACCIONES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REFERENCIAS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rowSpan="4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Celo / Valor / Confianza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(por Dios y sus promesas)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Guió a sus discípulos y a otros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Juan 6:2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Mostró iniciativa cuando fue necesaria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Marcos 6:34-44; Lucas 6:12-16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Confrontó cuando fue necesario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Mateo 23:1-36 Marcos 11:15-18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Fue decisivo según la voluntad de Dios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Mateo 4:1-11; Marcos 8:31-38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El hombre perfecto: Jesús</a:t>
            </a:r>
          </a:p>
        </p:txBody>
      </p:sp>
      <p:graphicFrame>
        <p:nvGraphicFramePr>
          <p:cNvPr id="56359" name="Group 39"/>
          <p:cNvGraphicFramePr>
            <a:graphicFrameLocks noGrp="1"/>
          </p:cNvGraphicFramePr>
          <p:nvPr>
            <p:ph type="tbl" idx="1"/>
          </p:nvPr>
        </p:nvGraphicFramePr>
        <p:xfrm>
          <a:off x="188913" y="2078038"/>
          <a:ext cx="8802687" cy="4471671"/>
        </p:xfrm>
        <a:graphic>
          <a:graphicData uri="http://schemas.openxmlformats.org/drawingml/2006/table">
            <a:tbl>
              <a:tblPr/>
              <a:tblGrid>
                <a:gridCol w="2933700"/>
                <a:gridCol w="2935287"/>
                <a:gridCol w="2933700"/>
              </a:tblGrid>
              <a:tr h="893763">
                <a:tc gridSpan="3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CUALIDADES DEL HOMBRE PERFECTO OBSERVADAS EN CRISTO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</a:tr>
              <a:tr h="436563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ACTITUDES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ACCIONES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REFERENCIAS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rowSpan="4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Dedicación y enfoque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Cumplió sus responsabilidades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Juan 17:4; 19:30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Fue diligente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Juan 5:17; Hebreos 12:2-3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s-P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s-P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s-P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s-P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El hombre perfecto: Jesús</a:t>
            </a:r>
          </a:p>
        </p:txBody>
      </p:sp>
      <p:graphicFrame>
        <p:nvGraphicFramePr>
          <p:cNvPr id="57376" name="Group 32"/>
          <p:cNvGraphicFramePr>
            <a:graphicFrameLocks noGrp="1"/>
          </p:cNvGraphicFramePr>
          <p:nvPr>
            <p:ph type="tbl" idx="1"/>
          </p:nvPr>
        </p:nvGraphicFramePr>
        <p:xfrm>
          <a:off x="188913" y="2046288"/>
          <a:ext cx="8802687" cy="4436746"/>
        </p:xfrm>
        <a:graphic>
          <a:graphicData uri="http://schemas.openxmlformats.org/drawingml/2006/table">
            <a:tbl>
              <a:tblPr/>
              <a:tblGrid>
                <a:gridCol w="2706687"/>
                <a:gridCol w="3162300"/>
                <a:gridCol w="2933700"/>
              </a:tblGrid>
              <a:tr h="858838">
                <a:tc gridSpan="3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CUALIDADES DEL HOMBRE PERFECTO OBSERVADAS EN CRISTO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</a:tr>
              <a:tr h="436563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ACTITUDES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ACCIONES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REFERENCIAS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rowSpan="4"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Humildad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Sirvió y escuchó a otros en su liderato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Juan 6:5-10; 13:2-17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Le dio la gloria a Dios (no a sí mismo)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P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Juan 8:50, 54; 17:1,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s-P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s-P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 vMerge="1">
                  <a:txBody>
                    <a:bodyPr/>
                    <a:lstStyle/>
                    <a:p>
                      <a:endParaRPr lang="es-P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s-P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1pPr>
                      <a:lvl2pPr>
                        <a:buClr>
                          <a:schemeClr val="hlink"/>
                        </a:buClr>
                        <a:buSzPct val="5500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2pPr>
                      <a:lvl3pPr>
                        <a:buSzPct val="5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3pPr>
                      <a:lvl4pPr>
                        <a:buClr>
                          <a:schemeClr val="accent2"/>
                        </a:buClr>
                        <a:buSzPct val="55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4pPr>
                      <a:lvl5pPr>
                        <a:buClr>
                          <a:schemeClr val="accent1"/>
                        </a:buClr>
                        <a:buSzPct val="5000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s-P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El líder que Dios necesita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 sz="3600" dirty="0">
                <a:latin typeface="Candara" panose="020E0502030303020204" pitchFamily="34" charset="0"/>
              </a:rPr>
              <a:t>Tiene que reflejar a Cristo:</a:t>
            </a:r>
          </a:p>
          <a:p>
            <a:r>
              <a:rPr lang="es-PR" sz="3600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3600" i="1" dirty="0">
                <a:solidFill>
                  <a:srgbClr val="000000"/>
                </a:solidFill>
                <a:latin typeface="Candara" panose="020E0502030303020204" pitchFamily="34" charset="0"/>
              </a:rPr>
              <a:t>Sed imitadores de mí, así como yo de Cristo.</a:t>
            </a:r>
            <a:r>
              <a:rPr lang="es-PR" sz="3600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PR" sz="3600" dirty="0">
                <a:solidFill>
                  <a:srgbClr val="000000"/>
                </a:solidFill>
                <a:latin typeface="Candara" panose="020E0502030303020204" pitchFamily="34" charset="0"/>
              </a:rPr>
              <a:t>	</a:t>
            </a:r>
            <a:r>
              <a:rPr lang="es-PR" sz="3600" dirty="0">
                <a:solidFill>
                  <a:schemeClr val="hlink"/>
                </a:solidFill>
                <a:latin typeface="Candara" panose="020E0502030303020204" pitchFamily="34" charset="0"/>
              </a:rPr>
              <a:t>(1ra de Corintios 11.1, RVR60)</a:t>
            </a:r>
            <a:endParaRPr lang="es-PR" sz="3600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El líder que Dios necesita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 sz="3600" dirty="0">
                <a:latin typeface="Candara" panose="020E0502030303020204" pitchFamily="34" charset="0"/>
              </a:rPr>
              <a:t>Se puede aprender mucho acerca de la expectativas de Dios acerca de la masculinidad (para todo hombre) si examinamos lo que Dios dijo acerca del liderato varonil en el iglesia.</a:t>
            </a:r>
          </a:p>
          <a:p>
            <a:r>
              <a:rPr lang="es-PR" sz="3600" dirty="0">
                <a:solidFill>
                  <a:schemeClr val="hlink"/>
                </a:solidFill>
                <a:latin typeface="Candara" panose="020E0502030303020204" pitchFamily="34" charset="0"/>
              </a:rPr>
              <a:t>1ra de Timoteo 3:2-7</a:t>
            </a:r>
          </a:p>
          <a:p>
            <a:r>
              <a:rPr lang="es-PR" sz="3600" dirty="0">
                <a:solidFill>
                  <a:schemeClr val="hlink"/>
                </a:solidFill>
                <a:latin typeface="Candara" panose="020E0502030303020204" pitchFamily="34" charset="0"/>
              </a:rPr>
              <a:t>Tito 1:6-9</a:t>
            </a:r>
            <a:endParaRPr lang="es-PR" sz="3600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masculinidad según la sociedad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229600" cy="37734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</a:rPr>
              <a:t>“Un hombre debe ser macho e independiente”</a:t>
            </a:r>
          </a:p>
          <a:p>
            <a:r>
              <a:rPr lang="es-PR" dirty="0">
                <a:latin typeface="Candara" panose="020E0502030303020204" pitchFamily="34" charset="0"/>
              </a:rPr>
              <a:t>“Un hombre debe ser interdependiente y sensitivo”</a:t>
            </a:r>
          </a:p>
          <a:p>
            <a:r>
              <a:rPr lang="es-PR" dirty="0">
                <a:latin typeface="Candara" panose="020E0502030303020204" pitchFamily="34" charset="0"/>
              </a:rPr>
              <a:t>“Un verdadero hombre debe ser romántico”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El líder que Dios necesita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Pero es necesario que el obispo sea irreprensible, marido de una sola mujer, sobrio, prudente, decoroso, hospedador, apto para enseñar;</a:t>
            </a:r>
            <a:r>
              <a:rPr lang="es-PR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no dado al vino, no pendenciero, no codicioso de ganancias deshonestas, sino amable, apacible, no avaro;</a:t>
            </a:r>
            <a:r>
              <a:rPr lang="es-PR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que gobierne bien su casa, que tenga a sus hijos en sujeción con toda honestidad</a:t>
            </a:r>
            <a:r>
              <a:rPr lang="es-PR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(pues el que no sabe gobernar su propia casa, ¿cómo cuidará de la iglesia de Dios?);</a:t>
            </a:r>
            <a:r>
              <a:rPr lang="es-PR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no un neófito, no sea que envaneciéndose caiga en la condenación del diablo.</a:t>
            </a:r>
            <a:r>
              <a:rPr lang="es-PR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También es necesario que tenga buen testimonio de los de afuera, para que no caiga en descrédito y en lazo del diablo.</a:t>
            </a: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s-PR" sz="2800" dirty="0">
                <a:solidFill>
                  <a:schemeClr val="hlink"/>
                </a:solidFill>
                <a:latin typeface="Candara" panose="020E0502030303020204" pitchFamily="34" charset="0"/>
              </a:rPr>
              <a:t>	(1ra de Timoteo 3.2-7, RVR60)</a:t>
            </a:r>
            <a:endParaRPr lang="es-PR" sz="2800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El líder que Dios necesita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s-PR" sz="3000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3000" i="1" dirty="0">
                <a:solidFill>
                  <a:srgbClr val="000000"/>
                </a:solidFill>
                <a:latin typeface="Candara" panose="020E0502030303020204" pitchFamily="34" charset="0"/>
              </a:rPr>
              <a:t>el que fuere irreprensible, marido de una sola mujer, y tenga hijos creyentes que no estén acusados de disolución ni de rebeldía.</a:t>
            </a:r>
            <a:r>
              <a:rPr lang="es-PR" sz="30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3000" i="1" dirty="0">
                <a:solidFill>
                  <a:srgbClr val="000000"/>
                </a:solidFill>
                <a:latin typeface="Candara" panose="020E0502030303020204" pitchFamily="34" charset="0"/>
              </a:rPr>
              <a:t>Porque es necesario que el obispo sea irreprensible, como administrador de Dios; no soberbio, no iracundo, no dado al vino, no pendenciero, no codicioso de ganancias deshonestas,</a:t>
            </a:r>
            <a:r>
              <a:rPr lang="es-PR" sz="30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3000" i="1" dirty="0">
                <a:solidFill>
                  <a:srgbClr val="000000"/>
                </a:solidFill>
                <a:latin typeface="Candara" panose="020E0502030303020204" pitchFamily="34" charset="0"/>
              </a:rPr>
              <a:t>sino hospedador, amante de lo bueno, sobrio, justo, santo, dueño de sí mismo,</a:t>
            </a:r>
            <a:r>
              <a:rPr lang="es-PR" sz="30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3000" i="1" dirty="0">
                <a:solidFill>
                  <a:srgbClr val="000000"/>
                </a:solidFill>
                <a:latin typeface="Candara" panose="020E0502030303020204" pitchFamily="34" charset="0"/>
              </a:rPr>
              <a:t>retenedor de la palabra fiel tal como ha sido enseñada, para que también pueda exhortar con sana enseñanza y convencer a los que contradicen.</a:t>
            </a:r>
            <a:r>
              <a:rPr lang="es-PR" sz="3000" dirty="0">
                <a:solidFill>
                  <a:srgbClr val="000000"/>
                </a:solidFill>
                <a:latin typeface="Candara" panose="020E0502030303020204" pitchFamily="34" charset="0"/>
              </a:rPr>
              <a:t>“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s-PR" sz="3000" dirty="0">
                <a:solidFill>
                  <a:schemeClr val="hlink"/>
                </a:solidFill>
                <a:latin typeface="Candara" panose="020E0502030303020204" pitchFamily="34" charset="0"/>
              </a:rPr>
              <a:t>	(Tito 1.6-9, RVR60)</a:t>
            </a:r>
            <a:endParaRPr lang="es-PR" sz="3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en las que un hombre debe ser excelente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 sz="4000" dirty="0">
                <a:latin typeface="Candara" panose="020E0502030303020204" pitchFamily="34" charset="0"/>
              </a:rPr>
              <a:t>Líder</a:t>
            </a:r>
          </a:p>
          <a:p>
            <a:pPr lvl="1"/>
            <a:r>
              <a:rPr lang="es-PR" sz="3600" dirty="0">
                <a:latin typeface="Candara" panose="020E0502030303020204" pitchFamily="34" charset="0"/>
              </a:rPr>
              <a:t>Cuando Dios puso al hombre en el Edén, le dio instrucciones específicas.</a:t>
            </a:r>
          </a:p>
          <a:p>
            <a:pPr lvl="2"/>
            <a:r>
              <a:rPr lang="es-PR" sz="3200" dirty="0">
                <a:latin typeface="Candara" panose="020E0502030303020204" pitchFamily="34" charset="0"/>
              </a:rPr>
              <a:t>Gobernar la creación </a:t>
            </a:r>
            <a:r>
              <a:rPr lang="es-PR" sz="3200" dirty="0">
                <a:solidFill>
                  <a:schemeClr val="hlink"/>
                </a:solidFill>
                <a:latin typeface="Candara" panose="020E0502030303020204" pitchFamily="34" charset="0"/>
              </a:rPr>
              <a:t>(Génesis 2:15)</a:t>
            </a:r>
          </a:p>
          <a:p>
            <a:pPr lvl="3"/>
            <a:r>
              <a:rPr lang="es-PR" sz="2800" dirty="0">
                <a:latin typeface="Candara" panose="020E0502030303020204" pitchFamily="34" charset="0"/>
              </a:rPr>
              <a:t>Esto fue antes que Eva fuera creada.</a:t>
            </a:r>
          </a:p>
          <a:p>
            <a:pPr lvl="2"/>
            <a:r>
              <a:rPr lang="es-PR" sz="3200" dirty="0">
                <a:latin typeface="Candara" panose="020E0502030303020204" pitchFamily="34" charset="0"/>
              </a:rPr>
              <a:t>Cuando Dios puso a Eva en el jardín, le dijo que ella asistiría a Adán en todo el trabajo que le había sido dado </a:t>
            </a:r>
            <a:r>
              <a:rPr lang="es-PR" sz="3200" dirty="0">
                <a:solidFill>
                  <a:schemeClr val="hlink"/>
                </a:solidFill>
                <a:latin typeface="Candara" panose="020E0502030303020204" pitchFamily="34" charset="0"/>
              </a:rPr>
              <a:t>(Génesis 2:18)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en las que un hombre debe ser excelente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 sz="4000" dirty="0">
                <a:latin typeface="Candara" panose="020E0502030303020204" pitchFamily="34" charset="0"/>
              </a:rPr>
              <a:t>Líder</a:t>
            </a:r>
          </a:p>
          <a:p>
            <a:pPr lvl="1"/>
            <a:r>
              <a:rPr lang="es-PR" sz="3600" dirty="0">
                <a:latin typeface="Candara" panose="020E0502030303020204" pitchFamily="34" charset="0"/>
              </a:rPr>
              <a:t>Más tarde, Dios manda a los esposos a que sean la cabeza del matrimonio </a:t>
            </a:r>
            <a:r>
              <a:rPr lang="es-PR" sz="3600" dirty="0">
                <a:solidFill>
                  <a:schemeClr val="hlink"/>
                </a:solidFill>
                <a:latin typeface="Candara" panose="020E0502030303020204" pitchFamily="34" charset="0"/>
              </a:rPr>
              <a:t>(Efesios 5:22-33).</a:t>
            </a:r>
          </a:p>
          <a:p>
            <a:pPr lvl="1"/>
            <a:r>
              <a:rPr lang="es-PR" sz="3600" dirty="0">
                <a:latin typeface="Candara" panose="020E0502030303020204" pitchFamily="34" charset="0"/>
              </a:rPr>
              <a:t>Y les dio a los hombres el liderato de la iglesia </a:t>
            </a:r>
            <a:r>
              <a:rPr lang="es-PR" sz="3600" dirty="0">
                <a:solidFill>
                  <a:schemeClr val="hlink"/>
                </a:solidFill>
                <a:latin typeface="Candara" panose="020E0502030303020204" pitchFamily="34" charset="0"/>
              </a:rPr>
              <a:t>(1ra de Timoteo 2:11-12).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en las que un hombre debe ser excelente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s-PR" sz="36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anose="020E0502030303020204" pitchFamily="34" charset="0"/>
              </a:rPr>
              <a:t>Líder</a:t>
            </a:r>
          </a:p>
          <a:p>
            <a:pPr lvl="1">
              <a:lnSpc>
                <a:spcPct val="90000"/>
              </a:lnSpc>
            </a:pPr>
            <a:r>
              <a:rPr lang="es-PR" sz="3200" dirty="0">
                <a:latin typeface="Candara" panose="020E0502030303020204" pitchFamily="34" charset="0"/>
              </a:rPr>
              <a:t>Las cualidades que un hombre debe poseer para llevar a cabo su liderato son:</a:t>
            </a:r>
          </a:p>
          <a:p>
            <a:pPr lvl="2">
              <a:lnSpc>
                <a:spcPct val="90000"/>
              </a:lnSpc>
            </a:pPr>
            <a:r>
              <a:rPr lang="es-PR" sz="2800" dirty="0">
                <a:latin typeface="Candara" panose="020E0502030303020204" pitchFamily="34" charset="0"/>
              </a:rPr>
              <a:t>Sabiduría</a:t>
            </a:r>
          </a:p>
          <a:p>
            <a:pPr lvl="2">
              <a:lnSpc>
                <a:spcPct val="90000"/>
              </a:lnSpc>
            </a:pPr>
            <a:r>
              <a:rPr lang="es-PR" sz="2800" dirty="0">
                <a:latin typeface="Candara" panose="020E0502030303020204" pitchFamily="34" charset="0"/>
              </a:rPr>
              <a:t>Iniciativa</a:t>
            </a:r>
          </a:p>
          <a:p>
            <a:pPr lvl="2">
              <a:lnSpc>
                <a:spcPct val="90000"/>
              </a:lnSpc>
            </a:pPr>
            <a:r>
              <a:rPr lang="es-PR" sz="2800" dirty="0">
                <a:latin typeface="Candara" panose="020E0502030303020204" pitchFamily="34" charset="0"/>
              </a:rPr>
              <a:t>Decisividad</a:t>
            </a:r>
          </a:p>
          <a:p>
            <a:pPr lvl="2">
              <a:lnSpc>
                <a:spcPct val="90000"/>
              </a:lnSpc>
            </a:pPr>
            <a:r>
              <a:rPr lang="es-PR" sz="2800" dirty="0">
                <a:latin typeface="Candara" panose="020E0502030303020204" pitchFamily="34" charset="0"/>
              </a:rPr>
              <a:t>Humildad</a:t>
            </a:r>
          </a:p>
          <a:p>
            <a:pPr lvl="2">
              <a:lnSpc>
                <a:spcPct val="90000"/>
              </a:lnSpc>
            </a:pPr>
            <a:r>
              <a:rPr lang="es-PR" sz="2800" dirty="0">
                <a:latin typeface="Candara" panose="020E0502030303020204" pitchFamily="34" charset="0"/>
              </a:rPr>
              <a:t>Valor</a:t>
            </a:r>
          </a:p>
          <a:p>
            <a:pPr lvl="2">
              <a:lnSpc>
                <a:spcPct val="90000"/>
              </a:lnSpc>
            </a:pPr>
            <a:r>
              <a:rPr lang="es-PR" sz="2800" dirty="0">
                <a:latin typeface="Candara" panose="020E0502030303020204" pitchFamily="34" charset="0"/>
              </a:rPr>
              <a:t>Envolvimiento personal</a:t>
            </a:r>
          </a:p>
          <a:p>
            <a:pPr lvl="2">
              <a:lnSpc>
                <a:spcPct val="90000"/>
              </a:lnSpc>
            </a:pPr>
            <a:endParaRPr lang="es-PR" sz="2800" dirty="0">
              <a:latin typeface="Candara" panose="020E0502030303020204" pitchFamily="34" charset="0"/>
            </a:endParaRPr>
          </a:p>
          <a:p>
            <a:pPr lvl="2">
              <a:lnSpc>
                <a:spcPct val="90000"/>
              </a:lnSpc>
            </a:pPr>
            <a:endParaRPr lang="es-PR" sz="2800" dirty="0">
              <a:latin typeface="Candara" panose="020E0502030303020204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en las que un hombre debe ser excelente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0999" y="1981200"/>
            <a:ext cx="5181601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anose="020E0502030303020204" pitchFamily="34" charset="0"/>
              </a:rPr>
              <a:t>Amador</a:t>
            </a:r>
            <a:r>
              <a:rPr lang="es-PR" sz="2400" dirty="0">
                <a:latin typeface="Candara" panose="020E0502030303020204" pitchFamily="34" charset="0"/>
              </a:rPr>
              <a:t> </a:t>
            </a:r>
            <a:r>
              <a:rPr lang="es-PR" sz="2400" i="1" dirty="0">
                <a:latin typeface="Candara" panose="020E0502030303020204" pitchFamily="34" charset="0"/>
              </a:rPr>
              <a:t>(tipo 1ra de Corintios 13)</a:t>
            </a:r>
          </a:p>
          <a:p>
            <a:pPr lvl="1">
              <a:lnSpc>
                <a:spcPct val="90000"/>
              </a:lnSpc>
            </a:pPr>
            <a:r>
              <a:rPr lang="es-PR" sz="2400" dirty="0">
                <a:latin typeface="Candara" panose="020E0502030303020204" pitchFamily="34" charset="0"/>
              </a:rPr>
              <a:t>En la creación, Adán y Eva fueron entregados a cada uno como compañeros matrimoniales.</a:t>
            </a:r>
          </a:p>
          <a:p>
            <a:pPr lvl="1">
              <a:lnSpc>
                <a:spcPct val="90000"/>
              </a:lnSpc>
            </a:pPr>
            <a:r>
              <a:rPr lang="es-PR" sz="2400" dirty="0">
                <a:latin typeface="Candara" panose="020E0502030303020204" pitchFamily="34" charset="0"/>
              </a:rPr>
              <a:t>La Escritura confirma más tarde esta intención:</a:t>
            </a:r>
          </a:p>
          <a:p>
            <a:pPr>
              <a:lnSpc>
                <a:spcPct val="90000"/>
              </a:lnSpc>
            </a:pPr>
            <a:r>
              <a:rPr lang="es-PR" sz="2400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2400" i="1" dirty="0">
                <a:solidFill>
                  <a:srgbClr val="000000"/>
                </a:solidFill>
                <a:latin typeface="Candara" panose="020E0502030303020204" pitchFamily="34" charset="0"/>
              </a:rPr>
              <a:t>Mas diréis: ¿Por qué? Porque Jehová ha atestiguado entre ti y la mujer de tu juventud, contra la cual has sido desleal, siendo ella tu compañera, y la mujer de tu pacto.</a:t>
            </a:r>
            <a:r>
              <a:rPr lang="es-PR" sz="2400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  <a:r>
              <a:rPr lang="es-PR" sz="2400" dirty="0">
                <a:solidFill>
                  <a:schemeClr val="hlink"/>
                </a:solidFill>
                <a:latin typeface="Candara" panose="020E0502030303020204" pitchFamily="34" charset="0"/>
              </a:rPr>
              <a:t>(Malaquías 2.14, RVR60)</a:t>
            </a:r>
            <a:r>
              <a:rPr lang="es-PR" sz="24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endParaRPr lang="es-PR" sz="2400" baseline="30000" dirty="0">
              <a:solidFill>
                <a:srgbClr val="000000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64517" name="Picture 5" descr="conte%20max%20boat%20matrimonio%20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779" t="14249" r="32542"/>
          <a:stretch>
            <a:fillRect/>
          </a:stretch>
        </p:blipFill>
        <p:spPr bwMode="auto">
          <a:xfrm>
            <a:off x="5562601" y="1828800"/>
            <a:ext cx="3581400" cy="502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en las que un hombre debe ser excelente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81200"/>
            <a:ext cx="48768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sz="2800" dirty="0">
                <a:latin typeface="Candara" panose="020E0502030303020204" pitchFamily="34" charset="0"/>
              </a:rPr>
              <a:t>En el Nuevo Testamento, a los esposos se les manda que su amor por sus esposas sea como el que Cristo tiene por la Iglesia, un amor sacrificial.</a:t>
            </a:r>
          </a:p>
          <a:p>
            <a:pPr>
              <a:lnSpc>
                <a:spcPct val="90000"/>
              </a:lnSpc>
            </a:pP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Maridos, amad a vuestras mujeres, así como Cristo amó a la iglesia, y se entregó a sí mismo por ella,</a:t>
            </a: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PR" sz="2800" dirty="0">
                <a:solidFill>
                  <a:schemeClr val="hlink"/>
                </a:solidFill>
                <a:latin typeface="Candara" panose="020E0502030303020204" pitchFamily="34" charset="0"/>
              </a:rPr>
              <a:t>	(Efesios 5.25, RVR60)</a:t>
            </a:r>
            <a:endParaRPr lang="es-PR" sz="2800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77829" name="Picture 5" descr="diap010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111" b="27408"/>
          <a:stretch>
            <a:fillRect/>
          </a:stretch>
        </p:blipFill>
        <p:spPr bwMode="auto">
          <a:xfrm>
            <a:off x="5373411" y="1828800"/>
            <a:ext cx="3763963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en las que un hombre debe ser excelente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81200"/>
            <a:ext cx="48768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sz="2800" dirty="0">
                <a:latin typeface="Candara" panose="020E0502030303020204" pitchFamily="34" charset="0"/>
              </a:rPr>
              <a:t>Se les pide que vivan con sus esposas “sabiamente”.</a:t>
            </a:r>
          </a:p>
          <a:p>
            <a:pPr>
              <a:lnSpc>
                <a:spcPct val="90000"/>
              </a:lnSpc>
            </a:pP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Vosotros, maridos, igualmente, vivid con ellas sabiamente, dando honor a la mujer como a vaso más frágil, y como a coherederas de la gracia de la vida, para que vuestras oraciones no tengan estorbo.</a:t>
            </a: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“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PR" sz="2800" dirty="0">
                <a:solidFill>
                  <a:schemeClr val="hlink"/>
                </a:solidFill>
                <a:latin typeface="Candara" panose="020E0502030303020204" pitchFamily="34" charset="0"/>
              </a:rPr>
              <a:t>	(1 Pedro 3.7, RVR60)</a:t>
            </a:r>
            <a:endParaRPr lang="es-PR" sz="2800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78854" name="Picture 6" descr="Family_on_Beach_Jan0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40" r="16650"/>
          <a:stretch>
            <a:fillRect/>
          </a:stretch>
        </p:blipFill>
        <p:spPr bwMode="auto">
          <a:xfrm>
            <a:off x="5257800" y="1828799"/>
            <a:ext cx="3886200" cy="395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en las que un hombre debe ser excelente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3600"/>
            <a:ext cx="46482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dirty="0">
                <a:latin typeface="Candara" panose="020E0502030303020204" pitchFamily="34" charset="0"/>
              </a:rPr>
              <a:t>Adicionalmente, Jesús mandó a los hombres que encomendó que se amaran y sirvieran los unos a los otros.</a:t>
            </a:r>
          </a:p>
          <a:p>
            <a:pPr>
              <a:lnSpc>
                <a:spcPct val="90000"/>
              </a:lnSpc>
            </a:pPr>
            <a:r>
              <a:rPr lang="es-PR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i="1" dirty="0">
                <a:solidFill>
                  <a:srgbClr val="000000"/>
                </a:solidFill>
                <a:latin typeface="Candara" panose="020E0502030303020204" pitchFamily="34" charset="0"/>
              </a:rPr>
              <a:t>Porque ejemplo os he dado, para que como yo os he hecho, vosotros también hagáis.</a:t>
            </a:r>
            <a:r>
              <a:rPr lang="es-PR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PR" dirty="0">
                <a:solidFill>
                  <a:srgbClr val="000000"/>
                </a:solidFill>
                <a:latin typeface="Candara" panose="020E0502030303020204" pitchFamily="34" charset="0"/>
              </a:rPr>
              <a:t>	</a:t>
            </a:r>
            <a:r>
              <a:rPr lang="es-PR" dirty="0">
                <a:solidFill>
                  <a:schemeClr val="hlink"/>
                </a:solidFill>
                <a:latin typeface="Candara" panose="020E0502030303020204" pitchFamily="34" charset="0"/>
              </a:rPr>
              <a:t>(Juan 13.15, RVR60)</a:t>
            </a:r>
            <a:endParaRPr lang="es-PR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79877" name="Picture 5" descr="Hermanos de Oregón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9" r="2474"/>
          <a:stretch/>
        </p:blipFill>
        <p:spPr bwMode="auto">
          <a:xfrm>
            <a:off x="4966252" y="1828800"/>
            <a:ext cx="41910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en las que un hombre debe ser excelente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17712"/>
            <a:ext cx="5029200" cy="46878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PR" sz="28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anose="020E0502030303020204" pitchFamily="34" charset="0"/>
              </a:rPr>
              <a:t>Protector</a:t>
            </a:r>
          </a:p>
          <a:p>
            <a:pPr lvl="1">
              <a:lnSpc>
                <a:spcPct val="80000"/>
              </a:lnSpc>
            </a:pPr>
            <a:r>
              <a:rPr lang="es-PR" sz="2400" dirty="0">
                <a:latin typeface="Candara" panose="020E0502030303020204" pitchFamily="34" charset="0"/>
              </a:rPr>
              <a:t>Un fruto natural de los roles de líder y amador es el rol de protector.</a:t>
            </a:r>
          </a:p>
          <a:p>
            <a:pPr lvl="1">
              <a:lnSpc>
                <a:spcPct val="80000"/>
              </a:lnSpc>
            </a:pPr>
            <a:r>
              <a:rPr lang="es-PR" sz="2400" dirty="0">
                <a:latin typeface="Candara" panose="020E0502030303020204" pitchFamily="34" charset="0"/>
              </a:rPr>
              <a:t>Tal y como Dios ha prometido proteger los creyentes, así el varón debe proteger su esposa, hijos y su iglesia.</a:t>
            </a:r>
          </a:p>
          <a:p>
            <a:pPr>
              <a:lnSpc>
                <a:spcPct val="80000"/>
              </a:lnSpc>
            </a:pP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Pero fiel es el Señor, que os afirmará y guardará del mal.</a:t>
            </a: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	</a:t>
            </a:r>
            <a:r>
              <a:rPr lang="es-PR" sz="2800" dirty="0">
                <a:solidFill>
                  <a:schemeClr val="hlink"/>
                </a:solidFill>
                <a:latin typeface="Candara" panose="020E0502030303020204" pitchFamily="34" charset="0"/>
              </a:rPr>
              <a:t>(2da de Tesalonicenses 3.3, RVR60)</a:t>
            </a: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endParaRPr lang="es-PR" sz="2800" baseline="30000" dirty="0">
              <a:solidFill>
                <a:srgbClr val="000000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65541" name="Picture 5" descr="policestatu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828799"/>
            <a:ext cx="3717235" cy="49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masculinidad según la sociedad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17713"/>
            <a:ext cx="8802688" cy="3773487"/>
          </a:xfrm>
        </p:spPr>
        <p:txBody>
          <a:bodyPr/>
          <a:lstStyle/>
          <a:p>
            <a:r>
              <a:rPr lang="es-PR" dirty="0">
                <a:latin typeface="Candara" panose="020E0502030303020204" pitchFamily="34" charset="0"/>
              </a:rPr>
              <a:t>“Los Marines: esos sí son hombres”</a:t>
            </a:r>
          </a:p>
          <a:p>
            <a:endParaRPr lang="es-PR" dirty="0">
              <a:latin typeface="Candara" panose="020E0502030303020204" pitchFamily="34" charset="0"/>
            </a:endParaRPr>
          </a:p>
          <a:p>
            <a:r>
              <a:rPr lang="es-PR" dirty="0">
                <a:latin typeface="Candara" panose="020E0502030303020204" pitchFamily="34" charset="0"/>
              </a:rPr>
              <a:t>“Todos los niños deben ser buenos en los deportes para expresar su masculinidad”</a:t>
            </a:r>
          </a:p>
          <a:p>
            <a:r>
              <a:rPr lang="es-PR" dirty="0">
                <a:latin typeface="Candara" panose="020E0502030303020204" pitchFamily="34" charset="0"/>
              </a:rPr>
              <a:t>“Un hombre debe exitoso y líder”</a:t>
            </a:r>
          </a:p>
          <a:p>
            <a:r>
              <a:rPr lang="es-PR" dirty="0">
                <a:latin typeface="Candara" panose="020E0502030303020204" pitchFamily="34" charset="0"/>
              </a:rPr>
              <a:t>“Un hombre respetable se ve a sí mismo como igual, 50-50, con respecto a los demás”</a:t>
            </a:r>
          </a:p>
        </p:txBody>
      </p:sp>
      <p:pic>
        <p:nvPicPr>
          <p:cNvPr id="14341" name="Picture 5" descr="Marines, The Few, the Proud graphic that links to the Official Marine Corps website. 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590800"/>
            <a:ext cx="25908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en las que un hombre debe ser excelente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17713"/>
            <a:ext cx="50292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PR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anose="020E0502030303020204" pitchFamily="34" charset="0"/>
              </a:rPr>
              <a:t>Protector</a:t>
            </a:r>
          </a:p>
          <a:p>
            <a:pPr lvl="1">
              <a:lnSpc>
                <a:spcPct val="80000"/>
              </a:lnSpc>
            </a:pPr>
            <a:r>
              <a:rPr lang="es-PR" dirty="0">
                <a:latin typeface="Candara" panose="020E0502030303020204" pitchFamily="34" charset="0"/>
              </a:rPr>
              <a:t>Esta protección envuelve tanto lo físico como lo espiritual.</a:t>
            </a:r>
          </a:p>
          <a:p>
            <a:pPr>
              <a:lnSpc>
                <a:spcPct val="80000"/>
              </a:lnSpc>
            </a:pPr>
            <a:r>
              <a:rPr lang="es-PR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i="1" dirty="0">
                <a:solidFill>
                  <a:srgbClr val="000000"/>
                </a:solidFill>
                <a:latin typeface="Candara" panose="020E0502030303020204" pitchFamily="34" charset="0"/>
              </a:rPr>
              <a:t>Velad, estad firmes en la fe; portaos varonilmente, y esforzaos.</a:t>
            </a:r>
            <a:r>
              <a:rPr lang="es-PR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s-PR" dirty="0">
                <a:solidFill>
                  <a:schemeClr val="hlink"/>
                </a:solidFill>
                <a:latin typeface="Candara" panose="020E0502030303020204" pitchFamily="34" charset="0"/>
              </a:rPr>
              <a:t>	(1ra de Corintios 16.13, RVR60)</a:t>
            </a:r>
            <a:endParaRPr lang="es-PR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7" name="Picture 5" descr="policestatu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828799"/>
            <a:ext cx="3717235" cy="49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en las que un hombre debe ser excelente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17713"/>
            <a:ext cx="50292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PR" sz="28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anose="020E0502030303020204" pitchFamily="34" charset="0"/>
              </a:rPr>
              <a:t>Protector</a:t>
            </a:r>
          </a:p>
          <a:p>
            <a:pPr lvl="1">
              <a:lnSpc>
                <a:spcPct val="80000"/>
              </a:lnSpc>
            </a:pPr>
            <a:r>
              <a:rPr lang="es-PR" sz="2400" dirty="0">
                <a:latin typeface="Candara" panose="020E0502030303020204" pitchFamily="34" charset="0"/>
              </a:rPr>
              <a:t>E incluye al cuerpo de Cristo.</a:t>
            </a:r>
          </a:p>
          <a:p>
            <a:pPr>
              <a:lnSpc>
                <a:spcPct val="80000"/>
              </a:lnSpc>
            </a:pP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Por tanto, mirad por vosotros, y por todo el rebaño en que el Espíritu Santo os ha puesto por obispos, para apacentar la iglesia del Señor, la cual él ganó por su propia sangre.</a:t>
            </a: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s-PR" sz="2800" dirty="0">
                <a:solidFill>
                  <a:schemeClr val="hlink"/>
                </a:solidFill>
                <a:latin typeface="Candara" panose="020E0502030303020204" pitchFamily="34" charset="0"/>
              </a:rPr>
              <a:t>	(Hechos de los Apóstoles 20.28, RVR60)</a:t>
            </a:r>
            <a:endParaRPr lang="es-PR" sz="2800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7" name="Picture 5" descr="policestatu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828799"/>
            <a:ext cx="3717235" cy="495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en las que un hombre debe ser excelente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4953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sz="28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anose="020E0502030303020204" pitchFamily="34" charset="0"/>
              </a:rPr>
              <a:t>Proveedor</a:t>
            </a:r>
          </a:p>
          <a:p>
            <a:pPr lvl="1">
              <a:lnSpc>
                <a:spcPct val="90000"/>
              </a:lnSpc>
            </a:pPr>
            <a:r>
              <a:rPr lang="es-PR" sz="2400" dirty="0">
                <a:latin typeface="Candara" panose="020E0502030303020204" pitchFamily="34" charset="0"/>
              </a:rPr>
              <a:t>Los roles de líder y amador abarcan la idea de provisión.</a:t>
            </a:r>
          </a:p>
          <a:p>
            <a:pPr lvl="1">
              <a:lnSpc>
                <a:spcPct val="90000"/>
              </a:lnSpc>
            </a:pPr>
            <a:r>
              <a:rPr lang="es-PR" sz="2400" dirty="0">
                <a:latin typeface="Candara" panose="020E0502030303020204" pitchFamily="34" charset="0"/>
              </a:rPr>
              <a:t>Dios provee para toda necesidad real.</a:t>
            </a:r>
          </a:p>
          <a:p>
            <a:pPr>
              <a:lnSpc>
                <a:spcPct val="90000"/>
              </a:lnSpc>
            </a:pP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Los leoncillos necesitan, y tienen hambre;</a:t>
            </a:r>
            <a:r>
              <a:rPr lang="es-PR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2800" i="1" dirty="0">
                <a:solidFill>
                  <a:srgbClr val="000000"/>
                </a:solidFill>
                <a:latin typeface="Candara" panose="020E0502030303020204" pitchFamily="34" charset="0"/>
              </a:rPr>
              <a:t>Pero los que buscan a Jehová no tendrán falta de ningún bien.</a:t>
            </a: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s-PR" sz="2800" dirty="0">
                <a:solidFill>
                  <a:srgbClr val="000000"/>
                </a:solidFill>
                <a:latin typeface="Candara" panose="020E0502030303020204" pitchFamily="34" charset="0"/>
              </a:rPr>
              <a:t>	</a:t>
            </a:r>
            <a:r>
              <a:rPr lang="es-PR" sz="2800" dirty="0">
                <a:solidFill>
                  <a:schemeClr val="hlink"/>
                </a:solidFill>
                <a:latin typeface="Candara" panose="020E0502030303020204" pitchFamily="34" charset="0"/>
              </a:rPr>
              <a:t>(Salmos 34.10, RVR60)</a:t>
            </a:r>
            <a:endParaRPr lang="es-PR" sz="2800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66565" name="Picture 5" descr="food-fruits-phot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242" y="1826054"/>
            <a:ext cx="3709758" cy="237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7" name="Picture 7" descr="house-front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555" y="4343400"/>
            <a:ext cx="3746201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en las que un hombre debe ser excelente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33600"/>
            <a:ext cx="5257800" cy="4114800"/>
          </a:xfrm>
        </p:spPr>
        <p:txBody>
          <a:bodyPr/>
          <a:lstStyle/>
          <a:p>
            <a:r>
              <a:rPr lang="es-PR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anose="020E0502030303020204" pitchFamily="34" charset="0"/>
              </a:rPr>
              <a:t>Proveedor</a:t>
            </a:r>
          </a:p>
          <a:p>
            <a:pPr lvl="1"/>
            <a:r>
              <a:rPr lang="es-PR" dirty="0">
                <a:latin typeface="Candara" panose="020E0502030303020204" pitchFamily="34" charset="0"/>
              </a:rPr>
              <a:t>Los esposos y padres tienen esta responsabilidad.</a:t>
            </a:r>
          </a:p>
          <a:p>
            <a:pPr lvl="1"/>
            <a:r>
              <a:rPr lang="es-PR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i="1" dirty="0">
                <a:solidFill>
                  <a:srgbClr val="000000"/>
                </a:solidFill>
                <a:latin typeface="Candara" panose="020E0502030303020204" pitchFamily="34" charset="0"/>
              </a:rPr>
              <a:t>porque si alguno no provee para los suyos, y mayormente para los de su casa, ha negado la fe, y es peor que un incrédulo.</a:t>
            </a:r>
            <a:r>
              <a:rPr lang="es-PR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es-PR" dirty="0">
                <a:solidFill>
                  <a:srgbClr val="000000"/>
                </a:solidFill>
                <a:latin typeface="Candara" panose="020E0502030303020204" pitchFamily="34" charset="0"/>
              </a:rPr>
              <a:t>	</a:t>
            </a:r>
            <a:r>
              <a:rPr lang="es-PR" dirty="0">
                <a:solidFill>
                  <a:schemeClr val="hlink"/>
                </a:solidFill>
                <a:latin typeface="Candara" panose="020E0502030303020204" pitchFamily="34" charset="0"/>
              </a:rPr>
              <a:t>(1 Timoteo 5.8, RVR60)</a:t>
            </a:r>
            <a:endParaRPr lang="es-PR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8" name="Picture 5" descr="food-fruits-phot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242" y="1826054"/>
            <a:ext cx="3709758" cy="237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house-front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555" y="4343400"/>
            <a:ext cx="3746201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en las que un hombre debe ser excelente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586" y="2142972"/>
            <a:ext cx="8710613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PR" sz="28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anose="020E0502030303020204" pitchFamily="34" charset="0"/>
              </a:rPr>
              <a:t>Proveedor</a:t>
            </a:r>
          </a:p>
          <a:p>
            <a:pPr lvl="1">
              <a:lnSpc>
                <a:spcPct val="80000"/>
              </a:lnSpc>
            </a:pPr>
            <a:r>
              <a:rPr lang="es-PR" sz="2600" dirty="0">
                <a:latin typeface="Candara" panose="020E0502030303020204" pitchFamily="34" charset="0"/>
              </a:rPr>
              <a:t>Los líderes de la iglesia también:</a:t>
            </a:r>
          </a:p>
          <a:p>
            <a:pPr lvl="1">
              <a:lnSpc>
                <a:spcPct val="80000"/>
              </a:lnSpc>
            </a:pPr>
            <a:r>
              <a:rPr lang="es-PR" sz="2600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2600" i="1" dirty="0">
                <a:solidFill>
                  <a:srgbClr val="000000"/>
                </a:solidFill>
                <a:latin typeface="Candara" panose="020E0502030303020204" pitchFamily="34" charset="0"/>
              </a:rPr>
              <a:t>Cuando hubieron comido, Jesús dijo a Simón Pedro: Simón, hijo de Jonás, ¿me amas más que éstos? Le respondió: Sí, Señor; tú sabes que te amo. El le dijo: Apacienta mis corderos.</a:t>
            </a:r>
            <a:r>
              <a:rPr lang="es-PR" sz="26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2600" i="1" dirty="0">
                <a:solidFill>
                  <a:srgbClr val="000000"/>
                </a:solidFill>
                <a:latin typeface="Candara" panose="020E0502030303020204" pitchFamily="34" charset="0"/>
              </a:rPr>
              <a:t>Volvió a decirle la segunda vez: Simón, hijo de Jonás, ¿me amas? Pedro le respondió: Sí, Señor; tú sabes que te amo. Le dijo: Pastorea mis ovejas.</a:t>
            </a:r>
            <a:r>
              <a:rPr lang="es-PR" sz="2600" i="1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es-ES" sz="2600" i="1" dirty="0">
                <a:solidFill>
                  <a:srgbClr val="000000"/>
                </a:solidFill>
                <a:latin typeface="Candara" panose="020E0502030303020204" pitchFamily="34" charset="0"/>
              </a:rPr>
              <a:t>Le dijo la tercera vez: Simón, hijo de Jonás, ¿me amas? Pedro se entristeció de que le dijese la tercera vez: ¿Me amas? y le respondió: Señor, tú lo sabes todo; tú sabes que te amo. Jesús le dijo: Apacienta mis ovejas.</a:t>
            </a:r>
            <a:r>
              <a:rPr lang="es-PR" sz="2600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s-PR" sz="2600" dirty="0">
                <a:solidFill>
                  <a:srgbClr val="000000"/>
                </a:solidFill>
                <a:latin typeface="Candara" panose="020E0502030303020204" pitchFamily="34" charset="0"/>
              </a:rPr>
              <a:t>	</a:t>
            </a:r>
            <a:r>
              <a:rPr lang="es-PR" sz="2600" dirty="0">
                <a:solidFill>
                  <a:schemeClr val="hlink"/>
                </a:solidFill>
                <a:latin typeface="Candara" panose="020E0502030303020204" pitchFamily="34" charset="0"/>
              </a:rPr>
              <a:t>(Juan 21.15-17, RVR60)</a:t>
            </a:r>
            <a:endParaRPr lang="es-PR" sz="26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Características en las que un hombre debe ser excelente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2133600"/>
            <a:ext cx="5181600" cy="4114800"/>
          </a:xfrm>
        </p:spPr>
        <p:txBody>
          <a:bodyPr/>
          <a:lstStyle/>
          <a:p>
            <a:r>
              <a:rPr lang="es-PR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anose="020E0502030303020204" pitchFamily="34" charset="0"/>
              </a:rPr>
              <a:t>Proveedor</a:t>
            </a:r>
          </a:p>
          <a:p>
            <a:pPr lvl="1"/>
            <a:r>
              <a:rPr lang="es-PR" dirty="0">
                <a:latin typeface="Candara" panose="020E0502030303020204" pitchFamily="34" charset="0"/>
              </a:rPr>
              <a:t>Un verdadero hombre abundará en:</a:t>
            </a:r>
          </a:p>
          <a:p>
            <a:pPr lvl="2"/>
            <a:r>
              <a:rPr lang="es-PR" dirty="0">
                <a:latin typeface="Candara" panose="020E0502030303020204" pitchFamily="34" charset="0"/>
              </a:rPr>
              <a:t>Diligencia (trabajo duro)</a:t>
            </a:r>
          </a:p>
          <a:p>
            <a:pPr lvl="2"/>
            <a:r>
              <a:rPr lang="es-PR" dirty="0">
                <a:latin typeface="Candara" panose="020E0502030303020204" pitchFamily="34" charset="0"/>
              </a:rPr>
              <a:t>Envolvimiento personal</a:t>
            </a:r>
          </a:p>
          <a:p>
            <a:pPr lvl="2"/>
            <a:r>
              <a:rPr lang="es-PR" dirty="0">
                <a:latin typeface="Candara" panose="020E0502030303020204" pitchFamily="34" charset="0"/>
              </a:rPr>
              <a:t>Servidumbre </a:t>
            </a:r>
          </a:p>
          <a:p>
            <a:pPr lvl="1"/>
            <a:r>
              <a:rPr lang="es-PR" dirty="0">
                <a:latin typeface="Candara" panose="020E0502030303020204" pitchFamily="34" charset="0"/>
              </a:rPr>
              <a:t>También hará todo lo que pueda para tener un buen trabajo para proveer bien para los que ama y dirige.</a:t>
            </a:r>
            <a:endParaRPr lang="es-PR" baseline="30000" dirty="0">
              <a:solidFill>
                <a:schemeClr val="hlink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8" name="Picture 5" descr="food-fruits-phot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242" y="1826054"/>
            <a:ext cx="3709758" cy="237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house-front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555" y="4343400"/>
            <a:ext cx="3746201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8" name="Picture 10" descr="BA105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8" y="914400"/>
            <a:ext cx="9090682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masculinidad según la sociedad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17713"/>
            <a:ext cx="8574088" cy="37734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PR" dirty="0">
                <a:latin typeface="Candara" panose="020E0502030303020204" pitchFamily="34" charset="0"/>
              </a:rPr>
              <a:t>“Un verdadero hombre no le acepta opiniones a niños ni mujeres”</a:t>
            </a:r>
          </a:p>
          <a:p>
            <a:pPr>
              <a:lnSpc>
                <a:spcPct val="80000"/>
              </a:lnSpc>
            </a:pPr>
            <a:r>
              <a:rPr lang="es-PR" dirty="0">
                <a:latin typeface="Candara" panose="020E0502030303020204" pitchFamily="34" charset="0"/>
              </a:rPr>
              <a:t>“Un hombre no es un hombre a menos que pueda gobernar su familia sin que ellos le cuestionen” </a:t>
            </a:r>
          </a:p>
          <a:p>
            <a:pPr>
              <a:lnSpc>
                <a:spcPct val="80000"/>
              </a:lnSpc>
            </a:pPr>
            <a:r>
              <a:rPr lang="es-PR" dirty="0">
                <a:latin typeface="Candara" panose="020E0502030303020204" pitchFamily="34" charset="0"/>
              </a:rPr>
              <a:t>“No se es hombre a menos que se tenga un hijo varón”</a:t>
            </a:r>
          </a:p>
          <a:p>
            <a:pPr>
              <a:lnSpc>
                <a:spcPct val="80000"/>
              </a:lnSpc>
            </a:pPr>
            <a:r>
              <a:rPr lang="es-PR" dirty="0">
                <a:latin typeface="Candara" panose="020E0502030303020204" pitchFamily="34" charset="0"/>
              </a:rPr>
              <a:t>“Un hombre tiene que ser fuerte y seco para que lo respeten”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Lo que afecta el concepto de la masculinidad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 sz="4000" dirty="0">
                <a:latin typeface="Candara" panose="020E0502030303020204" pitchFamily="34" charset="0"/>
              </a:rPr>
              <a:t>Hay dos factores principales que afectan lo que tú entiendes por masculinidad.</a:t>
            </a:r>
          </a:p>
          <a:p>
            <a:pPr lvl="1"/>
            <a:r>
              <a:rPr lang="es-PR" sz="3600" dirty="0">
                <a:latin typeface="Candara" panose="020E0502030303020204" pitchFamily="34" charset="0"/>
              </a:rPr>
              <a:t>La pecaminosidad</a:t>
            </a:r>
          </a:p>
          <a:p>
            <a:pPr lvl="1"/>
            <a:r>
              <a:rPr lang="es-PR" sz="3600" dirty="0">
                <a:latin typeface="Candara" panose="020E0502030303020204" pitchFamily="34" charset="0"/>
              </a:rPr>
              <a:t>La pérdida de los absolutos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Pecaminosidad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 sz="3600" dirty="0">
                <a:latin typeface="Candara" panose="020E0502030303020204" pitchFamily="34" charset="0"/>
              </a:rPr>
              <a:t>Desde que el hombre pecó, su alma y cuerpo se afectaron grandemente </a:t>
            </a:r>
            <a:r>
              <a:rPr lang="es-PR" sz="3600" dirty="0">
                <a:solidFill>
                  <a:schemeClr val="hlink"/>
                </a:solidFill>
                <a:latin typeface="Candara" panose="020E0502030303020204" pitchFamily="34" charset="0"/>
              </a:rPr>
              <a:t>(Génesis 3:1-8)</a:t>
            </a:r>
            <a:r>
              <a:rPr lang="es-PR" sz="3600" dirty="0">
                <a:latin typeface="Candara" panose="020E0502030303020204" pitchFamily="34" charset="0"/>
              </a:rPr>
              <a:t>.</a:t>
            </a:r>
          </a:p>
          <a:p>
            <a:r>
              <a:rPr lang="es-PR" sz="3600" dirty="0">
                <a:latin typeface="Candara" panose="020E0502030303020204" pitchFamily="34" charset="0"/>
              </a:rPr>
              <a:t>Su depravación (pecaminosidad) lo hace desviarse en cada aspecto de su vida </a:t>
            </a:r>
            <a:r>
              <a:rPr lang="es-PR" sz="3600" dirty="0">
                <a:solidFill>
                  <a:schemeClr val="hlink"/>
                </a:solidFill>
                <a:latin typeface="Candara" panose="020E0502030303020204" pitchFamily="34" charset="0"/>
              </a:rPr>
              <a:t>(Jeremías 17:9)</a:t>
            </a:r>
            <a:r>
              <a:rPr lang="es-PR" sz="3600" dirty="0"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18437" name="Picture 5" descr="51D4C2CF-3684-4E9B-B40F20458E46DCB6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0"/>
            <a:ext cx="2209800" cy="175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>
                <a:latin typeface="Candara" panose="020E0502030303020204" pitchFamily="34" charset="0"/>
              </a:rPr>
              <a:t>La Pecaminosidad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PR" sz="3600" dirty="0">
                <a:solidFill>
                  <a:srgbClr val="000000"/>
                </a:solidFill>
                <a:latin typeface="Candara" panose="020E0502030303020204" pitchFamily="34" charset="0"/>
              </a:rPr>
              <a:t>"</a:t>
            </a:r>
            <a:r>
              <a:rPr lang="es-ES" sz="3600" i="1" dirty="0">
                <a:solidFill>
                  <a:srgbClr val="000000"/>
                </a:solidFill>
                <a:latin typeface="Candara" panose="020E0502030303020204" pitchFamily="34" charset="0"/>
              </a:rPr>
              <a:t>Engañoso es el corazón más que todas las cosas, y perverso; ¿quién lo conocerá?</a:t>
            </a:r>
            <a:r>
              <a:rPr lang="es-PR" sz="3600" dirty="0">
                <a:solidFill>
                  <a:srgbClr val="000000"/>
                </a:solidFill>
                <a:latin typeface="Candara" panose="020E0502030303020204" pitchFamily="34" charset="0"/>
              </a:rPr>
              <a:t>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PR" sz="3600" dirty="0">
                <a:solidFill>
                  <a:srgbClr val="000000"/>
                </a:solidFill>
                <a:latin typeface="Candara" panose="020E0502030303020204" pitchFamily="34" charset="0"/>
              </a:rPr>
              <a:t>	</a:t>
            </a:r>
            <a:r>
              <a:rPr lang="es-PR" sz="3600" dirty="0">
                <a:solidFill>
                  <a:schemeClr val="hlink"/>
                </a:solidFill>
                <a:latin typeface="Candara" panose="020E0502030303020204" pitchFamily="34" charset="0"/>
              </a:rPr>
              <a:t>(Jeremías 17.9, RVR60)</a:t>
            </a:r>
            <a:r>
              <a:rPr lang="es-PR" sz="3600" dirty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endParaRPr lang="es-PR" sz="3600" baseline="30000" dirty="0">
              <a:solidFill>
                <a:srgbClr val="000000"/>
              </a:solidFill>
              <a:latin typeface="Candara" panose="020E0502030303020204" pitchFamily="34" charset="0"/>
              <a:hlinkClick r:id="" action="ppaction://noaction"/>
            </a:endParaRPr>
          </a:p>
        </p:txBody>
      </p:sp>
      <p:pic>
        <p:nvPicPr>
          <p:cNvPr id="19462" name="Picture 6" descr="51D4C2CF-3684-4E9B-B40F20458E46DCB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0"/>
            <a:ext cx="2209800" cy="175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anose="05000000000000000000" pitchFamily="2" charset="2"/>
          <a:buChar char="n"/>
          <a:tabLst/>
          <a:defRPr kumimoji="0" lang="es-P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anose="05000000000000000000" pitchFamily="2" charset="2"/>
          <a:buChar char="n"/>
          <a:tabLst/>
          <a:defRPr kumimoji="0" lang="es-P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IBB(+)</Template>
  <TotalTime>1671</TotalTime>
  <Words>2680</Words>
  <Application>Microsoft Office PowerPoint</Application>
  <PresentationFormat>On-screen Show (4:3)</PresentationFormat>
  <Paragraphs>269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Arial</vt:lpstr>
      <vt:lpstr>Candara</vt:lpstr>
      <vt:lpstr>Tahoma</vt:lpstr>
      <vt:lpstr>Wingdings</vt:lpstr>
      <vt:lpstr>Blends</vt:lpstr>
      <vt:lpstr>Pensando y Viviendo Bíblicamente: La Masculinidad </vt:lpstr>
      <vt:lpstr>PowerPoint Presentation</vt:lpstr>
      <vt:lpstr>Contenido</vt:lpstr>
      <vt:lpstr>La masculinidad según la sociedad</vt:lpstr>
      <vt:lpstr>La masculinidad según la sociedad</vt:lpstr>
      <vt:lpstr>La masculinidad según la sociedad</vt:lpstr>
      <vt:lpstr>Lo que afecta el concepto de la masculinidad</vt:lpstr>
      <vt:lpstr>La Pecaminosidad</vt:lpstr>
      <vt:lpstr>La Pecaminosidad</vt:lpstr>
      <vt:lpstr>La Pecaminosidad</vt:lpstr>
      <vt:lpstr>La Pecaminosidad</vt:lpstr>
      <vt:lpstr>La Pecaminosidad</vt:lpstr>
      <vt:lpstr>La Pérdida de los Absolutos </vt:lpstr>
      <vt:lpstr>La Pérdida de los Absolutos </vt:lpstr>
      <vt:lpstr>La Pérdida de los Absolutos </vt:lpstr>
      <vt:lpstr>¿Cómo nos afecta todo esto? </vt:lpstr>
      <vt:lpstr>¿Cómo nos afecta todo esto? </vt:lpstr>
      <vt:lpstr>PowerPoint Presentation</vt:lpstr>
      <vt:lpstr>Características del Varón</vt:lpstr>
      <vt:lpstr>Características del Varón</vt:lpstr>
      <vt:lpstr>Características del Varón</vt:lpstr>
      <vt:lpstr>Características del Varón</vt:lpstr>
      <vt:lpstr>Características del Varón</vt:lpstr>
      <vt:lpstr>Características del Varón</vt:lpstr>
      <vt:lpstr>El movimiento feminista</vt:lpstr>
      <vt:lpstr>La falsa masculinidad</vt:lpstr>
      <vt:lpstr>La falsa masculinidad</vt:lpstr>
      <vt:lpstr>La falsa masculinidad</vt:lpstr>
      <vt:lpstr>La verdadera masculinidad</vt:lpstr>
      <vt:lpstr>La verdadera masculinidad</vt:lpstr>
      <vt:lpstr>El hombre perfecto: Jesús</vt:lpstr>
      <vt:lpstr>El hombre perfecto: Jesús</vt:lpstr>
      <vt:lpstr>El hombre perfecto: Jesús</vt:lpstr>
      <vt:lpstr>El hombre perfecto: Jesús</vt:lpstr>
      <vt:lpstr>El hombre perfecto: Jesús</vt:lpstr>
      <vt:lpstr>El hombre perfecto: Jesús</vt:lpstr>
      <vt:lpstr>El hombre perfecto: Jesús</vt:lpstr>
      <vt:lpstr>El líder que Dios necesita</vt:lpstr>
      <vt:lpstr>El líder que Dios necesita</vt:lpstr>
      <vt:lpstr>El líder que Dios necesita</vt:lpstr>
      <vt:lpstr>El líder que Dios necesita</vt:lpstr>
      <vt:lpstr>Características en las que un hombre debe ser excelente</vt:lpstr>
      <vt:lpstr>Características en las que un hombre debe ser excelente</vt:lpstr>
      <vt:lpstr>Características en las que un hombre debe ser excelente</vt:lpstr>
      <vt:lpstr>Características en las que un hombre debe ser excelente</vt:lpstr>
      <vt:lpstr>Características en las que un hombre debe ser excelente</vt:lpstr>
      <vt:lpstr>Características en las que un hombre debe ser excelente</vt:lpstr>
      <vt:lpstr>Características en las que un hombre debe ser excelente</vt:lpstr>
      <vt:lpstr>Características en las que un hombre debe ser excelente</vt:lpstr>
      <vt:lpstr>Características en las que un hombre debe ser excelente</vt:lpstr>
      <vt:lpstr>Características en las que un hombre debe ser excelente</vt:lpstr>
      <vt:lpstr>Características en las que un hombre debe ser excelente</vt:lpstr>
      <vt:lpstr>Características en las que un hombre debe ser excelente</vt:lpstr>
      <vt:lpstr>Características en las que un hombre debe ser excelente</vt:lpstr>
      <vt:lpstr>Características en las que un hombre debe ser excelente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la_masculinidad</dc:title>
  <dc:creator>Tito</dc:creator>
  <cp:lastModifiedBy>Tito Ortega</cp:lastModifiedBy>
  <cp:revision>143</cp:revision>
  <cp:lastPrinted>1601-01-01T00:00:00Z</cp:lastPrinted>
  <dcterms:created xsi:type="dcterms:W3CDTF">1601-01-01T00:00:00Z</dcterms:created>
  <dcterms:modified xsi:type="dcterms:W3CDTF">2014-09-28T02:02:07Z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